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29260800" cx="36576000"/>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216">
          <p15:clr>
            <a:srgbClr val="000000"/>
          </p15:clr>
        </p15:guide>
        <p15:guide id="2" pos="11520">
          <p15:clr>
            <a:srgbClr val="000000"/>
          </p15:clr>
        </p15:guide>
      </p15:sldGuideLst>
    </p:ext>
    <p:ext uri="GoogleSlidesCustomDataVersion2">
      <go:slidesCustomData xmlns:go="http://customooxmlschemas.google.com/" r:id="rId7" roundtripDataSignature="AMtx7mjqAj0Txgm3UyQOSaiZTHH7URbt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216" orient="horz"/>
        <p:guide pos="115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7"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4" name="Google Shape;4;n"/>
          <p:cNvSpPr txBox="1"/>
          <p:nvPr>
            <p:ph idx="10" type="dt"/>
          </p:nvPr>
        </p:nvSpPr>
        <p:spPr>
          <a:xfrm>
            <a:off x="5437187" y="0"/>
            <a:ext cx="4162425"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5" name="Google Shape;5;n"/>
          <p:cNvSpPr/>
          <p:nvPr>
            <p:ph idx="3"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0437" y="3475037"/>
            <a:ext cx="7681912" cy="3290887"/>
          </a:xfrm>
          <a:prstGeom prst="rect">
            <a:avLst/>
          </a:prstGeom>
          <a:noFill/>
          <a:ln>
            <a:noFill/>
          </a:ln>
        </p:spPr>
        <p:txBody>
          <a:bodyPr anchorCtr="0" anchor="t" bIns="48150" lIns="96300" spcFirstLastPara="1" rIns="96300" wrap="square" tIns="481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948487"/>
            <a:ext cx="4160837" cy="365125"/>
          </a:xfrm>
          <a:prstGeom prst="rect">
            <a:avLst/>
          </a:prstGeom>
          <a:noFill/>
          <a:ln>
            <a:noFill/>
          </a:ln>
        </p:spPr>
        <p:txBody>
          <a:bodyPr anchorCtr="0" anchor="b"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8" name="Google Shape;8;n"/>
          <p:cNvSpPr txBox="1"/>
          <p:nvPr>
            <p:ph idx="12" type="sldNum"/>
          </p:nvPr>
        </p:nvSpPr>
        <p:spPr>
          <a:xfrm>
            <a:off x="5437187" y="6948487"/>
            <a:ext cx="4162425" cy="365125"/>
          </a:xfrm>
          <a:prstGeom prst="rect">
            <a:avLst/>
          </a:prstGeom>
          <a:noFill/>
          <a:ln>
            <a:noFill/>
          </a:ln>
        </p:spPr>
        <p:txBody>
          <a:bodyPr anchorCtr="0" anchor="b" bIns="48150" lIns="96300" spcFirstLastPara="1" rIns="96300" wrap="square" tIns="48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60437" y="3475037"/>
            <a:ext cx="7681912" cy="3290887"/>
          </a:xfrm>
          <a:prstGeom prst="rect">
            <a:avLst/>
          </a:prstGeom>
        </p:spPr>
        <p:txBody>
          <a:bodyPr anchorCtr="0" anchor="t" bIns="48150" lIns="96300" spcFirstLastPara="1" rIns="96300" wrap="square" tIns="4815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a:off x="2751137" y="8432800"/>
            <a:ext cx="31075312" cy="17576800"/>
          </a:xfrm>
          <a:prstGeom prst="rect">
            <a:avLst/>
          </a:prstGeom>
          <a:noFill/>
          <a:ln>
            <a:noFill/>
          </a:ln>
        </p:spPr>
        <p:txBody>
          <a:bodyPr anchorCtr="0" anchor="t" bIns="217250" lIns="434525" spcFirstLastPara="1" rIns="434525" wrap="square" tIns="21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2743200" y="9090025"/>
            <a:ext cx="31089600" cy="6272213"/>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subTitle"/>
          </p:nvPr>
        </p:nvSpPr>
        <p:spPr>
          <a:xfrm>
            <a:off x="5486400" y="16581438"/>
            <a:ext cx="25603200" cy="7477125"/>
          </a:xfrm>
          <a:prstGeom prst="rect">
            <a:avLst/>
          </a:prstGeom>
          <a:noFill/>
          <a:ln>
            <a:noFill/>
          </a:ln>
        </p:spPr>
        <p:txBody>
          <a:bodyPr anchorCtr="0" anchor="t" bIns="217250" lIns="434525" spcFirstLastPara="1" rIns="434525" wrap="square" tIns="217250">
            <a:noAutofit/>
          </a:bodyPr>
          <a:lstStyle>
            <a:lvl1pPr lvl="0" algn="ctr">
              <a:spcBef>
                <a:spcPts val="2900"/>
              </a:spcBef>
              <a:spcAft>
                <a:spcPts val="0"/>
              </a:spcAft>
              <a:buClr>
                <a:schemeClr val="dk1"/>
              </a:buClr>
              <a:buSzPts val="14500"/>
              <a:buFont typeface="Times New Roman"/>
              <a:buNone/>
              <a:defRPr/>
            </a:lvl1pPr>
            <a:lvl2pPr lvl="1" algn="ctr">
              <a:spcBef>
                <a:spcPts val="2640"/>
              </a:spcBef>
              <a:spcAft>
                <a:spcPts val="0"/>
              </a:spcAft>
              <a:buClr>
                <a:schemeClr val="dk1"/>
              </a:buClr>
              <a:buSzPts val="13200"/>
              <a:buFont typeface="Times New Roman"/>
              <a:buNone/>
              <a:defRPr/>
            </a:lvl2pPr>
            <a:lvl3pPr lvl="2" algn="ctr">
              <a:spcBef>
                <a:spcPts val="2200"/>
              </a:spcBef>
              <a:spcAft>
                <a:spcPts val="0"/>
              </a:spcAft>
              <a:buClr>
                <a:schemeClr val="dk1"/>
              </a:buClr>
              <a:buSzPts val="11000"/>
              <a:buFont typeface="Times New Roman"/>
              <a:buNone/>
              <a:defRPr/>
            </a:lvl3pPr>
            <a:lvl4pPr lvl="3" algn="ctr">
              <a:spcBef>
                <a:spcPts val="1860"/>
              </a:spcBef>
              <a:spcAft>
                <a:spcPts val="0"/>
              </a:spcAft>
              <a:buClr>
                <a:schemeClr val="dk1"/>
              </a:buClr>
              <a:buSzPts val="9300"/>
              <a:buFont typeface="Times New Roman"/>
              <a:buNone/>
              <a:defRPr/>
            </a:lvl4pPr>
            <a:lvl5pPr lvl="4" algn="ctr">
              <a:spcBef>
                <a:spcPts val="1860"/>
              </a:spcBef>
              <a:spcAft>
                <a:spcPts val="0"/>
              </a:spcAft>
              <a:buClr>
                <a:schemeClr val="dk1"/>
              </a:buClr>
              <a:buSzPts val="9300"/>
              <a:buFont typeface="Times New Roman"/>
              <a:buNone/>
              <a:defRPr/>
            </a:lvl5pPr>
            <a:lvl6pPr lvl="5" algn="ctr">
              <a:spcBef>
                <a:spcPts val="1860"/>
              </a:spcBef>
              <a:spcAft>
                <a:spcPts val="0"/>
              </a:spcAft>
              <a:buClr>
                <a:schemeClr val="dk1"/>
              </a:buClr>
              <a:buSzPts val="9300"/>
              <a:buFont typeface="Times New Roman"/>
              <a:buNone/>
              <a:defRPr/>
            </a:lvl6pPr>
            <a:lvl7pPr lvl="6" algn="ctr">
              <a:spcBef>
                <a:spcPts val="1860"/>
              </a:spcBef>
              <a:spcAft>
                <a:spcPts val="0"/>
              </a:spcAft>
              <a:buClr>
                <a:schemeClr val="dk1"/>
              </a:buClr>
              <a:buSzPts val="9300"/>
              <a:buFont typeface="Times New Roman"/>
              <a:buNone/>
              <a:defRPr/>
            </a:lvl7pPr>
            <a:lvl8pPr lvl="7" algn="ctr">
              <a:spcBef>
                <a:spcPts val="1860"/>
              </a:spcBef>
              <a:spcAft>
                <a:spcPts val="0"/>
              </a:spcAft>
              <a:buClr>
                <a:schemeClr val="dk1"/>
              </a:buClr>
              <a:buSzPts val="9300"/>
              <a:buFont typeface="Times New Roman"/>
              <a:buNone/>
              <a:defRPr/>
            </a:lvl8pPr>
            <a:lvl9pPr lvl="8" algn="ctr">
              <a:spcBef>
                <a:spcPts val="1860"/>
              </a:spcBef>
              <a:spcAft>
                <a:spcPts val="0"/>
              </a:spcAft>
              <a:buClr>
                <a:schemeClr val="dk1"/>
              </a:buClr>
              <a:buSzPts val="9300"/>
              <a:buFont typeface="Times New Roman"/>
              <a:buNone/>
              <a:defRPr/>
            </a:lvl9pPr>
          </a:lstStyle>
          <a:p/>
        </p:txBody>
      </p:sp>
      <p:sp>
        <p:nvSpPr>
          <p:cNvPr id="81" name="Google Shape;81;p13"/>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18238788" y="10421938"/>
            <a:ext cx="23407687" cy="7767637"/>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
          <p:cNvSpPr txBox="1"/>
          <p:nvPr>
            <p:ph idx="1" type="body"/>
          </p:nvPr>
        </p:nvSpPr>
        <p:spPr>
          <a:xfrm rot="5400000">
            <a:off x="2624932" y="2728119"/>
            <a:ext cx="23407687" cy="23155275"/>
          </a:xfrm>
          <a:prstGeom prst="rect">
            <a:avLst/>
          </a:prstGeom>
          <a:noFill/>
          <a:ln>
            <a:noFill/>
          </a:ln>
        </p:spPr>
        <p:txBody>
          <a:bodyPr anchorCtr="0" anchor="t" bIns="217250" lIns="434525" spcFirstLastPara="1" rIns="434525" wrap="square" tIns="21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rot="5400000">
            <a:off x="9500393" y="1683544"/>
            <a:ext cx="17576800" cy="31075312"/>
          </a:xfrm>
          <a:prstGeom prst="rect">
            <a:avLst/>
          </a:prstGeom>
          <a:noFill/>
          <a:ln>
            <a:noFill/>
          </a:ln>
        </p:spPr>
        <p:txBody>
          <a:bodyPr anchorCtr="0" anchor="t" bIns="217250" lIns="434525" spcFirstLastPara="1" rIns="434525" wrap="square" tIns="21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7169150" y="20481925"/>
            <a:ext cx="21945600" cy="2419350"/>
          </a:xfrm>
          <a:prstGeom prst="rect">
            <a:avLst/>
          </a:prstGeom>
          <a:noFill/>
          <a:ln>
            <a:noFill/>
          </a:ln>
        </p:spPr>
        <p:txBody>
          <a:bodyPr anchorCtr="0" anchor="b" bIns="217250" lIns="434525" spcFirstLastPara="1" rIns="434525" wrap="square" tIns="2172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p:nvPr>
            <p:ph idx="2" type="pic"/>
          </p:nvPr>
        </p:nvSpPr>
        <p:spPr>
          <a:xfrm>
            <a:off x="7169150" y="2614613"/>
            <a:ext cx="21945600" cy="17556162"/>
          </a:xfrm>
          <a:prstGeom prst="rect">
            <a:avLst/>
          </a:prstGeom>
          <a:noFill/>
          <a:ln>
            <a:noFill/>
          </a:ln>
        </p:spPr>
      </p:sp>
      <p:sp>
        <p:nvSpPr>
          <p:cNvPr id="34" name="Google Shape;34;p6"/>
          <p:cNvSpPr txBox="1"/>
          <p:nvPr>
            <p:ph idx="1" type="body"/>
          </p:nvPr>
        </p:nvSpPr>
        <p:spPr>
          <a:xfrm>
            <a:off x="7169150" y="22901275"/>
            <a:ext cx="21945600" cy="3433763"/>
          </a:xfrm>
          <a:prstGeom prst="rect">
            <a:avLst/>
          </a:prstGeom>
          <a:noFill/>
          <a:ln>
            <a:noFill/>
          </a:ln>
        </p:spPr>
        <p:txBody>
          <a:bodyPr anchorCtr="0" anchor="t" bIns="217250" lIns="434525" spcFirstLastPara="1" rIns="434525" wrap="square" tIns="2172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5" name="Google Shape;35;p6"/>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1828800" y="1165225"/>
            <a:ext cx="12033250" cy="4957763"/>
          </a:xfrm>
          <a:prstGeom prst="rect">
            <a:avLst/>
          </a:prstGeom>
          <a:noFill/>
          <a:ln>
            <a:noFill/>
          </a:ln>
        </p:spPr>
        <p:txBody>
          <a:bodyPr anchorCtr="0" anchor="b" bIns="217250" lIns="434525" spcFirstLastPara="1" rIns="434525" wrap="square" tIns="2172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7"/>
          <p:cNvSpPr txBox="1"/>
          <p:nvPr>
            <p:ph idx="1" type="body"/>
          </p:nvPr>
        </p:nvSpPr>
        <p:spPr>
          <a:xfrm>
            <a:off x="14300200" y="1165225"/>
            <a:ext cx="20447000" cy="24972963"/>
          </a:xfrm>
          <a:prstGeom prst="rect">
            <a:avLst/>
          </a:prstGeom>
          <a:noFill/>
          <a:ln>
            <a:noFill/>
          </a:ln>
        </p:spPr>
        <p:txBody>
          <a:bodyPr anchorCtr="0" anchor="t" bIns="217250" lIns="434525" spcFirstLastPara="1" rIns="434525" wrap="square" tIns="21725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7"/>
          <p:cNvSpPr txBox="1"/>
          <p:nvPr>
            <p:ph idx="2" type="body"/>
          </p:nvPr>
        </p:nvSpPr>
        <p:spPr>
          <a:xfrm>
            <a:off x="1828800" y="6122988"/>
            <a:ext cx="12033250" cy="20015200"/>
          </a:xfrm>
          <a:prstGeom prst="rect">
            <a:avLst/>
          </a:prstGeom>
          <a:noFill/>
          <a:ln>
            <a:noFill/>
          </a:ln>
        </p:spPr>
        <p:txBody>
          <a:bodyPr anchorCtr="0" anchor="t" bIns="217250" lIns="434525" spcFirstLastPara="1" rIns="434525" wrap="square" tIns="2172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2" name="Google Shape;42;p7"/>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1828800" y="1171575"/>
            <a:ext cx="32918400"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9"/>
          <p:cNvSpPr txBox="1"/>
          <p:nvPr>
            <p:ph idx="1" type="body"/>
          </p:nvPr>
        </p:nvSpPr>
        <p:spPr>
          <a:xfrm>
            <a:off x="1828800" y="6550025"/>
            <a:ext cx="16160750" cy="2728913"/>
          </a:xfrm>
          <a:prstGeom prst="rect">
            <a:avLst/>
          </a:prstGeom>
          <a:noFill/>
          <a:ln>
            <a:noFill/>
          </a:ln>
        </p:spPr>
        <p:txBody>
          <a:bodyPr anchorCtr="0" anchor="b" bIns="217250" lIns="434525" spcFirstLastPara="1" rIns="434525" wrap="square" tIns="2172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9"/>
          <p:cNvSpPr txBox="1"/>
          <p:nvPr>
            <p:ph idx="2" type="body"/>
          </p:nvPr>
        </p:nvSpPr>
        <p:spPr>
          <a:xfrm>
            <a:off x="1828800" y="9278938"/>
            <a:ext cx="16160750" cy="16859250"/>
          </a:xfrm>
          <a:prstGeom prst="rect">
            <a:avLst/>
          </a:prstGeom>
          <a:noFill/>
          <a:ln>
            <a:noFill/>
          </a:ln>
        </p:spPr>
        <p:txBody>
          <a:bodyPr anchorCtr="0" anchor="t" bIns="217250" lIns="434525" spcFirstLastPara="1" rIns="434525" wrap="square" tIns="2172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9"/>
          <p:cNvSpPr txBox="1"/>
          <p:nvPr>
            <p:ph idx="3" type="body"/>
          </p:nvPr>
        </p:nvSpPr>
        <p:spPr>
          <a:xfrm>
            <a:off x="18580100" y="6550025"/>
            <a:ext cx="16167100" cy="2728913"/>
          </a:xfrm>
          <a:prstGeom prst="rect">
            <a:avLst/>
          </a:prstGeom>
          <a:noFill/>
          <a:ln>
            <a:noFill/>
          </a:ln>
        </p:spPr>
        <p:txBody>
          <a:bodyPr anchorCtr="0" anchor="b" bIns="217250" lIns="434525" spcFirstLastPara="1" rIns="434525" wrap="square" tIns="2172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5" name="Google Shape;55;p9"/>
          <p:cNvSpPr txBox="1"/>
          <p:nvPr>
            <p:ph idx="4" type="body"/>
          </p:nvPr>
        </p:nvSpPr>
        <p:spPr>
          <a:xfrm>
            <a:off x="18580100" y="9278938"/>
            <a:ext cx="16167100" cy="16859250"/>
          </a:xfrm>
          <a:prstGeom prst="rect">
            <a:avLst/>
          </a:prstGeom>
          <a:noFill/>
          <a:ln>
            <a:noFill/>
          </a:ln>
        </p:spPr>
        <p:txBody>
          <a:bodyPr anchorCtr="0" anchor="t" bIns="217250" lIns="434525" spcFirstLastPara="1" rIns="434525" wrap="square" tIns="2172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6" name="Google Shape;56;p9"/>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0"/>
          <p:cNvSpPr txBox="1"/>
          <p:nvPr>
            <p:ph idx="1" type="body"/>
          </p:nvPr>
        </p:nvSpPr>
        <p:spPr>
          <a:xfrm>
            <a:off x="2751138" y="8432800"/>
            <a:ext cx="15460662" cy="17576800"/>
          </a:xfrm>
          <a:prstGeom prst="rect">
            <a:avLst/>
          </a:prstGeom>
          <a:noFill/>
          <a:ln>
            <a:noFill/>
          </a:ln>
        </p:spPr>
        <p:txBody>
          <a:bodyPr anchorCtr="0" anchor="t" bIns="217250" lIns="434525" spcFirstLastPara="1" rIns="434525" wrap="square" tIns="2172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2" name="Google Shape;62;p10"/>
          <p:cNvSpPr txBox="1"/>
          <p:nvPr>
            <p:ph idx="2" type="body"/>
          </p:nvPr>
        </p:nvSpPr>
        <p:spPr>
          <a:xfrm>
            <a:off x="18364200" y="8432800"/>
            <a:ext cx="15462250" cy="17576800"/>
          </a:xfrm>
          <a:prstGeom prst="rect">
            <a:avLst/>
          </a:prstGeom>
          <a:noFill/>
          <a:ln>
            <a:noFill/>
          </a:ln>
        </p:spPr>
        <p:txBody>
          <a:bodyPr anchorCtr="0" anchor="t" bIns="217250" lIns="434525" spcFirstLastPara="1" rIns="434525" wrap="square" tIns="2172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3" name="Google Shape;63;p10"/>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2889250" y="18802350"/>
            <a:ext cx="31089600" cy="5811838"/>
          </a:xfrm>
          <a:prstGeom prst="rect">
            <a:avLst/>
          </a:prstGeom>
          <a:noFill/>
          <a:ln>
            <a:noFill/>
          </a:ln>
        </p:spPr>
        <p:txBody>
          <a:bodyPr anchorCtr="0" anchor="t" bIns="217250" lIns="434525" spcFirstLastPara="1" rIns="434525" wrap="square" tIns="2172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1"/>
          <p:cNvSpPr txBox="1"/>
          <p:nvPr>
            <p:ph idx="1" type="body"/>
          </p:nvPr>
        </p:nvSpPr>
        <p:spPr>
          <a:xfrm>
            <a:off x="2889250" y="12401550"/>
            <a:ext cx="31089600" cy="6400800"/>
          </a:xfrm>
          <a:prstGeom prst="rect">
            <a:avLst/>
          </a:prstGeom>
          <a:noFill/>
          <a:ln>
            <a:noFill/>
          </a:ln>
        </p:spPr>
        <p:txBody>
          <a:bodyPr anchorCtr="0" anchor="b" bIns="217250" lIns="434525" spcFirstLastPara="1" rIns="434525" wrap="square" tIns="21725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9" name="Google Shape;69;p11"/>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2751137" y="8432800"/>
            <a:ext cx="31075312" cy="17576800"/>
          </a:xfrm>
          <a:prstGeom prst="rect">
            <a:avLst/>
          </a:prstGeom>
          <a:noFill/>
          <a:ln>
            <a:noFill/>
          </a:ln>
        </p:spPr>
        <p:txBody>
          <a:bodyPr anchorCtr="0" anchor="t" bIns="217250" lIns="434525" spcFirstLastPara="1" rIns="434525" wrap="square" tIns="217250">
            <a:noAutofit/>
          </a:bodyPr>
          <a:lstStyle>
            <a:lvl1pPr indent="-1149350" lvl="0" marL="457200" marR="0" rtl="0" algn="l">
              <a:spcBef>
                <a:spcPts val="2900"/>
              </a:spcBef>
              <a:spcAft>
                <a:spcPts val="0"/>
              </a:spcAft>
              <a:buClr>
                <a:schemeClr val="dk1"/>
              </a:buClr>
              <a:buSzPts val="145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1066800" lvl="1" marL="914400" marR="0" rtl="0" algn="l">
              <a:spcBef>
                <a:spcPts val="2640"/>
              </a:spcBef>
              <a:spcAft>
                <a:spcPts val="0"/>
              </a:spcAft>
              <a:buClr>
                <a:schemeClr val="dk1"/>
              </a:buClr>
              <a:buSzPts val="132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927100" lvl="2" marL="1371600" marR="0" rtl="0" algn="l">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819150" lvl="3" marL="1828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3" name="Google Shape;13;p2"/>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4" name="Google Shape;14;p2"/>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wwwn.cdc.gov/Nchs/Nhanes/2003-2004/DEQ_C.htm#DEQ038G" TargetMode="External"/><Relationship Id="rId10" Type="http://schemas.openxmlformats.org/officeDocument/2006/relationships/hyperlink" Target="https://wwwn.cdc.gov/Nchs/Nhanes/2003-2004/SMQ_C.htm#SMQ020" TargetMode="External"/><Relationship Id="rId13" Type="http://schemas.openxmlformats.org/officeDocument/2006/relationships/image" Target="../media/image4.png"/><Relationship Id="rId12" Type="http://schemas.openxmlformats.org/officeDocument/2006/relationships/hyperlink" Target="https://wwwn.cdc.gov/Nchs/Nhanes/2003-2004/ALQ_C.htm#ALQ150"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6.png"/><Relationship Id="rId9" Type="http://schemas.openxmlformats.org/officeDocument/2006/relationships/hyperlink" Target="https://wwwn.cdc.gov/nchs/nhanes/2003-2004/VID_C.htm#LBDVIDMS" TargetMode="External"/><Relationship Id="rId15" Type="http://schemas.openxmlformats.org/officeDocument/2006/relationships/image" Target="../media/image3.png"/><Relationship Id="rId14" Type="http://schemas.openxmlformats.org/officeDocument/2006/relationships/image" Target="../media/image7.png"/><Relationship Id="rId17" Type="http://schemas.openxmlformats.org/officeDocument/2006/relationships/image" Target="../media/image8.png"/><Relationship Id="rId16"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hyperlink" Target="https://wwwn.cdc.gov/Nchs/Nhanes/2003-2004/BMX_C.htm#BMXHT" TargetMode="External"/><Relationship Id="rId7" Type="http://schemas.openxmlformats.org/officeDocument/2006/relationships/hyperlink" Target="https://wwwn.cdc.gov/Nchs/Nhanes/2003-2004/DEMO_C.htm#RIDAGEEX" TargetMode="External"/><Relationship Id="rId8" Type="http://schemas.openxmlformats.org/officeDocument/2006/relationships/hyperlink" Target="https://wwwn.cdc.gov/Nchs/Nhanes/2003-2004/BMX_C.htm#BMXBM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54000" y="225425"/>
            <a:ext cx="36068100" cy="1939500"/>
          </a:xfrm>
          <a:prstGeom prst="rect">
            <a:avLst/>
          </a:prstGeom>
          <a:noFill/>
          <a:ln>
            <a:noFill/>
          </a:ln>
        </p:spPr>
        <p:txBody>
          <a:bodyPr anchorCtr="0" anchor="t" bIns="457200" lIns="457200" spcFirstLastPara="1" rIns="457200" wrap="square" tIns="457200">
            <a:spAutoFit/>
          </a:bodyPr>
          <a:lstStyle/>
          <a:p>
            <a:pPr indent="0" lvl="0" marL="0" marR="0" rtl="0" algn="ctr">
              <a:lnSpc>
                <a:spcPct val="100000"/>
              </a:lnSpc>
              <a:spcBef>
                <a:spcPts val="0"/>
              </a:spcBef>
              <a:spcAft>
                <a:spcPts val="0"/>
              </a:spcAft>
              <a:buClr>
                <a:srgbClr val="00B0F0"/>
              </a:buClr>
              <a:buSzPts val="6600"/>
              <a:buFont typeface="Calibri"/>
              <a:buNone/>
            </a:pPr>
            <a:r>
              <a:rPr b="1" lang="en-US" sz="6600">
                <a:solidFill>
                  <a:srgbClr val="00B0F0"/>
                </a:solidFill>
                <a:latin typeface="Calibri"/>
                <a:ea typeface="Calibri"/>
                <a:cs typeface="Calibri"/>
                <a:sym typeface="Calibri"/>
              </a:rPr>
              <a:t>Explore the National Health and Nutrition Examination Survey - Identifying Psoriasis</a:t>
            </a:r>
            <a:endParaRPr/>
          </a:p>
        </p:txBody>
      </p:sp>
      <p:cxnSp>
        <p:nvCxnSpPr>
          <p:cNvPr id="89" name="Google Shape;89;p1"/>
          <p:cNvCxnSpPr/>
          <p:nvPr/>
        </p:nvCxnSpPr>
        <p:spPr>
          <a:xfrm>
            <a:off x="31750" y="3922712"/>
            <a:ext cx="0" cy="25338087"/>
          </a:xfrm>
          <a:prstGeom prst="straightConnector1">
            <a:avLst/>
          </a:prstGeom>
          <a:noFill/>
          <a:ln cap="flat" cmpd="sng" w="9525">
            <a:solidFill>
              <a:srgbClr val="F8F8F8"/>
            </a:solidFill>
            <a:prstDash val="solid"/>
            <a:miter lim="800000"/>
            <a:headEnd len="med" w="med" type="none"/>
            <a:tailEnd len="med" w="med" type="none"/>
          </a:ln>
        </p:spPr>
      </p:cxnSp>
      <p:sp>
        <p:nvSpPr>
          <p:cNvPr id="90" name="Google Shape;90;p1"/>
          <p:cNvSpPr txBox="1"/>
          <p:nvPr/>
        </p:nvSpPr>
        <p:spPr>
          <a:xfrm>
            <a:off x="18925338" y="23925412"/>
            <a:ext cx="17406900" cy="18615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Acknowledgments</a:t>
            </a:r>
            <a:endParaRPr/>
          </a:p>
          <a:p>
            <a:pPr indent="-431800" lvl="0" marL="457200" rtl="0" algn="l">
              <a:lnSpc>
                <a:spcPct val="100000"/>
              </a:lnSpc>
              <a:spcBef>
                <a:spcPts val="1800"/>
              </a:spcBef>
              <a:spcAft>
                <a:spcPts val="0"/>
              </a:spcAft>
              <a:buClr>
                <a:schemeClr val="dk1"/>
              </a:buClr>
              <a:buSzPts val="3200"/>
              <a:buFont typeface="Calibri"/>
              <a:buChar char="●"/>
            </a:pPr>
            <a:r>
              <a:rPr b="1" lang="en-US" sz="3200">
                <a:solidFill>
                  <a:schemeClr val="dk1"/>
                </a:solidFill>
                <a:highlight>
                  <a:srgbClr val="FFFFFF"/>
                </a:highlight>
                <a:latin typeface="Calibri"/>
                <a:ea typeface="Calibri"/>
                <a:cs typeface="Calibri"/>
                <a:sym typeface="Calibri"/>
              </a:rPr>
              <a:t>Dr. Eunyoung Cho, Department of Dermatology, Brown University Medical School </a:t>
            </a:r>
            <a:endParaRPr b="1" sz="3200">
              <a:solidFill>
                <a:schemeClr val="dk1"/>
              </a:solidFill>
              <a:highlight>
                <a:srgbClr val="FFFFFF"/>
              </a:highlight>
              <a:latin typeface="Calibri"/>
              <a:ea typeface="Calibri"/>
              <a:cs typeface="Calibri"/>
              <a:sym typeface="Calibri"/>
            </a:endParaRPr>
          </a:p>
          <a:p>
            <a:pPr indent="-431800" lvl="0" marL="457200" rtl="0" algn="l">
              <a:lnSpc>
                <a:spcPct val="100000"/>
              </a:lnSpc>
              <a:spcBef>
                <a:spcPts val="0"/>
              </a:spcBef>
              <a:spcAft>
                <a:spcPts val="0"/>
              </a:spcAft>
              <a:buClr>
                <a:schemeClr val="dk1"/>
              </a:buClr>
              <a:buSzPts val="3200"/>
              <a:buFont typeface="Calibri"/>
              <a:buChar char="●"/>
            </a:pPr>
            <a:r>
              <a:rPr b="1" lang="en-US" sz="3200">
                <a:solidFill>
                  <a:schemeClr val="dk1"/>
                </a:solidFill>
                <a:highlight>
                  <a:srgbClr val="FFFFFF"/>
                </a:highlight>
                <a:latin typeface="Calibri"/>
                <a:ea typeface="Calibri"/>
                <a:cs typeface="Calibri"/>
                <a:sym typeface="Calibri"/>
              </a:rPr>
              <a:t>Dr. Larisa J. Geskin, Department of Dermatology, Columbia University Medical Center</a:t>
            </a:r>
            <a:endParaRPr b="1" sz="3200">
              <a:solidFill>
                <a:schemeClr val="dk1"/>
              </a:solidFill>
              <a:latin typeface="Calibri"/>
              <a:ea typeface="Calibri"/>
              <a:cs typeface="Calibri"/>
              <a:sym typeface="Calibri"/>
            </a:endParaRPr>
          </a:p>
        </p:txBody>
      </p:sp>
      <p:sp>
        <p:nvSpPr>
          <p:cNvPr id="91" name="Google Shape;91;p1"/>
          <p:cNvSpPr txBox="1"/>
          <p:nvPr/>
        </p:nvSpPr>
        <p:spPr>
          <a:xfrm>
            <a:off x="6953250" y="2438400"/>
            <a:ext cx="22860000" cy="2677200"/>
          </a:xfrm>
          <a:prstGeom prst="rect">
            <a:avLst/>
          </a:prstGeom>
          <a:noFill/>
          <a:ln>
            <a:noFill/>
          </a:ln>
        </p:spPr>
        <p:txBody>
          <a:bodyPr anchorCtr="0" anchor="t" bIns="45250" lIns="419050" spcFirstLastPara="1" rIns="419050" wrap="square" tIns="45250">
            <a:sp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Authors: </a:t>
            </a:r>
            <a:r>
              <a:rPr b="1" lang="en-US" sz="4400">
                <a:solidFill>
                  <a:schemeClr val="dk1"/>
                </a:solidFill>
                <a:latin typeface="Calibri"/>
                <a:ea typeface="Calibri"/>
                <a:cs typeface="Calibri"/>
                <a:sym typeface="Calibri"/>
              </a:rPr>
              <a:t>Xinran Chen, Tianyu Han, Ying Hong, </a:t>
            </a:r>
            <a:endParaRPr b="1" sz="44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3840"/>
              <a:buFont typeface="Arial"/>
              <a:buNone/>
            </a:pPr>
            <a:r>
              <a:rPr b="1" lang="en-US" sz="4400">
                <a:solidFill>
                  <a:schemeClr val="dk1"/>
                </a:solidFill>
                <a:latin typeface="Calibri"/>
                <a:ea typeface="Calibri"/>
                <a:cs typeface="Calibri"/>
                <a:sym typeface="Calibri"/>
              </a:rPr>
              <a:t>Siyu Shen, Shiyuan Xu</a:t>
            </a:r>
            <a:endParaRPr b="1" sz="4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Industry Mentors</a:t>
            </a:r>
            <a:r>
              <a:rPr b="1" lang="en-US" sz="4000">
                <a:solidFill>
                  <a:schemeClr val="dk1"/>
                </a:solidFill>
                <a:latin typeface="Calibri"/>
                <a:ea typeface="Calibri"/>
                <a:cs typeface="Calibri"/>
                <a:sym typeface="Calibri"/>
              </a:rPr>
              <a:t>: Prem Sreenivasan</a:t>
            </a:r>
            <a:endParaRPr b="1" sz="4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Faculty Mentors</a:t>
            </a:r>
            <a:r>
              <a:rPr b="1" lang="en-US" sz="4000">
                <a:solidFill>
                  <a:schemeClr val="dk1"/>
                </a:solidFill>
                <a:latin typeface="Calibri"/>
                <a:ea typeface="Calibri"/>
                <a:cs typeface="Calibri"/>
                <a:sym typeface="Calibri"/>
              </a:rPr>
              <a:t>: Vivian Zhang</a:t>
            </a:r>
            <a:endParaRPr/>
          </a:p>
        </p:txBody>
      </p:sp>
      <p:sp>
        <p:nvSpPr>
          <p:cNvPr id="92" name="Google Shape;92;p1"/>
          <p:cNvSpPr txBox="1"/>
          <p:nvPr/>
        </p:nvSpPr>
        <p:spPr>
          <a:xfrm>
            <a:off x="228600" y="5256212"/>
            <a:ext cx="17454600" cy="4878300"/>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lang="en-US" sz="4400">
                <a:solidFill>
                  <a:srgbClr val="00B0F0"/>
                </a:solidFill>
                <a:latin typeface="Calibri"/>
                <a:ea typeface="Calibri"/>
                <a:cs typeface="Calibri"/>
                <a:sym typeface="Calibri"/>
              </a:rPr>
              <a:t>Identifying psoriasis</a:t>
            </a:r>
            <a:endParaRPr/>
          </a:p>
          <a:p>
            <a:pPr indent="0" lvl="0" marL="0" marR="0" rtl="0" algn="l">
              <a:lnSpc>
                <a:spcPct val="100000"/>
              </a:lnSpc>
              <a:spcBef>
                <a:spcPts val="90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Psoriasis is a chronic autoimmune skin disorder that presents a complex interplay of genetic and environmental factors. While the precise cause of this disease is unclear, several potential influencing factors such as vitamin intake and dietary intake have been identified in past research. Thus, we explored the NHANES dataset with the goal of discovering any insights associated with psoriasis. In addition, we explored image classification on identifying psoriasis.  </a:t>
            </a:r>
            <a:endParaRPr b="1" sz="3600">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chemeClr val="dk1"/>
              </a:buClr>
              <a:buSzPts val="3600"/>
              <a:buFont typeface="Calibri"/>
              <a:buNone/>
            </a:pPr>
            <a:r>
              <a:t/>
            </a:r>
            <a:endParaRPr b="1" sz="3600">
              <a:solidFill>
                <a:schemeClr val="dk1"/>
              </a:solidFill>
              <a:latin typeface="Calibri"/>
              <a:ea typeface="Calibri"/>
              <a:cs typeface="Calibri"/>
              <a:sym typeface="Calibri"/>
            </a:endParaRPr>
          </a:p>
        </p:txBody>
      </p:sp>
      <p:sp>
        <p:nvSpPr>
          <p:cNvPr id="93" name="Google Shape;93;p1"/>
          <p:cNvSpPr txBox="1"/>
          <p:nvPr/>
        </p:nvSpPr>
        <p:spPr>
          <a:xfrm>
            <a:off x="1516850" y="15979750"/>
            <a:ext cx="14880300" cy="584100"/>
          </a:xfrm>
          <a:prstGeom prst="rect">
            <a:avLst/>
          </a:prstGeom>
          <a:noFill/>
          <a:ln>
            <a:noFill/>
          </a:ln>
        </p:spPr>
        <p:txBody>
          <a:bodyPr anchorCtr="0" anchor="t" bIns="45250" lIns="419050" spcFirstLastPara="1" rIns="419050" wrap="square" tIns="45250">
            <a:spAutoFit/>
          </a:bodyPr>
          <a:lstStyle/>
          <a:p>
            <a:pPr indent="0" lvl="0" marL="0" marR="0" rtl="0" algn="ctr">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1. </a:t>
            </a:r>
            <a:r>
              <a:rPr b="1" lang="en-US" sz="3200">
                <a:solidFill>
                  <a:schemeClr val="dk1"/>
                </a:solidFill>
                <a:latin typeface="Calibri"/>
                <a:ea typeface="Calibri"/>
                <a:cs typeface="Calibri"/>
                <a:sym typeface="Calibri"/>
              </a:rPr>
              <a:t>skin with psoriasis  							</a:t>
            </a:r>
            <a:r>
              <a:rPr b="1" lang="en-US" sz="3200">
                <a:solidFill>
                  <a:schemeClr val="dk1"/>
                </a:solidFill>
                <a:latin typeface="Calibri"/>
                <a:ea typeface="Calibri"/>
                <a:cs typeface="Calibri"/>
                <a:sym typeface="Calibri"/>
              </a:rPr>
              <a:t>  Nutrition Examination Survey</a:t>
            </a:r>
            <a:endParaRPr/>
          </a:p>
        </p:txBody>
      </p:sp>
      <p:sp>
        <p:nvSpPr>
          <p:cNvPr id="94" name="Google Shape;94;p1"/>
          <p:cNvSpPr txBox="1"/>
          <p:nvPr/>
        </p:nvSpPr>
        <p:spPr>
          <a:xfrm>
            <a:off x="18925338" y="25962750"/>
            <a:ext cx="17573700" cy="2693100"/>
          </a:xfrm>
          <a:prstGeom prst="rect">
            <a:avLst/>
          </a:prstGeom>
          <a:noFill/>
          <a:ln>
            <a:noFill/>
          </a:ln>
        </p:spPr>
        <p:txBody>
          <a:bodyPr anchorCtr="0" anchor="t" bIns="457200" lIns="228600" spcFirstLastPara="1" rIns="457200" wrap="square" tIns="45250">
            <a:spAutoFit/>
          </a:bodyPr>
          <a:lstStyle/>
          <a:p>
            <a:pPr indent="-877887" lvl="0" marL="877887"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References</a:t>
            </a:r>
            <a:endParaRPr/>
          </a:p>
          <a:p>
            <a:pPr indent="-914400" lvl="0" marL="914400" rtl="0" algn="l">
              <a:lnSpc>
                <a:spcPct val="100000"/>
              </a:lnSpc>
              <a:spcBef>
                <a:spcPts val="1200"/>
              </a:spcBef>
              <a:spcAft>
                <a:spcPts val="1200"/>
              </a:spcAft>
              <a:buClr>
                <a:schemeClr val="dk1"/>
              </a:buClr>
              <a:buSzPts val="1100"/>
              <a:buFont typeface="Arial"/>
              <a:buNone/>
            </a:pPr>
            <a:r>
              <a:rPr b="1" lang="en-US" sz="3200">
                <a:solidFill>
                  <a:schemeClr val="dk1"/>
                </a:solidFill>
                <a:latin typeface="Calibri"/>
                <a:ea typeface="Calibri"/>
                <a:cs typeface="Calibri"/>
                <a:sym typeface="Calibri"/>
              </a:rPr>
              <a:t>Lim RK, Woo S, El Raheb S, Qureshi A, Cho E. Association of serum vitamin D levels and psoriasis severity: An Analysis of the US National Health and Nutrition Examination Survey. Presented at: Nutrition 2023; July 22-25, 2023; Boston, MA. Accessed Thursday, July 27, 2023</a:t>
            </a:r>
            <a:endParaRPr>
              <a:solidFill>
                <a:schemeClr val="dk1"/>
              </a:solidFill>
            </a:endParaRPr>
          </a:p>
        </p:txBody>
      </p:sp>
      <p:sp>
        <p:nvSpPr>
          <p:cNvPr id="95" name="Google Shape;95;p1"/>
          <p:cNvSpPr txBox="1"/>
          <p:nvPr/>
        </p:nvSpPr>
        <p:spPr>
          <a:xfrm>
            <a:off x="228600" y="17384712"/>
            <a:ext cx="17467200" cy="5432700"/>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lang="en-US" sz="4400">
                <a:solidFill>
                  <a:srgbClr val="00B0F0"/>
                </a:solidFill>
                <a:latin typeface="Calibri"/>
                <a:ea typeface="Calibri"/>
                <a:cs typeface="Calibri"/>
                <a:sym typeface="Calibri"/>
              </a:rPr>
              <a:t>Model development</a:t>
            </a:r>
            <a:endParaRPr/>
          </a:p>
          <a:p>
            <a:pPr indent="0" lvl="0" marL="0" marR="0" rtl="0" algn="l">
              <a:lnSpc>
                <a:spcPct val="100000"/>
              </a:lnSpc>
              <a:spcBef>
                <a:spcPts val="90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We identified and selected 36 most relevant and interpretable features </a:t>
            </a:r>
            <a:r>
              <a:rPr b="1" lang="en-US" sz="3600">
                <a:solidFill>
                  <a:schemeClr val="dk1"/>
                </a:solidFill>
                <a:latin typeface="Calibri"/>
                <a:ea typeface="Calibri"/>
                <a:cs typeface="Calibri"/>
                <a:sym typeface="Calibri"/>
              </a:rPr>
              <a:t>out of</a:t>
            </a:r>
            <a:r>
              <a:rPr b="1" lang="en-US" sz="3600">
                <a:solidFill>
                  <a:schemeClr val="dk1"/>
                </a:solidFill>
                <a:latin typeface="Calibri"/>
                <a:ea typeface="Calibri"/>
                <a:cs typeface="Calibri"/>
                <a:sym typeface="Calibri"/>
              </a:rPr>
              <a:t> various (</a:t>
            </a:r>
            <a:r>
              <a:rPr b="1" lang="en-US" sz="3600">
                <a:solidFill>
                  <a:schemeClr val="dk1"/>
                </a:solidFill>
                <a:latin typeface="Calibri"/>
                <a:ea typeface="Calibri"/>
                <a:cs typeface="Calibri"/>
                <a:sym typeface="Calibri"/>
              </a:rPr>
              <a:t>dietary</a:t>
            </a:r>
            <a:r>
              <a:rPr b="1" lang="en-US" sz="3600">
                <a:solidFill>
                  <a:schemeClr val="dk1"/>
                </a:solidFill>
                <a:latin typeface="Calibri"/>
                <a:ea typeface="Calibri"/>
                <a:cs typeface="Calibri"/>
                <a:sym typeface="Calibri"/>
              </a:rPr>
              <a:t>, demographic, supplements, physical exams etc.) dataset spanning 4 years. To deal with the </a:t>
            </a:r>
            <a:r>
              <a:rPr b="1" lang="en-US" sz="3600">
                <a:solidFill>
                  <a:schemeClr val="dk1"/>
                </a:solidFill>
                <a:latin typeface="Calibri"/>
                <a:ea typeface="Calibri"/>
                <a:cs typeface="Calibri"/>
                <a:sym typeface="Calibri"/>
              </a:rPr>
              <a:t>imbalance</a:t>
            </a:r>
            <a:r>
              <a:rPr b="1" lang="en-US" sz="3600">
                <a:solidFill>
                  <a:schemeClr val="dk1"/>
                </a:solidFill>
                <a:latin typeface="Calibri"/>
                <a:ea typeface="Calibri"/>
                <a:cs typeface="Calibri"/>
                <a:sym typeface="Calibri"/>
              </a:rPr>
              <a:t> and lack of observations, we employed techniques such as oversampling and data augmentation and applied different types of models including xgboost, logistic regression, and random forest. As a result, fine-tuned xgboost model outperformed others with a 0.96 </a:t>
            </a:r>
            <a:r>
              <a:rPr b="1" lang="en-US" sz="3600">
                <a:solidFill>
                  <a:schemeClr val="dk1"/>
                </a:solidFill>
                <a:latin typeface="Calibri"/>
                <a:ea typeface="Calibri"/>
                <a:cs typeface="Calibri"/>
                <a:sym typeface="Calibri"/>
              </a:rPr>
              <a:t>accuracy</a:t>
            </a:r>
            <a:r>
              <a:rPr b="1" lang="en-US" sz="3600">
                <a:solidFill>
                  <a:schemeClr val="dk1"/>
                </a:solidFill>
                <a:latin typeface="Calibri"/>
                <a:ea typeface="Calibri"/>
                <a:cs typeface="Calibri"/>
                <a:sym typeface="Calibri"/>
              </a:rPr>
              <a:t> and 0.9 </a:t>
            </a:r>
            <a:r>
              <a:rPr b="1" lang="en-US" sz="3600">
                <a:solidFill>
                  <a:schemeClr val="dk1"/>
                </a:solidFill>
                <a:latin typeface="Calibri"/>
                <a:ea typeface="Calibri"/>
                <a:cs typeface="Calibri"/>
                <a:sym typeface="Calibri"/>
              </a:rPr>
              <a:t>precision</a:t>
            </a:r>
            <a:r>
              <a:rPr b="1" lang="en-US" sz="3600">
                <a:solidFill>
                  <a:schemeClr val="dk1"/>
                </a:solidFill>
                <a:latin typeface="Calibri"/>
                <a:ea typeface="Calibri"/>
                <a:cs typeface="Calibri"/>
                <a:sym typeface="Calibri"/>
              </a:rPr>
              <a:t>.</a:t>
            </a:r>
            <a:endParaRPr b="1" sz="3600">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Despite facing difficulties in </a:t>
            </a:r>
            <a:r>
              <a:rPr b="1" lang="en-US" sz="3600">
                <a:solidFill>
                  <a:schemeClr val="dk1"/>
                </a:solidFill>
                <a:latin typeface="Calibri"/>
                <a:ea typeface="Calibri"/>
                <a:cs typeface="Calibri"/>
                <a:sym typeface="Calibri"/>
              </a:rPr>
              <a:t>accessing</a:t>
            </a:r>
            <a:r>
              <a:rPr b="1" lang="en-US" sz="3600">
                <a:solidFill>
                  <a:schemeClr val="dk1"/>
                </a:solidFill>
                <a:latin typeface="Calibri"/>
                <a:ea typeface="Calibri"/>
                <a:cs typeface="Calibri"/>
                <a:sym typeface="Calibri"/>
              </a:rPr>
              <a:t> large image datasets, the image classification model achieves over 70% accuracy in distinguishing healthy skin from psoriasis images.</a:t>
            </a:r>
            <a:endParaRPr b="1" sz="3600">
              <a:solidFill>
                <a:schemeClr val="dk1"/>
              </a:solidFill>
              <a:latin typeface="Calibri"/>
              <a:ea typeface="Calibri"/>
              <a:cs typeface="Calibri"/>
              <a:sym typeface="Calibri"/>
            </a:endParaRPr>
          </a:p>
        </p:txBody>
      </p:sp>
      <p:sp>
        <p:nvSpPr>
          <p:cNvPr id="96" name="Google Shape;96;p1"/>
          <p:cNvSpPr txBox="1"/>
          <p:nvPr/>
        </p:nvSpPr>
        <p:spPr>
          <a:xfrm>
            <a:off x="9725750" y="27872675"/>
            <a:ext cx="7737600" cy="584100"/>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a:t>
            </a:r>
            <a:r>
              <a:rPr b="1" lang="en-US" sz="3200">
                <a:solidFill>
                  <a:schemeClr val="dk1"/>
                </a:solidFill>
                <a:latin typeface="Calibri"/>
                <a:ea typeface="Calibri"/>
                <a:cs typeface="Calibri"/>
                <a:sym typeface="Calibri"/>
              </a:rPr>
              <a:t>3</a:t>
            </a:r>
            <a:r>
              <a:rPr b="1" i="0" lang="en-US" sz="3200" u="none" cap="none" strike="noStrike">
                <a:solidFill>
                  <a:schemeClr val="dk1"/>
                </a:solidFill>
                <a:latin typeface="Calibri"/>
                <a:ea typeface="Calibri"/>
                <a:cs typeface="Calibri"/>
                <a:sym typeface="Calibri"/>
              </a:rPr>
              <a:t>.</a:t>
            </a:r>
            <a:r>
              <a:rPr b="1" lang="en-US" sz="3200">
                <a:solidFill>
                  <a:schemeClr val="dk1"/>
                </a:solidFill>
                <a:latin typeface="Calibri"/>
                <a:ea typeface="Calibri"/>
                <a:cs typeface="Calibri"/>
                <a:sym typeface="Calibri"/>
              </a:rPr>
              <a:t> ROC  curve </a:t>
            </a:r>
            <a:r>
              <a:rPr b="1" lang="en-US" sz="3200">
                <a:solidFill>
                  <a:schemeClr val="dk1"/>
                </a:solidFill>
                <a:latin typeface="Calibri"/>
                <a:ea typeface="Calibri"/>
                <a:cs typeface="Calibri"/>
                <a:sym typeface="Calibri"/>
              </a:rPr>
              <a:t>for SVM model</a:t>
            </a:r>
            <a:endParaRPr/>
          </a:p>
        </p:txBody>
      </p:sp>
      <p:sp>
        <p:nvSpPr>
          <p:cNvPr id="97" name="Google Shape;97;p1"/>
          <p:cNvSpPr txBox="1"/>
          <p:nvPr/>
        </p:nvSpPr>
        <p:spPr>
          <a:xfrm>
            <a:off x="19015050" y="16857737"/>
            <a:ext cx="17394300" cy="70950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lang="en-US" sz="4400">
                <a:solidFill>
                  <a:srgbClr val="00B0F0"/>
                </a:solidFill>
                <a:latin typeface="Calibri"/>
                <a:ea typeface="Calibri"/>
                <a:cs typeface="Calibri"/>
                <a:sym typeface="Calibri"/>
              </a:rPr>
              <a:t>Conclusions and Recommendations</a:t>
            </a:r>
            <a:endParaRPr/>
          </a:p>
          <a:p>
            <a:pPr indent="0" lvl="0" marL="0" marR="0" rtl="0" algn="l">
              <a:lnSpc>
                <a:spcPct val="100000"/>
              </a:lnSpc>
              <a:spcBef>
                <a:spcPts val="90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Our model demonstrates success in healthcare, particularly in diagnosing and treating skin conditions like psoriasis. This highlights its vast potential. The continued advancements in computer vision research are instrumental in paving the way for creating highly efficient, non-invasive, and user-friendly tools. These tools are essential for in-depth dermatological evaluations. Embracing these cutting-edge technologies and encouraging interdisciplinary collaboration is crucial in revolutionizing disease diagnosis. Such advancements can substantially improve patient care outcomes. Incorporating these advanced computational methods in medical diagnostics marks a pivotal shift in healthcare, offering new prospects in patient treatment and overall healthcare management.</a:t>
            </a:r>
            <a:endParaRPr b="1" i="0" sz="3600" u="none" cap="none" strike="noStrike">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rgbClr val="FF0000"/>
                </a:solidFill>
                <a:latin typeface="Calibri"/>
                <a:ea typeface="Calibri"/>
                <a:cs typeface="Calibri"/>
                <a:sym typeface="Calibri"/>
              </a:rPr>
              <a:t> </a:t>
            </a:r>
            <a:endParaRPr>
              <a:solidFill>
                <a:srgbClr val="FF0000"/>
              </a:solidFill>
            </a:endParaRPr>
          </a:p>
        </p:txBody>
      </p:sp>
      <p:sp>
        <p:nvSpPr>
          <p:cNvPr id="98" name="Google Shape;98;p1"/>
          <p:cNvSpPr txBox="1"/>
          <p:nvPr/>
        </p:nvSpPr>
        <p:spPr>
          <a:xfrm>
            <a:off x="18954750" y="5256212"/>
            <a:ext cx="17454600" cy="37701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lang="en-US" sz="4400">
                <a:solidFill>
                  <a:srgbClr val="00B0F0"/>
                </a:solidFill>
                <a:latin typeface="Calibri"/>
                <a:ea typeface="Calibri"/>
                <a:cs typeface="Calibri"/>
                <a:sym typeface="Calibri"/>
              </a:rPr>
              <a:t>Model Interpretation</a:t>
            </a:r>
            <a:endParaRPr/>
          </a:p>
          <a:p>
            <a:pPr indent="0" lvl="0" marL="0" marR="0" rtl="0" algn="l">
              <a:lnSpc>
                <a:spcPct val="100000"/>
              </a:lnSpc>
              <a:spcBef>
                <a:spcPts val="90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As indicated below, the most important features identified by SVM and Random forest includes age, smoking habits, gender, Vitamin D, BMI, etc. These features aligns with prior domain knowledge, which also strengthen our findings. </a:t>
            </a:r>
            <a:endParaRPr b="1" sz="3600">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Feature maps of the image classifier shows how the model shifts focus from high-level concept to details of the images </a:t>
            </a:r>
            <a:endParaRPr b="1" sz="3600">
              <a:solidFill>
                <a:schemeClr val="dk1"/>
              </a:solidFill>
              <a:latin typeface="Calibri"/>
              <a:ea typeface="Calibri"/>
              <a:cs typeface="Calibri"/>
              <a:sym typeface="Calibri"/>
            </a:endParaRPr>
          </a:p>
        </p:txBody>
      </p:sp>
      <p:sp>
        <p:nvSpPr>
          <p:cNvPr id="99" name="Google Shape;99;p1"/>
          <p:cNvSpPr txBox="1"/>
          <p:nvPr/>
        </p:nvSpPr>
        <p:spPr>
          <a:xfrm>
            <a:off x="27195925" y="15342463"/>
            <a:ext cx="8924100" cy="584100"/>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Calibri"/>
                <a:ea typeface="Calibri"/>
                <a:cs typeface="Calibri"/>
                <a:sym typeface="Calibri"/>
              </a:rPr>
              <a:t>Figur</a:t>
            </a:r>
            <a:r>
              <a:rPr b="1" i="0" lang="en-US" sz="3200" u="none" cap="none" strike="noStrike">
                <a:solidFill>
                  <a:schemeClr val="dk1"/>
                </a:solidFill>
                <a:latin typeface="Calibri"/>
                <a:ea typeface="Calibri"/>
                <a:cs typeface="Calibri"/>
                <a:sym typeface="Calibri"/>
              </a:rPr>
              <a:t>e </a:t>
            </a:r>
            <a:r>
              <a:rPr b="1" lang="en-US" sz="3200">
                <a:solidFill>
                  <a:schemeClr val="dk1"/>
                </a:solidFill>
                <a:latin typeface="Calibri"/>
                <a:ea typeface="Calibri"/>
                <a:cs typeface="Calibri"/>
                <a:sym typeface="Calibri"/>
              </a:rPr>
              <a:t>4</a:t>
            </a:r>
            <a:r>
              <a:rPr b="1" i="0" lang="en-US" sz="3200" u="none" cap="none" strike="noStrike">
                <a:solidFill>
                  <a:schemeClr val="dk1"/>
                </a:solidFill>
                <a:latin typeface="Calibri"/>
                <a:ea typeface="Calibri"/>
                <a:cs typeface="Calibri"/>
                <a:sym typeface="Calibri"/>
              </a:rPr>
              <a:t>.</a:t>
            </a:r>
            <a:r>
              <a:rPr b="1"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Feature maps of image classifier</a:t>
            </a:r>
            <a:endParaRPr/>
          </a:p>
        </p:txBody>
      </p:sp>
      <p:pic>
        <p:nvPicPr>
          <p:cNvPr id="100" name="Google Shape;100;p1"/>
          <p:cNvPicPr preferRelativeResize="0"/>
          <p:nvPr/>
        </p:nvPicPr>
        <p:blipFill rotWithShape="1">
          <a:blip r:embed="rId3">
            <a:alphaModFix/>
          </a:blip>
          <a:srcRect b="0" l="0" r="10138" t="0"/>
          <a:stretch/>
        </p:blipFill>
        <p:spPr>
          <a:xfrm>
            <a:off x="228600" y="2346325"/>
            <a:ext cx="10712450" cy="1712912"/>
          </a:xfrm>
          <a:prstGeom prst="rect">
            <a:avLst/>
          </a:prstGeom>
          <a:noFill/>
          <a:ln>
            <a:noFill/>
          </a:ln>
        </p:spPr>
      </p:pic>
      <p:sp>
        <p:nvSpPr>
          <p:cNvPr id="101" name="Google Shape;101;p1"/>
          <p:cNvSpPr txBox="1"/>
          <p:nvPr/>
        </p:nvSpPr>
        <p:spPr>
          <a:xfrm>
            <a:off x="27789187" y="2436812"/>
            <a:ext cx="7737600" cy="153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F0"/>
              </a:buClr>
              <a:buSzPts val="4000"/>
              <a:buFont typeface="Arial"/>
              <a:buNone/>
            </a:pPr>
            <a:r>
              <a:rPr b="1" i="0" lang="en-US" sz="4000" u="none">
                <a:solidFill>
                  <a:srgbClr val="00B0F0"/>
                </a:solidFill>
                <a:latin typeface="Arial"/>
                <a:ea typeface="Arial"/>
                <a:cs typeface="Arial"/>
                <a:sym typeface="Arial"/>
              </a:rPr>
              <a:t>Data Science Capstone Project</a:t>
            </a:r>
            <a:endParaRPr/>
          </a:p>
          <a:p>
            <a:pPr indent="0" lvl="0" marL="0" marR="0" rtl="0" algn="ctr">
              <a:lnSpc>
                <a:spcPct val="100000"/>
              </a:lnSpc>
              <a:spcBef>
                <a:spcPts val="0"/>
              </a:spcBef>
              <a:spcAft>
                <a:spcPts val="0"/>
              </a:spcAft>
              <a:buClr>
                <a:srgbClr val="00B0F0"/>
              </a:buClr>
              <a:buSzPts val="4000"/>
              <a:buFont typeface="Arial"/>
              <a:buNone/>
            </a:pPr>
            <a:r>
              <a:rPr b="1" i="0" lang="en-US" sz="4000" u="none">
                <a:solidFill>
                  <a:srgbClr val="00B0F0"/>
                </a:solidFill>
                <a:latin typeface="Arial"/>
                <a:ea typeface="Arial"/>
                <a:cs typeface="Arial"/>
                <a:sym typeface="Arial"/>
              </a:rPr>
              <a:t>with </a:t>
            </a:r>
            <a:r>
              <a:rPr b="1" lang="en-US" sz="4000">
                <a:solidFill>
                  <a:srgbClr val="00B0F0"/>
                </a:solidFill>
              </a:rPr>
              <a:t>Unilever</a:t>
            </a:r>
            <a:r>
              <a:rPr b="1" i="0" lang="en-US" sz="4000" u="none">
                <a:solidFill>
                  <a:srgbClr val="00B0F0"/>
                </a:solidFill>
                <a:latin typeface="Arial"/>
                <a:ea typeface="Arial"/>
                <a:cs typeface="Arial"/>
                <a:sym typeface="Arial"/>
              </a:rPr>
              <a:t> </a:t>
            </a:r>
            <a:endParaRPr/>
          </a:p>
          <a:p>
            <a:pPr indent="0" lvl="0" marL="0" marR="0" rtl="0" algn="ctr">
              <a:lnSpc>
                <a:spcPct val="100000"/>
              </a:lnSpc>
              <a:spcBef>
                <a:spcPts val="0"/>
              </a:spcBef>
              <a:spcAft>
                <a:spcPts val="0"/>
              </a:spcAft>
              <a:buClr>
                <a:srgbClr val="00B0F0"/>
              </a:buClr>
              <a:buSzPts val="4000"/>
              <a:buFont typeface="Arial"/>
              <a:buNone/>
            </a:pPr>
            <a:r>
              <a:t/>
            </a:r>
            <a:endParaRPr/>
          </a:p>
        </p:txBody>
      </p:sp>
      <p:pic>
        <p:nvPicPr>
          <p:cNvPr id="102" name="Google Shape;102;p1"/>
          <p:cNvPicPr preferRelativeResize="0"/>
          <p:nvPr/>
        </p:nvPicPr>
        <p:blipFill>
          <a:blip r:embed="rId4">
            <a:alphaModFix/>
          </a:blip>
          <a:stretch>
            <a:fillRect/>
          </a:stretch>
        </p:blipFill>
        <p:spPr>
          <a:xfrm>
            <a:off x="484613" y="10372563"/>
            <a:ext cx="8046963" cy="5369107"/>
          </a:xfrm>
          <a:prstGeom prst="rect">
            <a:avLst/>
          </a:prstGeom>
          <a:noFill/>
          <a:ln>
            <a:noFill/>
          </a:ln>
        </p:spPr>
      </p:pic>
      <p:pic>
        <p:nvPicPr>
          <p:cNvPr id="103" name="Google Shape;103;p1"/>
          <p:cNvPicPr preferRelativeResize="0"/>
          <p:nvPr/>
        </p:nvPicPr>
        <p:blipFill>
          <a:blip r:embed="rId5">
            <a:alphaModFix/>
          </a:blip>
          <a:stretch>
            <a:fillRect/>
          </a:stretch>
        </p:blipFill>
        <p:spPr>
          <a:xfrm>
            <a:off x="9327350" y="10429700"/>
            <a:ext cx="7620000" cy="4454775"/>
          </a:xfrm>
          <a:prstGeom prst="rect">
            <a:avLst/>
          </a:prstGeom>
          <a:noFill/>
          <a:ln>
            <a:noFill/>
          </a:ln>
        </p:spPr>
      </p:pic>
      <p:sp>
        <p:nvSpPr>
          <p:cNvPr id="104" name="Google Shape;104;p1"/>
          <p:cNvSpPr txBox="1"/>
          <p:nvPr/>
        </p:nvSpPr>
        <p:spPr>
          <a:xfrm>
            <a:off x="19217413" y="10306388"/>
            <a:ext cx="8924100" cy="3350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US" sz="2400">
                <a:solidFill>
                  <a:srgbClr val="000066"/>
                </a:solidFill>
                <a:highlight>
                  <a:schemeClr val="lt1"/>
                </a:highlight>
                <a:latin typeface="Calibri"/>
                <a:ea typeface="Calibri"/>
                <a:cs typeface="Calibri"/>
                <a:sym typeface="Calibri"/>
              </a:rPr>
              <a:t>Most Important Features (Random Forest):</a:t>
            </a:r>
            <a:endParaRPr sz="2400">
              <a:solidFill>
                <a:srgbClr val="000066"/>
              </a:solidFill>
              <a:highlight>
                <a:schemeClr val="lt1"/>
              </a:highlight>
              <a:latin typeface="Calibri"/>
              <a:ea typeface="Calibri"/>
              <a:cs typeface="Calibri"/>
              <a:sym typeface="Calibri"/>
            </a:endParaRPr>
          </a:p>
          <a:p>
            <a:pPr indent="-381000" lvl="0" marL="457200" rtl="0" algn="l">
              <a:lnSpc>
                <a:spcPct val="105000"/>
              </a:lnSpc>
              <a:spcBef>
                <a:spcPts val="1200"/>
              </a:spcBef>
              <a:spcAft>
                <a:spcPts val="0"/>
              </a:spcAft>
              <a:buClr>
                <a:srgbClr val="000066"/>
              </a:buClr>
              <a:buSzPts val="2400"/>
              <a:buFont typeface="Calibri"/>
              <a:buChar char="●"/>
            </a:pPr>
            <a:r>
              <a:rPr lang="en-US" sz="2400">
                <a:solidFill>
                  <a:srgbClr val="000066"/>
                </a:solidFill>
                <a:highlight>
                  <a:schemeClr val="lt1"/>
                </a:highlight>
                <a:latin typeface="Calibri"/>
                <a:ea typeface="Calibri"/>
                <a:cs typeface="Calibri"/>
                <a:sym typeface="Calibri"/>
              </a:rPr>
              <a:t>BMXHT: </a:t>
            </a:r>
            <a:r>
              <a:rPr lang="en-US" sz="2400">
                <a:solidFill>
                  <a:srgbClr val="000066"/>
                </a:solidFill>
                <a:highlight>
                  <a:schemeClr val="lt1"/>
                </a:highlight>
                <a:uFill>
                  <a:noFill/>
                </a:uFill>
                <a:latin typeface="Calibri"/>
                <a:ea typeface="Calibri"/>
                <a:cs typeface="Calibri"/>
                <a:sym typeface="Calibri"/>
                <a:hlinkClick r:id="rId6">
                  <a:extLst>
                    <a:ext uri="{A12FA001-AC4F-418D-AE19-62706E023703}">
                      <ahyp:hlinkClr val="tx"/>
                    </a:ext>
                  </a:extLst>
                </a:hlinkClick>
              </a:rPr>
              <a:t>Standing Height (cm)</a:t>
            </a:r>
            <a:endParaRPr sz="2400">
              <a:solidFill>
                <a:srgbClr val="000066"/>
              </a:solidFill>
              <a:highlight>
                <a:schemeClr val="lt1"/>
              </a:highlight>
              <a:latin typeface="Calibri"/>
              <a:ea typeface="Calibri"/>
              <a:cs typeface="Calibri"/>
              <a:sym typeface="Calibri"/>
            </a:endParaRPr>
          </a:p>
          <a:p>
            <a:pPr indent="-381000" lvl="0" marL="457200" rtl="0" algn="l">
              <a:lnSpc>
                <a:spcPct val="105000"/>
              </a:lnSpc>
              <a:spcBef>
                <a:spcPts val="0"/>
              </a:spcBef>
              <a:spcAft>
                <a:spcPts val="0"/>
              </a:spcAft>
              <a:buClr>
                <a:srgbClr val="000066"/>
              </a:buClr>
              <a:buSzPts val="2400"/>
              <a:buFont typeface="Calibri"/>
              <a:buChar char="●"/>
            </a:pPr>
            <a:r>
              <a:rPr lang="en-US" sz="2400">
                <a:solidFill>
                  <a:srgbClr val="000066"/>
                </a:solidFill>
                <a:highlight>
                  <a:schemeClr val="lt1"/>
                </a:highlight>
                <a:latin typeface="Calibri"/>
                <a:ea typeface="Calibri"/>
                <a:cs typeface="Calibri"/>
                <a:sym typeface="Calibri"/>
              </a:rPr>
              <a:t>RIDAGEEX: </a:t>
            </a:r>
            <a:r>
              <a:rPr lang="en-US" sz="2400">
                <a:solidFill>
                  <a:srgbClr val="000066"/>
                </a:solidFill>
                <a:highlight>
                  <a:schemeClr val="lt1"/>
                </a:highlight>
                <a:uFill>
                  <a:noFill/>
                </a:uFill>
                <a:latin typeface="Calibri"/>
                <a:ea typeface="Calibri"/>
                <a:cs typeface="Calibri"/>
                <a:sym typeface="Calibri"/>
                <a:hlinkClick r:id="rId7">
                  <a:extLst>
                    <a:ext uri="{A12FA001-AC4F-418D-AE19-62706E023703}">
                      <ahyp:hlinkClr val="tx"/>
                    </a:ext>
                  </a:extLst>
                </a:hlinkClick>
              </a:rPr>
              <a:t>Exam Age in Months</a:t>
            </a:r>
            <a:endParaRPr sz="2400">
              <a:solidFill>
                <a:srgbClr val="000066"/>
              </a:solidFill>
              <a:highlight>
                <a:schemeClr val="lt1"/>
              </a:highlight>
              <a:latin typeface="Calibri"/>
              <a:ea typeface="Calibri"/>
              <a:cs typeface="Calibri"/>
              <a:sym typeface="Calibri"/>
            </a:endParaRPr>
          </a:p>
          <a:p>
            <a:pPr indent="-381000" lvl="0" marL="457200" rtl="0" algn="l">
              <a:lnSpc>
                <a:spcPct val="105000"/>
              </a:lnSpc>
              <a:spcBef>
                <a:spcPts val="0"/>
              </a:spcBef>
              <a:spcAft>
                <a:spcPts val="0"/>
              </a:spcAft>
              <a:buClr>
                <a:srgbClr val="000066"/>
              </a:buClr>
              <a:buSzPts val="2400"/>
              <a:buFont typeface="Calibri"/>
              <a:buChar char="●"/>
            </a:pPr>
            <a:r>
              <a:rPr lang="en-US" sz="2400">
                <a:solidFill>
                  <a:srgbClr val="000066"/>
                </a:solidFill>
                <a:highlight>
                  <a:schemeClr val="lt1"/>
                </a:highlight>
                <a:latin typeface="Calibri"/>
                <a:ea typeface="Calibri"/>
                <a:cs typeface="Calibri"/>
                <a:sym typeface="Calibri"/>
              </a:rPr>
              <a:t>BMXBMI: </a:t>
            </a:r>
            <a:r>
              <a:rPr lang="en-US" sz="2400">
                <a:solidFill>
                  <a:srgbClr val="000066"/>
                </a:solidFill>
                <a:highlight>
                  <a:schemeClr val="lt1"/>
                </a:highlight>
                <a:uFill>
                  <a:noFill/>
                </a:uFill>
                <a:latin typeface="Calibri"/>
                <a:ea typeface="Calibri"/>
                <a:cs typeface="Calibri"/>
                <a:sym typeface="Calibri"/>
                <a:hlinkClick r:id="rId8">
                  <a:extLst>
                    <a:ext uri="{A12FA001-AC4F-418D-AE19-62706E023703}">
                      <ahyp:hlinkClr val="tx"/>
                    </a:ext>
                  </a:extLst>
                </a:hlinkClick>
              </a:rPr>
              <a:t>Body Mass Index (kg/m**2)</a:t>
            </a:r>
            <a:endParaRPr sz="2400">
              <a:solidFill>
                <a:srgbClr val="000066"/>
              </a:solidFill>
              <a:highlight>
                <a:schemeClr val="lt1"/>
              </a:highlight>
              <a:latin typeface="Calibri"/>
              <a:ea typeface="Calibri"/>
              <a:cs typeface="Calibri"/>
              <a:sym typeface="Calibri"/>
            </a:endParaRPr>
          </a:p>
          <a:p>
            <a:pPr indent="-381000" lvl="0" marL="457200" rtl="0" algn="l">
              <a:lnSpc>
                <a:spcPct val="105000"/>
              </a:lnSpc>
              <a:spcBef>
                <a:spcPts val="0"/>
              </a:spcBef>
              <a:spcAft>
                <a:spcPts val="0"/>
              </a:spcAft>
              <a:buClr>
                <a:srgbClr val="000066"/>
              </a:buClr>
              <a:buSzPts val="2400"/>
              <a:buFont typeface="Calibri"/>
              <a:buChar char="●"/>
            </a:pPr>
            <a:r>
              <a:rPr lang="en-US" sz="2400">
                <a:solidFill>
                  <a:srgbClr val="000066"/>
                </a:solidFill>
                <a:highlight>
                  <a:schemeClr val="lt1"/>
                </a:highlight>
                <a:latin typeface="Calibri"/>
                <a:ea typeface="Calibri"/>
                <a:cs typeface="Calibri"/>
                <a:sym typeface="Calibri"/>
              </a:rPr>
              <a:t>LBDVIDMS: </a:t>
            </a:r>
            <a:r>
              <a:rPr lang="en-US" sz="2400">
                <a:solidFill>
                  <a:srgbClr val="000066"/>
                </a:solidFill>
                <a:highlight>
                  <a:schemeClr val="lt1"/>
                </a:highlight>
                <a:uFill>
                  <a:noFill/>
                </a:uFill>
                <a:latin typeface="Calibri"/>
                <a:ea typeface="Calibri"/>
                <a:cs typeface="Calibri"/>
                <a:sym typeface="Calibri"/>
                <a:hlinkClick r:id="rId9">
                  <a:extLst>
                    <a:ext uri="{A12FA001-AC4F-418D-AE19-62706E023703}">
                      <ahyp:hlinkClr val="tx"/>
                    </a:ext>
                  </a:extLst>
                </a:hlinkClick>
              </a:rPr>
              <a:t>Vitamin D (nmol/L)</a:t>
            </a:r>
            <a:endParaRPr sz="2400">
              <a:solidFill>
                <a:srgbClr val="000066"/>
              </a:solidFill>
              <a:highlight>
                <a:schemeClr val="lt1"/>
              </a:highlight>
              <a:latin typeface="Calibri"/>
              <a:ea typeface="Calibri"/>
              <a:cs typeface="Calibri"/>
              <a:sym typeface="Calibri"/>
            </a:endParaRPr>
          </a:p>
          <a:p>
            <a:pPr indent="0" lvl="0" marL="0" rtl="0" algn="l">
              <a:lnSpc>
                <a:spcPct val="105000"/>
              </a:lnSpc>
              <a:spcBef>
                <a:spcPts val="1200"/>
              </a:spcBef>
              <a:spcAft>
                <a:spcPts val="0"/>
              </a:spcAft>
              <a:buNone/>
            </a:pPr>
            <a:r>
              <a:rPr lang="en-US" sz="2400">
                <a:solidFill>
                  <a:srgbClr val="000066"/>
                </a:solidFill>
                <a:highlight>
                  <a:schemeClr val="lt1"/>
                </a:highlight>
                <a:latin typeface="Calibri"/>
                <a:ea typeface="Calibri"/>
                <a:cs typeface="Calibri"/>
                <a:sym typeface="Calibri"/>
              </a:rPr>
              <a:t>Most </a:t>
            </a:r>
            <a:r>
              <a:rPr lang="en-US" sz="2400">
                <a:solidFill>
                  <a:srgbClr val="000066"/>
                </a:solidFill>
                <a:highlight>
                  <a:schemeClr val="lt1"/>
                </a:highlight>
                <a:latin typeface="Calibri"/>
                <a:ea typeface="Calibri"/>
                <a:cs typeface="Calibri"/>
                <a:sym typeface="Calibri"/>
              </a:rPr>
              <a:t>Important Features (SVM):</a:t>
            </a:r>
            <a:endParaRPr sz="2400">
              <a:solidFill>
                <a:srgbClr val="000066"/>
              </a:solidFill>
              <a:highlight>
                <a:schemeClr val="lt1"/>
              </a:highlight>
              <a:latin typeface="Calibri"/>
              <a:ea typeface="Calibri"/>
              <a:cs typeface="Calibri"/>
              <a:sym typeface="Calibri"/>
            </a:endParaRPr>
          </a:p>
          <a:p>
            <a:pPr indent="-381000" lvl="0" marL="457200" rtl="0" algn="l">
              <a:lnSpc>
                <a:spcPct val="105000"/>
              </a:lnSpc>
              <a:spcBef>
                <a:spcPts val="1200"/>
              </a:spcBef>
              <a:spcAft>
                <a:spcPts val="0"/>
              </a:spcAft>
              <a:buClr>
                <a:srgbClr val="000066"/>
              </a:buClr>
              <a:buSzPts val="2400"/>
              <a:buFont typeface="Calibri"/>
              <a:buChar char="●"/>
            </a:pPr>
            <a:r>
              <a:rPr lang="en-US" sz="2400">
                <a:solidFill>
                  <a:srgbClr val="000066"/>
                </a:solidFill>
                <a:highlight>
                  <a:schemeClr val="lt1"/>
                </a:highlight>
                <a:latin typeface="Calibri"/>
                <a:ea typeface="Calibri"/>
                <a:cs typeface="Calibri"/>
                <a:sym typeface="Calibri"/>
              </a:rPr>
              <a:t>RIAGENDR: Gender</a:t>
            </a:r>
            <a:endParaRPr sz="2400">
              <a:solidFill>
                <a:srgbClr val="000066"/>
              </a:solidFill>
              <a:highlight>
                <a:schemeClr val="lt1"/>
              </a:highlight>
              <a:latin typeface="Calibri"/>
              <a:ea typeface="Calibri"/>
              <a:cs typeface="Calibri"/>
              <a:sym typeface="Calibri"/>
            </a:endParaRPr>
          </a:p>
          <a:p>
            <a:pPr indent="-381000" lvl="0" marL="457200" rtl="0" algn="l">
              <a:lnSpc>
                <a:spcPct val="105000"/>
              </a:lnSpc>
              <a:spcBef>
                <a:spcPts val="0"/>
              </a:spcBef>
              <a:spcAft>
                <a:spcPts val="0"/>
              </a:spcAft>
              <a:buClr>
                <a:srgbClr val="000066"/>
              </a:buClr>
              <a:buSzPts val="2400"/>
              <a:buFont typeface="Calibri"/>
              <a:buChar char="●"/>
            </a:pPr>
            <a:r>
              <a:rPr lang="en-US" sz="2400">
                <a:solidFill>
                  <a:srgbClr val="000066"/>
                </a:solidFill>
                <a:highlight>
                  <a:schemeClr val="lt1"/>
                </a:highlight>
                <a:latin typeface="Calibri"/>
                <a:ea typeface="Calibri"/>
                <a:cs typeface="Calibri"/>
                <a:sym typeface="Calibri"/>
              </a:rPr>
              <a:t>SMQ020: </a:t>
            </a:r>
            <a:r>
              <a:rPr lang="en-US" sz="2400">
                <a:solidFill>
                  <a:srgbClr val="000066"/>
                </a:solidFill>
                <a:highlight>
                  <a:schemeClr val="lt1"/>
                </a:highlight>
                <a:uFill>
                  <a:noFill/>
                </a:uFill>
                <a:latin typeface="Calibri"/>
                <a:ea typeface="Calibri"/>
                <a:cs typeface="Calibri"/>
                <a:sym typeface="Calibri"/>
                <a:hlinkClick r:id="rId10">
                  <a:extLst>
                    <a:ext uri="{A12FA001-AC4F-418D-AE19-62706E023703}">
                      <ahyp:hlinkClr val="tx"/>
                    </a:ext>
                  </a:extLst>
                </a:hlinkClick>
              </a:rPr>
              <a:t>Smoked at least 100 cigarettes in life</a:t>
            </a:r>
            <a:endParaRPr sz="2400">
              <a:solidFill>
                <a:srgbClr val="000066"/>
              </a:solidFill>
              <a:highlight>
                <a:schemeClr val="lt1"/>
              </a:highlight>
              <a:latin typeface="Calibri"/>
              <a:ea typeface="Calibri"/>
              <a:cs typeface="Calibri"/>
              <a:sym typeface="Calibri"/>
            </a:endParaRPr>
          </a:p>
          <a:p>
            <a:pPr indent="-381000" lvl="0" marL="457200" rtl="0" algn="l">
              <a:lnSpc>
                <a:spcPct val="105000"/>
              </a:lnSpc>
              <a:spcBef>
                <a:spcPts val="0"/>
              </a:spcBef>
              <a:spcAft>
                <a:spcPts val="0"/>
              </a:spcAft>
              <a:buClr>
                <a:srgbClr val="000066"/>
              </a:buClr>
              <a:buSzPts val="2400"/>
              <a:buFont typeface="Calibri"/>
              <a:buChar char="●"/>
            </a:pPr>
            <a:r>
              <a:rPr lang="en-US" sz="2400">
                <a:solidFill>
                  <a:srgbClr val="000066"/>
                </a:solidFill>
                <a:highlight>
                  <a:schemeClr val="lt1"/>
                </a:highlight>
                <a:latin typeface="Calibri"/>
                <a:ea typeface="Calibri"/>
                <a:cs typeface="Calibri"/>
                <a:sym typeface="Calibri"/>
              </a:rPr>
              <a:t>DEQ038G: </a:t>
            </a:r>
            <a:r>
              <a:rPr lang="en-US" sz="2400">
                <a:solidFill>
                  <a:srgbClr val="000066"/>
                </a:solidFill>
                <a:highlight>
                  <a:schemeClr val="lt1"/>
                </a:highlight>
                <a:uFill>
                  <a:noFill/>
                </a:uFill>
                <a:latin typeface="Calibri"/>
                <a:ea typeface="Calibri"/>
                <a:cs typeface="Calibri"/>
                <a:sym typeface="Calibri"/>
                <a:hlinkClick r:id="rId11">
                  <a:extLst>
                    <a:ext uri="{A12FA001-AC4F-418D-AE19-62706E023703}">
                      <ahyp:hlinkClr val="tx"/>
                    </a:ext>
                  </a:extLst>
                </a:hlinkClick>
              </a:rPr>
              <a:t>In the past yr did you have sunburn?</a:t>
            </a:r>
            <a:endParaRPr sz="2400">
              <a:solidFill>
                <a:srgbClr val="000066"/>
              </a:solidFill>
              <a:highlight>
                <a:schemeClr val="lt1"/>
              </a:highlight>
              <a:latin typeface="Calibri"/>
              <a:ea typeface="Calibri"/>
              <a:cs typeface="Calibri"/>
              <a:sym typeface="Calibri"/>
            </a:endParaRPr>
          </a:p>
          <a:p>
            <a:pPr indent="-381000" lvl="0" marL="457200" rtl="0" algn="l">
              <a:lnSpc>
                <a:spcPct val="105000"/>
              </a:lnSpc>
              <a:spcBef>
                <a:spcPts val="0"/>
              </a:spcBef>
              <a:spcAft>
                <a:spcPts val="0"/>
              </a:spcAft>
              <a:buClr>
                <a:srgbClr val="000066"/>
              </a:buClr>
              <a:buSzPts val="2400"/>
              <a:buFont typeface="Calibri"/>
              <a:buChar char="●"/>
            </a:pPr>
            <a:r>
              <a:rPr lang="en-US" sz="2400">
                <a:solidFill>
                  <a:srgbClr val="000066"/>
                </a:solidFill>
                <a:highlight>
                  <a:schemeClr val="lt1"/>
                </a:highlight>
                <a:latin typeface="Calibri"/>
                <a:ea typeface="Calibri"/>
                <a:cs typeface="Calibri"/>
                <a:sym typeface="Calibri"/>
              </a:rPr>
              <a:t>ALQ150: </a:t>
            </a:r>
            <a:r>
              <a:rPr lang="en-US" sz="2400">
                <a:solidFill>
                  <a:srgbClr val="000066"/>
                </a:solidFill>
                <a:highlight>
                  <a:schemeClr val="lt1"/>
                </a:highlight>
                <a:uFill>
                  <a:noFill/>
                </a:uFill>
                <a:latin typeface="Calibri"/>
                <a:ea typeface="Calibri"/>
                <a:cs typeface="Calibri"/>
                <a:sym typeface="Calibri"/>
                <a:hlinkClick r:id="rId12">
                  <a:extLst>
                    <a:ext uri="{A12FA001-AC4F-418D-AE19-62706E023703}">
                      <ahyp:hlinkClr val="tx"/>
                    </a:ext>
                  </a:extLst>
                </a:hlinkClick>
              </a:rPr>
              <a:t> Ever have 5 or more drinks every day?</a:t>
            </a:r>
            <a:endParaRPr sz="2400">
              <a:solidFill>
                <a:srgbClr val="000066"/>
              </a:solidFill>
              <a:highlight>
                <a:schemeClr val="lt1"/>
              </a:highlight>
              <a:latin typeface="Calibri"/>
              <a:ea typeface="Calibri"/>
              <a:cs typeface="Calibri"/>
              <a:sym typeface="Calibri"/>
            </a:endParaRPr>
          </a:p>
        </p:txBody>
      </p:sp>
      <p:pic>
        <p:nvPicPr>
          <p:cNvPr id="105" name="Google Shape;105;p1"/>
          <p:cNvPicPr preferRelativeResize="0"/>
          <p:nvPr/>
        </p:nvPicPr>
        <p:blipFill rotWithShape="1">
          <a:blip r:embed="rId13">
            <a:alphaModFix/>
          </a:blip>
          <a:srcRect b="50000" l="50002" r="680" t="0"/>
          <a:stretch/>
        </p:blipFill>
        <p:spPr>
          <a:xfrm>
            <a:off x="27454863" y="10139200"/>
            <a:ext cx="4722524" cy="2354250"/>
          </a:xfrm>
          <a:prstGeom prst="rect">
            <a:avLst/>
          </a:prstGeom>
          <a:noFill/>
          <a:ln>
            <a:noFill/>
          </a:ln>
        </p:spPr>
      </p:pic>
      <p:pic>
        <p:nvPicPr>
          <p:cNvPr id="106" name="Google Shape;106;p1"/>
          <p:cNvPicPr preferRelativeResize="0"/>
          <p:nvPr/>
        </p:nvPicPr>
        <p:blipFill rotWithShape="1">
          <a:blip r:embed="rId14">
            <a:alphaModFix/>
          </a:blip>
          <a:srcRect b="33096" l="1864" r="0" t="0"/>
          <a:stretch/>
        </p:blipFill>
        <p:spPr>
          <a:xfrm>
            <a:off x="27522475" y="12493450"/>
            <a:ext cx="4722517" cy="2354250"/>
          </a:xfrm>
          <a:prstGeom prst="rect">
            <a:avLst/>
          </a:prstGeom>
          <a:noFill/>
          <a:ln>
            <a:noFill/>
          </a:ln>
        </p:spPr>
      </p:pic>
      <p:sp>
        <p:nvSpPr>
          <p:cNvPr descr="Narrow horizontal" id="107" name="Google Shape;107;p1"/>
          <p:cNvSpPr txBox="1"/>
          <p:nvPr/>
        </p:nvSpPr>
        <p:spPr>
          <a:xfrm>
            <a:off x="27588283" y="12493448"/>
            <a:ext cx="4286100" cy="0"/>
          </a:xfrm>
          <a:prstGeom prst="rect">
            <a:avLst/>
          </a:prstGeom>
          <a:blipFill rotWithShape="1">
            <a:blip r:embed="rId1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08" name="Google Shape;108;p1"/>
          <p:cNvSpPr txBox="1"/>
          <p:nvPr/>
        </p:nvSpPr>
        <p:spPr>
          <a:xfrm>
            <a:off x="32279500" y="10398375"/>
            <a:ext cx="22860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0066"/>
                </a:solidFill>
                <a:latin typeface="Calibri"/>
                <a:ea typeface="Calibri"/>
                <a:cs typeface="Calibri"/>
                <a:sym typeface="Calibri"/>
              </a:rPr>
              <a:t>First layer of the classifying model</a:t>
            </a:r>
            <a:endParaRPr>
              <a:solidFill>
                <a:srgbClr val="000066"/>
              </a:solidFill>
              <a:latin typeface="Times New Roman"/>
              <a:ea typeface="Times New Roman"/>
              <a:cs typeface="Times New Roman"/>
              <a:sym typeface="Times New Roman"/>
            </a:endParaRPr>
          </a:p>
        </p:txBody>
      </p:sp>
      <p:sp>
        <p:nvSpPr>
          <p:cNvPr id="109" name="Google Shape;109;p1"/>
          <p:cNvSpPr txBox="1"/>
          <p:nvPr/>
        </p:nvSpPr>
        <p:spPr>
          <a:xfrm>
            <a:off x="32279500" y="12801600"/>
            <a:ext cx="22860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0066"/>
                </a:solidFill>
                <a:latin typeface="Calibri"/>
                <a:ea typeface="Calibri"/>
                <a:cs typeface="Calibri"/>
                <a:sym typeface="Calibri"/>
              </a:rPr>
              <a:t>Last</a:t>
            </a:r>
            <a:r>
              <a:rPr b="1" lang="en-US">
                <a:solidFill>
                  <a:srgbClr val="000066"/>
                </a:solidFill>
                <a:latin typeface="Calibri"/>
                <a:ea typeface="Calibri"/>
                <a:cs typeface="Calibri"/>
                <a:sym typeface="Calibri"/>
              </a:rPr>
              <a:t> layer of the classifying model before flattening</a:t>
            </a:r>
            <a:endParaRPr>
              <a:solidFill>
                <a:srgbClr val="000066"/>
              </a:solidFill>
              <a:latin typeface="Times New Roman"/>
              <a:ea typeface="Times New Roman"/>
              <a:cs typeface="Times New Roman"/>
              <a:sym typeface="Times New Roman"/>
            </a:endParaRPr>
          </a:p>
        </p:txBody>
      </p:sp>
      <p:pic>
        <p:nvPicPr>
          <p:cNvPr id="110" name="Google Shape;110;p1"/>
          <p:cNvPicPr preferRelativeResize="0"/>
          <p:nvPr/>
        </p:nvPicPr>
        <p:blipFill rotWithShape="1">
          <a:blip r:embed="rId16">
            <a:alphaModFix/>
          </a:blip>
          <a:srcRect b="0" l="3013" r="7300" t="6191"/>
          <a:stretch/>
        </p:blipFill>
        <p:spPr>
          <a:xfrm>
            <a:off x="10060527" y="23314250"/>
            <a:ext cx="5679146" cy="4454775"/>
          </a:xfrm>
          <a:prstGeom prst="rect">
            <a:avLst/>
          </a:prstGeom>
          <a:noFill/>
          <a:ln>
            <a:noFill/>
          </a:ln>
        </p:spPr>
      </p:pic>
      <p:pic>
        <p:nvPicPr>
          <p:cNvPr id="111" name="Google Shape;111;p1"/>
          <p:cNvPicPr preferRelativeResize="0"/>
          <p:nvPr/>
        </p:nvPicPr>
        <p:blipFill rotWithShape="1">
          <a:blip r:embed="rId17">
            <a:alphaModFix/>
          </a:blip>
          <a:srcRect b="0" l="0" r="616" t="0"/>
          <a:stretch/>
        </p:blipFill>
        <p:spPr>
          <a:xfrm>
            <a:off x="427052" y="23314252"/>
            <a:ext cx="8924100" cy="4061561"/>
          </a:xfrm>
          <a:prstGeom prst="rect">
            <a:avLst/>
          </a:prstGeom>
          <a:noFill/>
          <a:ln>
            <a:noFill/>
          </a:ln>
        </p:spPr>
      </p:pic>
      <p:sp>
        <p:nvSpPr>
          <p:cNvPr id="112" name="Google Shape;112;p1"/>
          <p:cNvSpPr txBox="1"/>
          <p:nvPr/>
        </p:nvSpPr>
        <p:spPr>
          <a:xfrm>
            <a:off x="575688" y="27872675"/>
            <a:ext cx="8415900" cy="584100"/>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a:t>
            </a:r>
            <a:r>
              <a:rPr b="1" lang="en-US" sz="3200">
                <a:solidFill>
                  <a:schemeClr val="dk1"/>
                </a:solidFill>
                <a:latin typeface="Calibri"/>
                <a:ea typeface="Calibri"/>
                <a:cs typeface="Calibri"/>
                <a:sym typeface="Calibri"/>
              </a:rPr>
              <a:t>2</a:t>
            </a:r>
            <a:r>
              <a:rPr b="1" i="0" lang="en-US" sz="3200" u="none" cap="none" strike="noStrike">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Model performance for CNN</a:t>
            </a:r>
            <a:r>
              <a:rPr b="1" lang="en-US" sz="3200">
                <a:solidFill>
                  <a:schemeClr val="dk1"/>
                </a:solidFill>
                <a:latin typeface="Calibri"/>
                <a:ea typeface="Calibri"/>
                <a:cs typeface="Calibri"/>
                <a:sym typeface="Calibri"/>
              </a:rPr>
              <a:t> model</a:t>
            </a:r>
            <a:endParaRPr/>
          </a:p>
        </p:txBody>
      </p:sp>
      <p:sp>
        <p:nvSpPr>
          <p:cNvPr id="113" name="Google Shape;113;p1"/>
          <p:cNvSpPr txBox="1"/>
          <p:nvPr/>
        </p:nvSpPr>
        <p:spPr>
          <a:xfrm>
            <a:off x="19446025" y="15342463"/>
            <a:ext cx="5662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dk1"/>
                </a:solidFill>
                <a:latin typeface="Calibri"/>
                <a:ea typeface="Calibri"/>
                <a:cs typeface="Calibri"/>
                <a:sym typeface="Calibri"/>
              </a:rPr>
              <a:t>Figure 3. </a:t>
            </a:r>
            <a:r>
              <a:rPr b="1" lang="en-US" sz="3200">
                <a:solidFill>
                  <a:schemeClr val="dk1"/>
                </a:solidFill>
                <a:latin typeface="Calibri"/>
                <a:ea typeface="Calibri"/>
                <a:cs typeface="Calibri"/>
                <a:sym typeface="Calibri"/>
              </a:rPr>
              <a:t>Feature importance</a:t>
            </a:r>
            <a:endParaRPr b="1"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2003-04-11T15:30:44Z</dcterms:created>
  <dc:creator>Michael Alley</dc:creator>
</cp:coreProperties>
</file>