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2" r:id="rId1"/>
  </p:sldMasterIdLst>
  <p:sldIdLst>
    <p:sldId id="256" r:id="rId2"/>
    <p:sldId id="257" r:id="rId3"/>
    <p:sldId id="258" r:id="rId4"/>
    <p:sldId id="261"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6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4AE639-5B9E-4C9B-B543-387A1C87EFD2}" type="datetimeFigureOut">
              <a:rPr lang="zh-CN" altLang="en-US" smtClean="0"/>
              <a:t>2022/10/31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0784C6-A473-44B2-A0D8-79317D7D90FC}" type="slidenum">
              <a:rPr lang="zh-CN" altLang="en-US" smtClean="0"/>
              <a:t>‹#›</a:t>
            </a:fld>
            <a:endParaRPr lang="zh-CN" altLang="en-US"/>
          </a:p>
        </p:txBody>
      </p:sp>
    </p:spTree>
    <p:extLst>
      <p:ext uri="{BB962C8B-B14F-4D97-AF65-F5344CB8AC3E}">
        <p14:creationId xmlns:p14="http://schemas.microsoft.com/office/powerpoint/2010/main" val="1148490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4AE639-5B9E-4C9B-B543-387A1C87EFD2}" type="datetimeFigureOut">
              <a:rPr lang="zh-CN" altLang="en-US" smtClean="0"/>
              <a:t>2022/10/31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30784C6-A473-44B2-A0D8-79317D7D90FC}" type="slidenum">
              <a:rPr lang="zh-CN" altLang="en-US" smtClean="0"/>
              <a:t>‹#›</a:t>
            </a:fld>
            <a:endParaRPr lang="zh-CN" altLang="en-US"/>
          </a:p>
        </p:txBody>
      </p:sp>
    </p:spTree>
    <p:extLst>
      <p:ext uri="{BB962C8B-B14F-4D97-AF65-F5344CB8AC3E}">
        <p14:creationId xmlns:p14="http://schemas.microsoft.com/office/powerpoint/2010/main" val="2360835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4AE639-5B9E-4C9B-B543-387A1C87EFD2}" type="datetimeFigureOut">
              <a:rPr lang="zh-CN" altLang="en-US" smtClean="0"/>
              <a:t>2022/10/31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30784C6-A473-44B2-A0D8-79317D7D90FC}" type="slidenum">
              <a:rPr lang="zh-CN" altLang="en-US" smtClean="0"/>
              <a:t>‹#›</a:t>
            </a:fld>
            <a:endParaRPr lang="zh-CN" altLang="en-US"/>
          </a:p>
        </p:txBody>
      </p:sp>
    </p:spTree>
    <p:extLst>
      <p:ext uri="{BB962C8B-B14F-4D97-AF65-F5344CB8AC3E}">
        <p14:creationId xmlns:p14="http://schemas.microsoft.com/office/powerpoint/2010/main" val="2131294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4AE639-5B9E-4C9B-B543-387A1C87EFD2}" type="datetimeFigureOut">
              <a:rPr lang="zh-CN" altLang="en-US" smtClean="0"/>
              <a:t>2022/10/31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30784C6-A473-44B2-A0D8-79317D7D90FC}" type="slidenum">
              <a:rPr lang="zh-CN" altLang="en-US" smtClean="0"/>
              <a:t>‹#›</a:t>
            </a:fld>
            <a:endParaRPr lang="zh-CN"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8601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4AE639-5B9E-4C9B-B543-387A1C87EFD2}" type="datetimeFigureOut">
              <a:rPr lang="zh-CN" altLang="en-US" smtClean="0"/>
              <a:t>2022/10/31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30784C6-A473-44B2-A0D8-79317D7D90FC}" type="slidenum">
              <a:rPr lang="zh-CN" altLang="en-US" smtClean="0"/>
              <a:t>‹#›</a:t>
            </a:fld>
            <a:endParaRPr lang="zh-CN" altLang="en-US"/>
          </a:p>
        </p:txBody>
      </p:sp>
    </p:spTree>
    <p:extLst>
      <p:ext uri="{BB962C8B-B14F-4D97-AF65-F5344CB8AC3E}">
        <p14:creationId xmlns:p14="http://schemas.microsoft.com/office/powerpoint/2010/main" val="4242541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C74AE639-5B9E-4C9B-B543-387A1C87EFD2}" type="datetimeFigureOut">
              <a:rPr lang="zh-CN" altLang="en-US" smtClean="0"/>
              <a:t>2022/10/31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30784C6-A473-44B2-A0D8-79317D7D90FC}" type="slidenum">
              <a:rPr lang="zh-CN" altLang="en-US" smtClean="0"/>
              <a:t>‹#›</a:t>
            </a:fld>
            <a:endParaRPr lang="zh-CN" altLang="en-US"/>
          </a:p>
        </p:txBody>
      </p:sp>
    </p:spTree>
    <p:extLst>
      <p:ext uri="{BB962C8B-B14F-4D97-AF65-F5344CB8AC3E}">
        <p14:creationId xmlns:p14="http://schemas.microsoft.com/office/powerpoint/2010/main" val="3994178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C74AE639-5B9E-4C9B-B543-387A1C87EFD2}" type="datetimeFigureOut">
              <a:rPr lang="zh-CN" altLang="en-US" smtClean="0"/>
              <a:t>2022/10/31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30784C6-A473-44B2-A0D8-79317D7D90FC}" type="slidenum">
              <a:rPr lang="zh-CN" altLang="en-US" smtClean="0"/>
              <a:t>‹#›</a:t>
            </a:fld>
            <a:endParaRPr lang="zh-CN" altLang="en-US"/>
          </a:p>
        </p:txBody>
      </p:sp>
    </p:spTree>
    <p:extLst>
      <p:ext uri="{BB962C8B-B14F-4D97-AF65-F5344CB8AC3E}">
        <p14:creationId xmlns:p14="http://schemas.microsoft.com/office/powerpoint/2010/main" val="4098566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4AE639-5B9E-4C9B-B543-387A1C87EFD2}" type="datetimeFigureOut">
              <a:rPr lang="zh-CN" altLang="en-US" smtClean="0"/>
              <a:t>2022/10/31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0784C6-A473-44B2-A0D8-79317D7D90FC}" type="slidenum">
              <a:rPr lang="zh-CN" altLang="en-US" smtClean="0"/>
              <a:t>‹#›</a:t>
            </a:fld>
            <a:endParaRPr lang="zh-CN" altLang="en-US"/>
          </a:p>
        </p:txBody>
      </p:sp>
    </p:spTree>
    <p:extLst>
      <p:ext uri="{BB962C8B-B14F-4D97-AF65-F5344CB8AC3E}">
        <p14:creationId xmlns:p14="http://schemas.microsoft.com/office/powerpoint/2010/main" val="851253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4AE639-5B9E-4C9B-B543-387A1C87EFD2}" type="datetimeFigureOut">
              <a:rPr lang="zh-CN" altLang="en-US" smtClean="0"/>
              <a:t>2022/10/31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0784C6-A473-44B2-A0D8-79317D7D90FC}" type="slidenum">
              <a:rPr lang="zh-CN" altLang="en-US" smtClean="0"/>
              <a:t>‹#›</a:t>
            </a:fld>
            <a:endParaRPr lang="zh-CN" altLang="en-US"/>
          </a:p>
        </p:txBody>
      </p:sp>
    </p:spTree>
    <p:extLst>
      <p:ext uri="{BB962C8B-B14F-4D97-AF65-F5344CB8AC3E}">
        <p14:creationId xmlns:p14="http://schemas.microsoft.com/office/powerpoint/2010/main" val="62035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4AE639-5B9E-4C9B-B543-387A1C87EFD2}" type="datetimeFigureOut">
              <a:rPr lang="zh-CN" altLang="en-US" smtClean="0"/>
              <a:t>2022/10/31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0784C6-A473-44B2-A0D8-79317D7D90FC}" type="slidenum">
              <a:rPr lang="zh-CN" altLang="en-US" smtClean="0"/>
              <a:t>‹#›</a:t>
            </a:fld>
            <a:endParaRPr lang="zh-CN" altLang="en-US"/>
          </a:p>
        </p:txBody>
      </p:sp>
    </p:spTree>
    <p:extLst>
      <p:ext uri="{BB962C8B-B14F-4D97-AF65-F5344CB8AC3E}">
        <p14:creationId xmlns:p14="http://schemas.microsoft.com/office/powerpoint/2010/main" val="320996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CN" altLang="en-US"/>
              <a:t>单击此处编辑母版标题样式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4AE639-5B9E-4C9B-B543-387A1C87EFD2}" type="datetimeFigureOut">
              <a:rPr lang="zh-CN" altLang="en-US" smtClean="0"/>
              <a:t>2022/10/31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0784C6-A473-44B2-A0D8-79317D7D90FC}" type="slidenum">
              <a:rPr lang="zh-CN" altLang="en-US" smtClean="0"/>
              <a:t>‹#›</a:t>
            </a:fld>
            <a:endParaRPr lang="zh-CN" altLang="en-US"/>
          </a:p>
        </p:txBody>
      </p:sp>
    </p:spTree>
    <p:extLst>
      <p:ext uri="{BB962C8B-B14F-4D97-AF65-F5344CB8AC3E}">
        <p14:creationId xmlns:p14="http://schemas.microsoft.com/office/powerpoint/2010/main" val="1024803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4AE639-5B9E-4C9B-B543-387A1C87EFD2}" type="datetimeFigureOut">
              <a:rPr lang="zh-CN" altLang="en-US" smtClean="0"/>
              <a:t>2022/10/31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30784C6-A473-44B2-A0D8-79317D7D90FC}" type="slidenum">
              <a:rPr lang="zh-CN" altLang="en-US" smtClean="0"/>
              <a:t>‹#›</a:t>
            </a:fld>
            <a:endParaRPr lang="zh-CN" altLang="en-US"/>
          </a:p>
        </p:txBody>
      </p:sp>
    </p:spTree>
    <p:extLst>
      <p:ext uri="{BB962C8B-B14F-4D97-AF65-F5344CB8AC3E}">
        <p14:creationId xmlns:p14="http://schemas.microsoft.com/office/powerpoint/2010/main" val="262438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913795" y="2912232"/>
            <a:ext cx="5107208"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912232"/>
            <a:ext cx="5095357"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4AE639-5B9E-4C9B-B543-387A1C87EFD2}" type="datetimeFigureOut">
              <a:rPr lang="zh-CN" altLang="en-US" smtClean="0"/>
              <a:t>2022/10/31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30784C6-A473-44B2-A0D8-79317D7D90FC}" type="slidenum">
              <a:rPr lang="zh-CN" altLang="en-US" smtClean="0"/>
              <a:t>‹#›</a:t>
            </a:fld>
            <a:endParaRPr lang="zh-CN" altLang="en-US"/>
          </a:p>
        </p:txBody>
      </p:sp>
    </p:spTree>
    <p:extLst>
      <p:ext uri="{BB962C8B-B14F-4D97-AF65-F5344CB8AC3E}">
        <p14:creationId xmlns:p14="http://schemas.microsoft.com/office/powerpoint/2010/main" val="170335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4AE639-5B9E-4C9B-B543-387A1C87EFD2}" type="datetimeFigureOut">
              <a:rPr lang="zh-CN" altLang="en-US" smtClean="0"/>
              <a:t>2022/10/31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30784C6-A473-44B2-A0D8-79317D7D90FC}" type="slidenum">
              <a:rPr lang="zh-CN" altLang="en-US" smtClean="0"/>
              <a:t>‹#›</a:t>
            </a:fld>
            <a:endParaRPr lang="zh-CN" altLang="en-US"/>
          </a:p>
        </p:txBody>
      </p:sp>
    </p:spTree>
    <p:extLst>
      <p:ext uri="{BB962C8B-B14F-4D97-AF65-F5344CB8AC3E}">
        <p14:creationId xmlns:p14="http://schemas.microsoft.com/office/powerpoint/2010/main" val="2630299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4AE639-5B9E-4C9B-B543-387A1C87EFD2}" type="datetimeFigureOut">
              <a:rPr lang="zh-CN" altLang="en-US" smtClean="0"/>
              <a:t>2022/10/31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30784C6-A473-44B2-A0D8-79317D7D90FC}" type="slidenum">
              <a:rPr lang="zh-CN" altLang="en-US" smtClean="0"/>
              <a:t>‹#›</a:t>
            </a:fld>
            <a:endParaRPr lang="zh-CN" altLang="en-US"/>
          </a:p>
        </p:txBody>
      </p:sp>
    </p:spTree>
    <p:extLst>
      <p:ext uri="{BB962C8B-B14F-4D97-AF65-F5344CB8AC3E}">
        <p14:creationId xmlns:p14="http://schemas.microsoft.com/office/powerpoint/2010/main" val="411336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CN" altLang="en-US"/>
              <a:t>单击此处编辑母版标题样式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4AE639-5B9E-4C9B-B543-387A1C87EFD2}" type="datetimeFigureOut">
              <a:rPr lang="zh-CN" altLang="en-US" smtClean="0"/>
              <a:t>2022/10/31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30784C6-A473-44B2-A0D8-79317D7D90FC}" type="slidenum">
              <a:rPr lang="zh-CN" altLang="en-US" smtClean="0"/>
              <a:t>‹#›</a:t>
            </a:fld>
            <a:endParaRPr lang="zh-CN" altLang="en-US"/>
          </a:p>
        </p:txBody>
      </p:sp>
    </p:spTree>
    <p:extLst>
      <p:ext uri="{BB962C8B-B14F-4D97-AF65-F5344CB8AC3E}">
        <p14:creationId xmlns:p14="http://schemas.microsoft.com/office/powerpoint/2010/main" val="987406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4AE639-5B9E-4C9B-B543-387A1C87EFD2}" type="datetimeFigureOut">
              <a:rPr lang="zh-CN" altLang="en-US" smtClean="0"/>
              <a:t>2022/10/31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30784C6-A473-44B2-A0D8-79317D7D90FC}" type="slidenum">
              <a:rPr lang="zh-CN" altLang="en-US" smtClean="0"/>
              <a:t>‹#›</a:t>
            </a:fld>
            <a:endParaRPr lang="zh-CN" altLang="en-US"/>
          </a:p>
        </p:txBody>
      </p:sp>
    </p:spTree>
    <p:extLst>
      <p:ext uri="{BB962C8B-B14F-4D97-AF65-F5344CB8AC3E}">
        <p14:creationId xmlns:p14="http://schemas.microsoft.com/office/powerpoint/2010/main" val="2728798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74AE639-5B9E-4C9B-B543-387A1C87EFD2}" type="datetimeFigureOut">
              <a:rPr lang="zh-CN" altLang="en-US" smtClean="0"/>
              <a:t>2022/10/31</a:t>
            </a:fld>
            <a:endParaRPr lang="zh-CN"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30784C6-A473-44B2-A0D8-79317D7D90FC}" type="slidenum">
              <a:rPr lang="zh-CN" altLang="en-US" smtClean="0"/>
              <a:t>‹#›</a:t>
            </a:fld>
            <a:endParaRPr lang="zh-CN" altLang="en-US"/>
          </a:p>
        </p:txBody>
      </p:sp>
    </p:spTree>
    <p:extLst>
      <p:ext uri="{BB962C8B-B14F-4D97-AF65-F5344CB8AC3E}">
        <p14:creationId xmlns:p14="http://schemas.microsoft.com/office/powerpoint/2010/main" val="1227362274"/>
      </p:ext>
    </p:extLst>
  </p:cSld>
  <p:clrMap bg1="dk1" tx1="lt1" bg2="dk2" tx2="lt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 id="2147484115" r:id="rId13"/>
    <p:sldLayoutId id="2147484116" r:id="rId14"/>
    <p:sldLayoutId id="2147484117" r:id="rId15"/>
    <p:sldLayoutId id="2147484118" r:id="rId16"/>
    <p:sldLayoutId id="214748411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A4F81-9678-3545-57E6-2E94C3EA2B1C}"/>
              </a:ext>
            </a:extLst>
          </p:cNvPr>
          <p:cNvSpPr>
            <a:spLocks noGrp="1"/>
          </p:cNvSpPr>
          <p:nvPr>
            <p:ph type="ctrTitle"/>
          </p:nvPr>
        </p:nvSpPr>
        <p:spPr/>
        <p:txBody>
          <a:bodyPr/>
          <a:lstStyle/>
          <a:p>
            <a:r>
              <a:rPr lang="en-US" altLang="zh-CN" dirty="0"/>
              <a:t>Spotify popular music analysis</a:t>
            </a:r>
            <a:endParaRPr lang="zh-CN" altLang="en-US" dirty="0"/>
          </a:p>
        </p:txBody>
      </p:sp>
      <p:sp>
        <p:nvSpPr>
          <p:cNvPr id="3" name="副标题 2">
            <a:extLst>
              <a:ext uri="{FF2B5EF4-FFF2-40B4-BE49-F238E27FC236}">
                <a16:creationId xmlns:a16="http://schemas.microsoft.com/office/drawing/2014/main" id="{8E7A9894-0E06-B9A5-6CDD-71B31E5419BE}"/>
              </a:ext>
            </a:extLst>
          </p:cNvPr>
          <p:cNvSpPr>
            <a:spLocks noGrp="1"/>
          </p:cNvSpPr>
          <p:nvPr>
            <p:ph type="subTitle" idx="1"/>
          </p:nvPr>
        </p:nvSpPr>
        <p:spPr/>
        <p:txBody>
          <a:bodyPr/>
          <a:lstStyle/>
          <a:p>
            <a:r>
              <a:rPr lang="en-US" altLang="zh-CN" dirty="0"/>
              <a:t>Team 50</a:t>
            </a:r>
          </a:p>
          <a:p>
            <a:endParaRPr lang="en-US" altLang="zh-CN" dirty="0"/>
          </a:p>
          <a:p>
            <a:r>
              <a:rPr lang="en-US" altLang="zh-CN" dirty="0" err="1"/>
              <a:t>Guotong</a:t>
            </a:r>
            <a:r>
              <a:rPr lang="en-US" altLang="zh-CN" dirty="0"/>
              <a:t> Ma and </a:t>
            </a:r>
            <a:r>
              <a:rPr lang="en-US" altLang="zh-CN" dirty="0" err="1"/>
              <a:t>Tianyu</a:t>
            </a:r>
            <a:r>
              <a:rPr lang="en-US" altLang="zh-CN" dirty="0"/>
              <a:t> Liu</a:t>
            </a:r>
            <a:endParaRPr lang="zh-CN" altLang="en-US" dirty="0"/>
          </a:p>
        </p:txBody>
      </p:sp>
    </p:spTree>
    <p:extLst>
      <p:ext uri="{BB962C8B-B14F-4D97-AF65-F5344CB8AC3E}">
        <p14:creationId xmlns:p14="http://schemas.microsoft.com/office/powerpoint/2010/main" val="417992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C5A5C-E2D0-3C8E-AB15-1FBA4FA5BE4D}"/>
              </a:ext>
            </a:extLst>
          </p:cNvPr>
          <p:cNvSpPr>
            <a:spLocks noGrp="1"/>
          </p:cNvSpPr>
          <p:nvPr>
            <p:ph type="title"/>
          </p:nvPr>
        </p:nvSpPr>
        <p:spPr>
          <a:xfrm>
            <a:off x="913796" y="325120"/>
            <a:ext cx="2960552" cy="741681"/>
          </a:xfrm>
        </p:spPr>
        <p:txBody>
          <a:bodyPr>
            <a:normAutofit/>
          </a:bodyPr>
          <a:lstStyle/>
          <a:p>
            <a:r>
              <a:rPr lang="en-US" altLang="zh-CN" dirty="0"/>
              <a:t>DATASET</a:t>
            </a:r>
            <a:endParaRPr lang="zh-CN" altLang="en-US" dirty="0"/>
          </a:p>
        </p:txBody>
      </p:sp>
      <p:pic>
        <p:nvPicPr>
          <p:cNvPr id="8" name="内容占位符 7">
            <a:extLst>
              <a:ext uri="{FF2B5EF4-FFF2-40B4-BE49-F238E27FC236}">
                <a16:creationId xmlns:a16="http://schemas.microsoft.com/office/drawing/2014/main" id="{057D4177-85B0-BAC2-603D-C8A5B383C4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6560" y="1873803"/>
            <a:ext cx="8527627" cy="4347821"/>
          </a:xfrm>
        </p:spPr>
      </p:pic>
      <p:sp>
        <p:nvSpPr>
          <p:cNvPr id="6" name="文本框 5">
            <a:extLst>
              <a:ext uri="{FF2B5EF4-FFF2-40B4-BE49-F238E27FC236}">
                <a16:creationId xmlns:a16="http://schemas.microsoft.com/office/drawing/2014/main" id="{489EB121-63E4-9647-8F7D-8F8398C11EE6}"/>
              </a:ext>
            </a:extLst>
          </p:cNvPr>
          <p:cNvSpPr txBox="1"/>
          <p:nvPr/>
        </p:nvSpPr>
        <p:spPr>
          <a:xfrm>
            <a:off x="1910080" y="1232747"/>
            <a:ext cx="7789333" cy="861774"/>
          </a:xfrm>
          <a:prstGeom prst="rect">
            <a:avLst/>
          </a:prstGeom>
          <a:noFill/>
        </p:spPr>
        <p:txBody>
          <a:bodyPr wrap="square" rtlCol="0">
            <a:spAutoFit/>
          </a:bodyPr>
          <a:lstStyle/>
          <a:p>
            <a:r>
              <a:rPr lang="en-US" altLang="zh-CN" sz="3200" b="1" i="0" dirty="0">
                <a:solidFill>
                  <a:schemeClr val="tx2"/>
                </a:solidFill>
                <a:effectLst/>
                <a:latin typeface="Inter"/>
              </a:rPr>
              <a:t>Top Spotify songs from 2010-2019 - BY YEAR</a:t>
            </a:r>
          </a:p>
          <a:p>
            <a:endParaRPr lang="zh-CN" altLang="en-US" b="1" dirty="0"/>
          </a:p>
        </p:txBody>
      </p:sp>
    </p:spTree>
    <p:extLst>
      <p:ext uri="{BB962C8B-B14F-4D97-AF65-F5344CB8AC3E}">
        <p14:creationId xmlns:p14="http://schemas.microsoft.com/office/powerpoint/2010/main" val="385183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82053-1741-7040-F573-0FD73419AECE}"/>
              </a:ext>
            </a:extLst>
          </p:cNvPr>
          <p:cNvSpPr>
            <a:spLocks noGrp="1"/>
          </p:cNvSpPr>
          <p:nvPr>
            <p:ph type="title"/>
          </p:nvPr>
        </p:nvSpPr>
        <p:spPr>
          <a:xfrm>
            <a:off x="917228" y="609600"/>
            <a:ext cx="3607359" cy="758613"/>
          </a:xfrm>
        </p:spPr>
        <p:txBody>
          <a:bodyPr>
            <a:normAutofit/>
          </a:bodyPr>
          <a:lstStyle/>
          <a:p>
            <a:r>
              <a:rPr lang="en-US" altLang="zh-CN" sz="4000" dirty="0"/>
              <a:t>analysis</a:t>
            </a:r>
            <a:endParaRPr lang="zh-CN" altLang="en-US" sz="4000" dirty="0"/>
          </a:p>
        </p:txBody>
      </p:sp>
      <p:pic>
        <p:nvPicPr>
          <p:cNvPr id="6" name="内容占位符 5">
            <a:extLst>
              <a:ext uri="{FF2B5EF4-FFF2-40B4-BE49-F238E27FC236}">
                <a16:creationId xmlns:a16="http://schemas.microsoft.com/office/drawing/2014/main" id="{CCBB3FA2-CA9D-3092-B07F-4CD15E0DC5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3344" y="88052"/>
            <a:ext cx="6744176" cy="6485689"/>
          </a:xfrm>
        </p:spPr>
      </p:pic>
      <p:sp>
        <p:nvSpPr>
          <p:cNvPr id="9" name="文本占位符 8">
            <a:extLst>
              <a:ext uri="{FF2B5EF4-FFF2-40B4-BE49-F238E27FC236}">
                <a16:creationId xmlns:a16="http://schemas.microsoft.com/office/drawing/2014/main" id="{29B42594-EFD1-9814-7190-B3CFC8BFA484}"/>
              </a:ext>
            </a:extLst>
          </p:cNvPr>
          <p:cNvSpPr txBox="1">
            <a:spLocks noGrp="1"/>
          </p:cNvSpPr>
          <p:nvPr>
            <p:ph type="body" sz="half" idx="2"/>
          </p:nvPr>
        </p:nvSpPr>
        <p:spPr>
          <a:xfrm>
            <a:off x="427646" y="1487069"/>
            <a:ext cx="4416320" cy="1376467"/>
          </a:xfrm>
          <a:prstGeom prst="rect">
            <a:avLst/>
          </a:prstGeom>
          <a:noFill/>
        </p:spPr>
        <p:txBody>
          <a:bodyPr wrap="square" rtlCol="0">
            <a:spAutoFit/>
          </a:bodyPr>
          <a:lstStyle/>
          <a:p>
            <a:r>
              <a:rPr lang="en-US" altLang="zh-CN" sz="2400" b="1" dirty="0">
                <a:solidFill>
                  <a:schemeClr val="accent6">
                    <a:lumMod val="40000"/>
                    <a:lumOff val="60000"/>
                  </a:schemeClr>
                </a:solidFill>
                <a:effectLst/>
                <a:latin typeface="Source Sans Pro" panose="020B0503030403020204" pitchFamily="34" charset="0"/>
                <a:ea typeface="Source Sans Pro" panose="020B0503030403020204" pitchFamily="34" charset="0"/>
              </a:rPr>
              <a:t>Q1:Current situation of song industry on </a:t>
            </a:r>
            <a:r>
              <a:rPr lang="en-US" altLang="zh-CN" sz="2400" b="1" dirty="0" err="1">
                <a:solidFill>
                  <a:schemeClr val="accent6">
                    <a:lumMod val="40000"/>
                    <a:lumOff val="60000"/>
                  </a:schemeClr>
                </a:solidFill>
                <a:effectLst/>
                <a:latin typeface="Source Sans Pro" panose="020B0503030403020204" pitchFamily="34" charset="0"/>
                <a:ea typeface="Source Sans Pro" panose="020B0503030403020204" pitchFamily="34" charset="0"/>
              </a:rPr>
              <a:t>spotify</a:t>
            </a:r>
            <a:endParaRPr lang="en-US" altLang="zh-CN" sz="2400" b="1" dirty="0">
              <a:solidFill>
                <a:schemeClr val="accent6">
                  <a:lumMod val="40000"/>
                  <a:lumOff val="60000"/>
                </a:schemeClr>
              </a:solidFill>
              <a:effectLst/>
              <a:latin typeface="Source Sans Pro" panose="020B0503030403020204" pitchFamily="34" charset="0"/>
              <a:ea typeface="Source Sans Pro" panose="020B0503030403020204" pitchFamily="34" charset="0"/>
            </a:endParaRPr>
          </a:p>
          <a:p>
            <a:endParaRPr lang="zh-CN" altLang="en-US" dirty="0"/>
          </a:p>
        </p:txBody>
      </p:sp>
      <p:sp>
        <p:nvSpPr>
          <p:cNvPr id="10" name="文本框 9">
            <a:extLst>
              <a:ext uri="{FF2B5EF4-FFF2-40B4-BE49-F238E27FC236}">
                <a16:creationId xmlns:a16="http://schemas.microsoft.com/office/drawing/2014/main" id="{8D930E6D-9ED0-2712-4A81-415CD0BD054D}"/>
              </a:ext>
            </a:extLst>
          </p:cNvPr>
          <p:cNvSpPr txBox="1"/>
          <p:nvPr/>
        </p:nvSpPr>
        <p:spPr>
          <a:xfrm>
            <a:off x="284480" y="3136053"/>
            <a:ext cx="4748213" cy="2677656"/>
          </a:xfrm>
          <a:prstGeom prst="rect">
            <a:avLst/>
          </a:prstGeom>
          <a:noFill/>
        </p:spPr>
        <p:txBody>
          <a:bodyPr wrap="square" rtlCol="0">
            <a:spAutoFit/>
          </a:bodyPr>
          <a:lstStyle/>
          <a:p>
            <a:r>
              <a:rPr lang="en-US" altLang="zh-CN" sz="2800" dirty="0">
                <a:solidFill>
                  <a:schemeClr val="accent3"/>
                </a:solidFill>
                <a:latin typeface="AngsanaUPC" panose="020B0502040204020203" pitchFamily="18" charset="-34"/>
                <a:cs typeface="AngsanaUPC" panose="020B0502040204020203" pitchFamily="18" charset="-34"/>
              </a:rPr>
              <a:t>As shown in the figure above, the number of song creations after the epidemic has declined significantly, which means that the appeal of the song market is not as good as before. Now, it is necessary to be more cautious to join the song industry</a:t>
            </a:r>
            <a:endParaRPr lang="zh-CN" altLang="en-US" sz="2800" dirty="0">
              <a:solidFill>
                <a:schemeClr val="accent3"/>
              </a:solidFill>
              <a:latin typeface="AngsanaUPC" panose="020B0502040204020203" pitchFamily="18" charset="-34"/>
              <a:cs typeface="AngsanaUPC" panose="020B0502040204020203" pitchFamily="18" charset="-34"/>
            </a:endParaRPr>
          </a:p>
        </p:txBody>
      </p:sp>
    </p:spTree>
    <p:extLst>
      <p:ext uri="{BB962C8B-B14F-4D97-AF65-F5344CB8AC3E}">
        <p14:creationId xmlns:p14="http://schemas.microsoft.com/office/powerpoint/2010/main" val="298132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0654A24-540C-048F-CD9B-4C8A2B5C3908}"/>
              </a:ext>
            </a:extLst>
          </p:cNvPr>
          <p:cNvPicPr>
            <a:picLocks noChangeAspect="1"/>
          </p:cNvPicPr>
          <p:nvPr/>
        </p:nvPicPr>
        <p:blipFill>
          <a:blip r:embed="rId2"/>
          <a:stretch>
            <a:fillRect/>
          </a:stretch>
        </p:blipFill>
        <p:spPr>
          <a:xfrm>
            <a:off x="2310396" y="572111"/>
            <a:ext cx="7463525" cy="5713777"/>
          </a:xfrm>
          <a:prstGeom prst="rect">
            <a:avLst/>
          </a:prstGeom>
        </p:spPr>
      </p:pic>
    </p:spTree>
    <p:extLst>
      <p:ext uri="{BB962C8B-B14F-4D97-AF65-F5344CB8AC3E}">
        <p14:creationId xmlns:p14="http://schemas.microsoft.com/office/powerpoint/2010/main" val="3437712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82053-1741-7040-F573-0FD73419AECE}"/>
              </a:ext>
            </a:extLst>
          </p:cNvPr>
          <p:cNvSpPr>
            <a:spLocks noGrp="1"/>
          </p:cNvSpPr>
          <p:nvPr>
            <p:ph type="title"/>
          </p:nvPr>
        </p:nvSpPr>
        <p:spPr>
          <a:xfrm>
            <a:off x="917228" y="609600"/>
            <a:ext cx="3607359" cy="724747"/>
          </a:xfrm>
        </p:spPr>
        <p:txBody>
          <a:bodyPr>
            <a:normAutofit/>
          </a:bodyPr>
          <a:lstStyle/>
          <a:p>
            <a:r>
              <a:rPr lang="en-US" altLang="zh-CN" sz="4000" dirty="0"/>
              <a:t>analysis</a:t>
            </a:r>
            <a:endParaRPr lang="zh-CN" altLang="en-US" sz="4000" dirty="0"/>
          </a:p>
        </p:txBody>
      </p:sp>
      <p:pic>
        <p:nvPicPr>
          <p:cNvPr id="6" name="内容占位符 5">
            <a:extLst>
              <a:ext uri="{FF2B5EF4-FFF2-40B4-BE49-F238E27FC236}">
                <a16:creationId xmlns:a16="http://schemas.microsoft.com/office/drawing/2014/main" id="{CCBB3FA2-CA9D-3092-B07F-4CD15E0DC53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268611" y="88052"/>
            <a:ext cx="6533642" cy="6485689"/>
          </a:xfrm>
        </p:spPr>
      </p:pic>
      <p:sp>
        <p:nvSpPr>
          <p:cNvPr id="9" name="文本占位符 8">
            <a:extLst>
              <a:ext uri="{FF2B5EF4-FFF2-40B4-BE49-F238E27FC236}">
                <a16:creationId xmlns:a16="http://schemas.microsoft.com/office/drawing/2014/main" id="{29B42594-EFD1-9814-7190-B3CFC8BFA484}"/>
              </a:ext>
            </a:extLst>
          </p:cNvPr>
          <p:cNvSpPr txBox="1">
            <a:spLocks noGrp="1"/>
          </p:cNvSpPr>
          <p:nvPr>
            <p:ph type="body" sz="half" idx="2"/>
          </p:nvPr>
        </p:nvSpPr>
        <p:spPr>
          <a:xfrm>
            <a:off x="305204" y="1721218"/>
            <a:ext cx="4530955" cy="948145"/>
          </a:xfrm>
          <a:prstGeom prst="rect">
            <a:avLst/>
          </a:prstGeom>
          <a:noFill/>
        </p:spPr>
        <p:txBody>
          <a:bodyPr wrap="square" rtlCol="0">
            <a:spAutoFit/>
          </a:bodyPr>
          <a:lstStyle/>
          <a:p>
            <a:r>
              <a:rPr lang="en-US" altLang="zh-CN" sz="2400" b="1" dirty="0">
                <a:solidFill>
                  <a:schemeClr val="accent6">
                    <a:lumMod val="40000"/>
                    <a:lumOff val="60000"/>
                  </a:schemeClr>
                </a:solidFill>
                <a:effectLst/>
                <a:latin typeface="Source Sans Pro" panose="020B0503030403020204" pitchFamily="34" charset="0"/>
                <a:ea typeface="Source Sans Pro" panose="020B0503030403020204" pitchFamily="34" charset="0"/>
              </a:rPr>
              <a:t>Q2:Commemorate popular trends of popular song genre</a:t>
            </a:r>
            <a:endParaRPr lang="zh-CN" altLang="en-US" b="1" dirty="0">
              <a:solidFill>
                <a:schemeClr val="accent6">
                  <a:lumMod val="40000"/>
                  <a:lumOff val="60000"/>
                </a:schemeClr>
              </a:solidFill>
              <a:latin typeface="Source Sans Pro" panose="020B0503030403020204" pitchFamily="34" charset="0"/>
            </a:endParaRPr>
          </a:p>
        </p:txBody>
      </p:sp>
      <p:sp>
        <p:nvSpPr>
          <p:cNvPr id="10" name="文本框 9">
            <a:extLst>
              <a:ext uri="{FF2B5EF4-FFF2-40B4-BE49-F238E27FC236}">
                <a16:creationId xmlns:a16="http://schemas.microsoft.com/office/drawing/2014/main" id="{8D930E6D-9ED0-2712-4A81-415CD0BD054D}"/>
              </a:ext>
            </a:extLst>
          </p:cNvPr>
          <p:cNvSpPr txBox="1"/>
          <p:nvPr/>
        </p:nvSpPr>
        <p:spPr>
          <a:xfrm>
            <a:off x="389747" y="3264746"/>
            <a:ext cx="4748213" cy="224676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4A9CCC"/>
                </a:solidFill>
                <a:effectLst/>
                <a:uLnTx/>
                <a:uFillTx/>
                <a:latin typeface="AngsanaUPC" panose="020B0502040204020203" pitchFamily="18" charset="-34"/>
                <a:ea typeface="宋体" panose="02010600030101010101" pitchFamily="2" charset="-122"/>
                <a:cs typeface="AngsanaUPC" panose="020B0502040204020203" pitchFamily="18" charset="-34"/>
              </a:rPr>
              <a:t>We can find that on Spotify platform the creation of genre with the largest number does not coincide with the most </a:t>
            </a:r>
            <a:r>
              <a:rPr kumimoji="0" lang="en-US" altLang="zh-CN" sz="2800" b="0" i="0" u="none" strike="noStrike" kern="1200" cap="none" spc="0" normalizeH="0" baseline="0" noProof="0" dirty="0" err="1">
                <a:ln>
                  <a:noFill/>
                </a:ln>
                <a:solidFill>
                  <a:srgbClr val="4A9CCC"/>
                </a:solidFill>
                <a:effectLst/>
                <a:uLnTx/>
                <a:uFillTx/>
                <a:latin typeface="AngsanaUPC" panose="020B0502040204020203" pitchFamily="18" charset="-34"/>
                <a:ea typeface="宋体" panose="02010600030101010101" pitchFamily="2" charset="-122"/>
                <a:cs typeface="AngsanaUPC" panose="020B0502040204020203" pitchFamily="18" charset="-34"/>
              </a:rPr>
              <a:t>dnceular</a:t>
            </a:r>
            <a:r>
              <a:rPr kumimoji="0" lang="en-US" altLang="zh-CN" sz="2800" b="0" i="0" u="none" strike="noStrike" kern="1200" cap="none" spc="0" normalizeH="0" baseline="0" noProof="0" dirty="0">
                <a:ln>
                  <a:noFill/>
                </a:ln>
                <a:solidFill>
                  <a:srgbClr val="4A9CCC"/>
                </a:solidFill>
                <a:effectLst/>
                <a:uLnTx/>
                <a:uFillTx/>
                <a:latin typeface="AngsanaUPC" panose="020B0502040204020203" pitchFamily="18" charset="-34"/>
                <a:ea typeface="宋体" panose="02010600030101010101" pitchFamily="2" charset="-122"/>
                <a:cs typeface="AngsanaUPC" panose="020B0502040204020203" pitchFamily="18" charset="-34"/>
              </a:rPr>
              <a:t> genre among audience, instead some niche song is more </a:t>
            </a:r>
            <a:r>
              <a:rPr kumimoji="0" lang="en-US" altLang="zh-CN" sz="2800" b="0" i="0" u="none" strike="noStrike" kern="1200" cap="none" spc="0" normalizeH="0" baseline="0" noProof="0" dirty="0" err="1">
                <a:ln>
                  <a:noFill/>
                </a:ln>
                <a:solidFill>
                  <a:srgbClr val="4A9CCC"/>
                </a:solidFill>
                <a:effectLst/>
                <a:uLnTx/>
                <a:uFillTx/>
                <a:latin typeface="AngsanaUPC" panose="020B0502040204020203" pitchFamily="18" charset="-34"/>
                <a:ea typeface="宋体" panose="02010600030101010101" pitchFamily="2" charset="-122"/>
                <a:cs typeface="AngsanaUPC" panose="020B0502040204020203" pitchFamily="18" charset="-34"/>
              </a:rPr>
              <a:t>dnceular</a:t>
            </a:r>
            <a:endParaRPr kumimoji="0" lang="zh-CN" altLang="en-US" sz="2800" b="0" i="0" u="none" strike="noStrike" kern="1200" cap="none" spc="0" normalizeH="0" baseline="0" noProof="0" dirty="0">
              <a:ln>
                <a:noFill/>
              </a:ln>
              <a:solidFill>
                <a:srgbClr val="4A9CCC"/>
              </a:solidFill>
              <a:effectLst/>
              <a:uLnTx/>
              <a:uFillTx/>
              <a:latin typeface="AngsanaUPC" panose="020B0502040204020203" pitchFamily="18" charset="-34"/>
              <a:ea typeface="宋体" panose="02010600030101010101" pitchFamily="2" charset="-122"/>
              <a:cs typeface="AngsanaUPC" panose="020B0502040204020203" pitchFamily="18" charset="-34"/>
            </a:endParaRPr>
          </a:p>
        </p:txBody>
      </p:sp>
    </p:spTree>
    <p:extLst>
      <p:ext uri="{BB962C8B-B14F-4D97-AF65-F5344CB8AC3E}">
        <p14:creationId xmlns:p14="http://schemas.microsoft.com/office/powerpoint/2010/main" val="4032924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82053-1741-7040-F573-0FD73419AECE}"/>
              </a:ext>
            </a:extLst>
          </p:cNvPr>
          <p:cNvSpPr>
            <a:spLocks noGrp="1"/>
          </p:cNvSpPr>
          <p:nvPr>
            <p:ph type="title"/>
          </p:nvPr>
        </p:nvSpPr>
        <p:spPr>
          <a:xfrm>
            <a:off x="917228" y="609600"/>
            <a:ext cx="3607359" cy="724747"/>
          </a:xfrm>
        </p:spPr>
        <p:txBody>
          <a:bodyPr>
            <a:normAutofit/>
          </a:bodyPr>
          <a:lstStyle/>
          <a:p>
            <a:r>
              <a:rPr lang="en-US" altLang="zh-CN" sz="4000" dirty="0"/>
              <a:t>analysis</a:t>
            </a:r>
            <a:endParaRPr lang="zh-CN" altLang="en-US" sz="4000" dirty="0"/>
          </a:p>
        </p:txBody>
      </p:sp>
      <p:pic>
        <p:nvPicPr>
          <p:cNvPr id="6" name="内容占位符 5">
            <a:extLst>
              <a:ext uri="{FF2B5EF4-FFF2-40B4-BE49-F238E27FC236}">
                <a16:creationId xmlns:a16="http://schemas.microsoft.com/office/drawing/2014/main" id="{CCBB3FA2-CA9D-3092-B07F-4CD15E0DC53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310260" y="88052"/>
            <a:ext cx="6450344" cy="6485689"/>
          </a:xfrm>
        </p:spPr>
      </p:pic>
      <p:sp>
        <p:nvSpPr>
          <p:cNvPr id="9" name="文本占位符 8">
            <a:extLst>
              <a:ext uri="{FF2B5EF4-FFF2-40B4-BE49-F238E27FC236}">
                <a16:creationId xmlns:a16="http://schemas.microsoft.com/office/drawing/2014/main" id="{29B42594-EFD1-9814-7190-B3CFC8BFA484}"/>
              </a:ext>
            </a:extLst>
          </p:cNvPr>
          <p:cNvSpPr txBox="1">
            <a:spLocks noGrp="1"/>
          </p:cNvSpPr>
          <p:nvPr>
            <p:ph type="body" sz="half" idx="2"/>
          </p:nvPr>
        </p:nvSpPr>
        <p:spPr>
          <a:xfrm>
            <a:off x="366165" y="1524792"/>
            <a:ext cx="4530434" cy="1088760"/>
          </a:xfrm>
          <a:prstGeom prst="rect">
            <a:avLst/>
          </a:prstGeom>
          <a:noFill/>
        </p:spPr>
        <p:txBody>
          <a:bodyPr wrap="square" rtlCol="0">
            <a:spAutoFit/>
          </a:bodyPr>
          <a:lstStyle/>
          <a:p>
            <a:r>
              <a:rPr lang="en-US" altLang="zh-CN" sz="2800" b="1" i="0" dirty="0">
                <a:solidFill>
                  <a:schemeClr val="accent6">
                    <a:lumMod val="60000"/>
                    <a:lumOff val="40000"/>
                  </a:schemeClr>
                </a:solidFill>
                <a:effectLst/>
                <a:latin typeface="Source Sans Pro" panose="020B0604020202020204" pitchFamily="34" charset="0"/>
              </a:rPr>
              <a:t>Q3:The impact of beat and volume on song experience</a:t>
            </a:r>
            <a:endParaRPr lang="zh-CN" altLang="en-US" dirty="0">
              <a:solidFill>
                <a:schemeClr val="accent6">
                  <a:lumMod val="60000"/>
                  <a:lumOff val="40000"/>
                </a:schemeClr>
              </a:solidFill>
            </a:endParaRPr>
          </a:p>
        </p:txBody>
      </p:sp>
      <p:sp>
        <p:nvSpPr>
          <p:cNvPr id="10" name="文本框 9">
            <a:extLst>
              <a:ext uri="{FF2B5EF4-FFF2-40B4-BE49-F238E27FC236}">
                <a16:creationId xmlns:a16="http://schemas.microsoft.com/office/drawing/2014/main" id="{8D930E6D-9ED0-2712-4A81-415CD0BD054D}"/>
              </a:ext>
            </a:extLst>
          </p:cNvPr>
          <p:cNvSpPr txBox="1"/>
          <p:nvPr/>
        </p:nvSpPr>
        <p:spPr>
          <a:xfrm>
            <a:off x="366165" y="3086439"/>
            <a:ext cx="4748213" cy="224676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4A9CCC"/>
                </a:solidFill>
                <a:effectLst/>
                <a:uLnTx/>
                <a:uFillTx/>
                <a:latin typeface="AngsanaUPC" panose="020B0502040204020203" pitchFamily="18" charset="-34"/>
                <a:ea typeface="宋体" panose="02010600030101010101" pitchFamily="2" charset="-122"/>
                <a:cs typeface="AngsanaUPC" panose="020B0502040204020203" pitchFamily="18" charset="-34"/>
              </a:rPr>
              <a:t>According to the density of data distribution, most music decibels are the same size. There is no great relationship between rhythm and song energy. Songs with different rhythms can have great energy. </a:t>
            </a:r>
            <a:endParaRPr kumimoji="0" lang="zh-CN" altLang="en-US" sz="2800" b="0" i="0" u="none" strike="noStrike" kern="1200" cap="none" spc="0" normalizeH="0" baseline="0" noProof="0" dirty="0">
              <a:ln>
                <a:noFill/>
              </a:ln>
              <a:solidFill>
                <a:srgbClr val="4A9CCC"/>
              </a:solidFill>
              <a:effectLst/>
              <a:uLnTx/>
              <a:uFillTx/>
              <a:latin typeface="AngsanaUPC" panose="020B0502040204020203" pitchFamily="18" charset="-34"/>
              <a:ea typeface="宋体" panose="02010600030101010101" pitchFamily="2" charset="-122"/>
              <a:cs typeface="AngsanaUPC" panose="020B0502040204020203" pitchFamily="18" charset="-34"/>
            </a:endParaRPr>
          </a:p>
        </p:txBody>
      </p:sp>
    </p:spTree>
    <p:extLst>
      <p:ext uri="{BB962C8B-B14F-4D97-AF65-F5344CB8AC3E}">
        <p14:creationId xmlns:p14="http://schemas.microsoft.com/office/powerpoint/2010/main" val="238117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82053-1741-7040-F573-0FD73419AECE}"/>
              </a:ext>
            </a:extLst>
          </p:cNvPr>
          <p:cNvSpPr>
            <a:spLocks noGrp="1"/>
          </p:cNvSpPr>
          <p:nvPr>
            <p:ph type="title"/>
          </p:nvPr>
        </p:nvSpPr>
        <p:spPr>
          <a:xfrm>
            <a:off x="917228" y="609600"/>
            <a:ext cx="3607359" cy="724747"/>
          </a:xfrm>
        </p:spPr>
        <p:txBody>
          <a:bodyPr>
            <a:normAutofit/>
          </a:bodyPr>
          <a:lstStyle/>
          <a:p>
            <a:r>
              <a:rPr lang="en-US" altLang="zh-CN" sz="4000" dirty="0"/>
              <a:t>analysis</a:t>
            </a:r>
            <a:endParaRPr lang="zh-CN" altLang="en-US" sz="4000" dirty="0"/>
          </a:p>
        </p:txBody>
      </p:sp>
      <p:pic>
        <p:nvPicPr>
          <p:cNvPr id="6" name="内容占位符 5">
            <a:extLst>
              <a:ext uri="{FF2B5EF4-FFF2-40B4-BE49-F238E27FC236}">
                <a16:creationId xmlns:a16="http://schemas.microsoft.com/office/drawing/2014/main" id="{CCBB3FA2-CA9D-3092-B07F-4CD15E0DC53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310260" y="88052"/>
            <a:ext cx="6450344" cy="6485688"/>
          </a:xfrm>
        </p:spPr>
      </p:pic>
      <p:sp>
        <p:nvSpPr>
          <p:cNvPr id="9" name="文本占位符 8">
            <a:extLst>
              <a:ext uri="{FF2B5EF4-FFF2-40B4-BE49-F238E27FC236}">
                <a16:creationId xmlns:a16="http://schemas.microsoft.com/office/drawing/2014/main" id="{29B42594-EFD1-9814-7190-B3CFC8BFA484}"/>
              </a:ext>
            </a:extLst>
          </p:cNvPr>
          <p:cNvSpPr txBox="1">
            <a:spLocks noGrp="1"/>
          </p:cNvSpPr>
          <p:nvPr>
            <p:ph type="body" sz="half" idx="2"/>
          </p:nvPr>
        </p:nvSpPr>
        <p:spPr>
          <a:xfrm>
            <a:off x="366165" y="1524792"/>
            <a:ext cx="4530434" cy="1088760"/>
          </a:xfrm>
          <a:prstGeom prst="rect">
            <a:avLst/>
          </a:prstGeom>
          <a:noFill/>
        </p:spPr>
        <p:txBody>
          <a:bodyPr wrap="square" rtlCol="0">
            <a:spAutoFit/>
          </a:bodyPr>
          <a:lstStyle/>
          <a:p>
            <a:r>
              <a:rPr lang="en-US" altLang="zh-CN" sz="2800" b="1" i="0" dirty="0">
                <a:solidFill>
                  <a:schemeClr val="accent6">
                    <a:lumMod val="60000"/>
                    <a:lumOff val="40000"/>
                  </a:schemeClr>
                </a:solidFill>
                <a:effectLst/>
                <a:latin typeface="Source Sans Pro" panose="020B0604020202020204" pitchFamily="34" charset="0"/>
              </a:rPr>
              <a:t>Q3:The impact of beat and volume on song experience</a:t>
            </a:r>
            <a:endParaRPr lang="zh-CN" altLang="en-US" dirty="0">
              <a:solidFill>
                <a:schemeClr val="accent6">
                  <a:lumMod val="60000"/>
                  <a:lumOff val="40000"/>
                </a:schemeClr>
              </a:solidFill>
            </a:endParaRPr>
          </a:p>
        </p:txBody>
      </p:sp>
      <p:sp>
        <p:nvSpPr>
          <p:cNvPr id="10" name="文本框 9">
            <a:extLst>
              <a:ext uri="{FF2B5EF4-FFF2-40B4-BE49-F238E27FC236}">
                <a16:creationId xmlns:a16="http://schemas.microsoft.com/office/drawing/2014/main" id="{8D930E6D-9ED0-2712-4A81-415CD0BD054D}"/>
              </a:ext>
            </a:extLst>
          </p:cNvPr>
          <p:cNvSpPr txBox="1"/>
          <p:nvPr/>
        </p:nvSpPr>
        <p:spPr>
          <a:xfrm>
            <a:off x="366165" y="3086439"/>
            <a:ext cx="4748213" cy="181588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4A9CCC"/>
                </a:solidFill>
                <a:effectLst/>
                <a:uLnTx/>
                <a:uFillTx/>
                <a:latin typeface="AngsanaUPC" panose="020B0502040204020203" pitchFamily="18" charset="-34"/>
                <a:ea typeface="宋体" panose="02010600030101010101" pitchFamily="2" charset="-122"/>
                <a:cs typeface="AngsanaUPC" panose="020B0502040204020203" pitchFamily="18" charset="-34"/>
              </a:rPr>
              <a:t>However, there are some obvious relationships between the beat and the dance ability. Most of the songs with the highest dance ability are between 100-140</a:t>
            </a:r>
            <a:endParaRPr kumimoji="0" lang="zh-CN" altLang="en-US" sz="2800" b="0" i="0" u="none" strike="noStrike" kern="1200" cap="none" spc="0" normalizeH="0" baseline="0" noProof="0" dirty="0">
              <a:ln>
                <a:noFill/>
              </a:ln>
              <a:solidFill>
                <a:srgbClr val="4A9CCC"/>
              </a:solidFill>
              <a:effectLst/>
              <a:uLnTx/>
              <a:uFillTx/>
              <a:latin typeface="AngsanaUPC" panose="020B0502040204020203" pitchFamily="18" charset="-34"/>
              <a:ea typeface="宋体" panose="02010600030101010101" pitchFamily="2" charset="-122"/>
              <a:cs typeface="AngsanaUPC" panose="020B0502040204020203" pitchFamily="18" charset="-34"/>
            </a:endParaRPr>
          </a:p>
        </p:txBody>
      </p:sp>
    </p:spTree>
    <p:extLst>
      <p:ext uri="{BB962C8B-B14F-4D97-AF65-F5344CB8AC3E}">
        <p14:creationId xmlns:p14="http://schemas.microsoft.com/office/powerpoint/2010/main" val="1978902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TM04033921[[fn=花纹]]</Template>
  <TotalTime>86</TotalTime>
  <Words>209</Words>
  <Application>Microsoft Office PowerPoint</Application>
  <PresentationFormat>宽屏</PresentationFormat>
  <Paragraphs>18</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Inter</vt:lpstr>
      <vt:lpstr>AngsanaUPC</vt:lpstr>
      <vt:lpstr>Arial</vt:lpstr>
      <vt:lpstr>Bookman Old Style</vt:lpstr>
      <vt:lpstr>Rockwell</vt:lpstr>
      <vt:lpstr>Source Sans Pro</vt:lpstr>
      <vt:lpstr>Damask</vt:lpstr>
      <vt:lpstr>Spotify popular music analysis</vt:lpstr>
      <vt:lpstr>DATASET</vt:lpstr>
      <vt:lpstr>analysis</vt:lpstr>
      <vt:lpstr>PowerPoint 演示文稿</vt:lpstr>
      <vt:lpstr>analysis</vt:lpstr>
      <vt:lpstr>analysis</vt:lpstr>
      <vt:lpstr>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popular music analysis</dc:title>
  <dc:creator>office</dc:creator>
  <cp:lastModifiedBy>office</cp:lastModifiedBy>
  <cp:revision>1</cp:revision>
  <dcterms:created xsi:type="dcterms:W3CDTF">2022-10-31T04:48:20Z</dcterms:created>
  <dcterms:modified xsi:type="dcterms:W3CDTF">2022-10-31T06:15:18Z</dcterms:modified>
</cp:coreProperties>
</file>