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A1DC5-DB3F-4205-9D1E-ADB0017A8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C546B9-1B81-4687-8E69-3EE41C7E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FA968-1E98-4579-B23F-2E5C27D3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A3484-A8A2-4649-8699-9DFF77E6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5667B-221C-452D-8666-5BA14092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2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4FECC-4505-4528-A0AA-F70FCFD0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BDEB3-1CD2-46CE-8E5B-56498A193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F0A01-8E35-4741-B648-FFE14C04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B5F2-A7B5-4560-B64B-D135AC6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5E427-FFF8-48D8-AAB6-FC721441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9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EF7519-B2EB-40E6-8A3D-F109F767B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E9E5B8-4B52-4C81-BB50-59331A8BA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5C92-9A1C-4614-865A-605FC33D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F0805-EF9F-43D2-85C9-E6C94DFA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F2054-74DC-4E71-A6C6-18B61A70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7D5F3-9C8A-4F09-8D81-74A4A891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9AEF2-E6FE-43A1-BA4C-B03AAEE1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C4D63-4585-44DA-8BEE-4AD9F36F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0110B-3E5D-40F3-9D8C-5ABDB723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681DE-3F7D-4E72-8CC6-3E0901B8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3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46107-CC25-43A9-BF39-0E10F05C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4D3F4-4300-4C8E-A076-B81D396F3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982B6-DA0F-4329-976D-187E464E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C5B50-7A2B-4472-90C4-3064EF73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3F254-DF0D-41C2-87CF-BBFD7CFC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2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C591-4BBB-426F-8610-0F5F8C54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6F0A4-63EB-4DD4-AC87-7DE19403F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8A37C0-3426-43E7-9BC1-A21820DA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63D80-22CD-4C30-BA47-969ECF37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DDFBA-8A57-44AF-933D-D18A39A7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A6462-40B7-46CC-9BB4-AA71F8CD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1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66EFE-F3FD-4762-8BC4-27733C3F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1EA78-DADD-4E4C-93C5-33BF0404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BB1823-13D9-468D-A99F-9B51B1A8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FDEA5C-5185-4743-9DA7-D2AA24230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F1631C-7C8F-4FFE-8543-CCE0F3648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582B9-9A65-45CF-8C23-D53367B8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FA71E-900F-45BD-B87F-C70D83B5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8DA2F7-717F-4E22-883A-A056589E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8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E3413-A795-46EB-8400-41B185BB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B04ED-1B41-4F95-AC01-04C44FE5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D56441-7ED3-49F3-BE5B-804B8C30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495170-6F80-46F9-BE73-95325F89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D994E0-D90D-41DA-B1F5-1E99759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53B097-CA92-439B-818A-C6AFA3C3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EC65C-408B-4456-903E-A409215A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9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BA73E-5235-4DF2-8C45-CCF8EF3F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8CC1D-B1C9-4BCF-AB4E-DB40F943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45C538-D096-4020-86F0-F00B1BF82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205B63-6703-424D-9058-D209455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94C2B-16FE-423D-A54D-FCF2F54E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EE5D2-F9BF-4695-8CA1-FD594FF2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8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BBEF8-3787-451F-B3FE-4F1DA789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1F3966-DE30-4C00-B412-2DE89B972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97485-A962-4D69-9871-7450E68A7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FF31-C407-425B-8E0D-7BB59706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FFF95-33FE-49AD-AB31-FFA62190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87874-B81E-4FA5-8264-A33326B2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1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1B7C88-CF2F-45ED-A4DD-07418447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9FDC0-F4FE-4506-A3D2-2554734C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582BE-9096-4880-AE58-6B49D5928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9B4E8-A0BC-468F-ADFB-FF3891E3183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CD73-E26D-4011-ABE8-1FDD42DBF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940DC-1AFB-4D22-A9F9-5F8961032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403C7-9F7C-439D-8F7A-6596A2889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30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aconda.com/products/individual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9674C6-7E50-4F5D-B4CB-0E063553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4" y="522211"/>
            <a:ext cx="3383140" cy="2008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7EBE6E-31CB-4CBB-94AF-1AD8ABBB8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45" y="304739"/>
            <a:ext cx="1854295" cy="260363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CB2298B-AE1B-4A47-9CE4-6C610100B28C}"/>
              </a:ext>
            </a:extLst>
          </p:cNvPr>
          <p:cNvCxnSpPr/>
          <p:nvPr/>
        </p:nvCxnSpPr>
        <p:spPr>
          <a:xfrm>
            <a:off x="4110336" y="522211"/>
            <a:ext cx="193009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5CB5EEF-A41B-4C54-8093-29CE14195106}"/>
              </a:ext>
            </a:extLst>
          </p:cNvPr>
          <p:cNvSpPr txBox="1"/>
          <p:nvPr/>
        </p:nvSpPr>
        <p:spPr>
          <a:xfrm>
            <a:off x="3955378" y="120073"/>
            <a:ext cx="185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自动分词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3DCC3E-D76F-49A8-8379-38B4AB402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913" y="304739"/>
            <a:ext cx="3884747" cy="19423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77AD5FB-B412-4052-A3B8-50DBA8721EF3}"/>
              </a:ext>
            </a:extLst>
          </p:cNvPr>
          <p:cNvSpPr/>
          <p:nvPr/>
        </p:nvSpPr>
        <p:spPr>
          <a:xfrm>
            <a:off x="-11528" y="0"/>
            <a:ext cx="35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作业目的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86AB207-2E70-4AB1-96FC-6E582A68C744}"/>
              </a:ext>
            </a:extLst>
          </p:cNvPr>
          <p:cNvCxnSpPr>
            <a:cxnSpLocks/>
          </p:cNvCxnSpPr>
          <p:nvPr/>
        </p:nvCxnSpPr>
        <p:spPr>
          <a:xfrm>
            <a:off x="1454881" y="3537884"/>
            <a:ext cx="0" cy="10525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38D1A15-7FF0-4405-B4BE-AE63F7D63C5B}"/>
              </a:ext>
            </a:extLst>
          </p:cNvPr>
          <p:cNvSpPr txBox="1"/>
          <p:nvPr/>
        </p:nvSpPr>
        <p:spPr>
          <a:xfrm>
            <a:off x="1152142" y="3135449"/>
            <a:ext cx="356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自定义关键词抽取、统计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FF14D26-9FAD-42B7-A44C-FA7B88FC1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409" y="4544997"/>
            <a:ext cx="4762745" cy="179079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08718AA-D1C1-4369-9289-A7F1D2D8E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213" y="4722843"/>
            <a:ext cx="3060700" cy="14351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27E634-CAE7-41BD-AD6F-E38E20BBBB20}"/>
              </a:ext>
            </a:extLst>
          </p:cNvPr>
          <p:cNvSpPr txBox="1"/>
          <p:nvPr/>
        </p:nvSpPr>
        <p:spPr>
          <a:xfrm>
            <a:off x="903261" y="1341826"/>
            <a:ext cx="185429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原始数据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6809ECF-4B2E-445A-B417-07E6008BF999}"/>
              </a:ext>
            </a:extLst>
          </p:cNvPr>
          <p:cNvCxnSpPr>
            <a:cxnSpLocks/>
          </p:cNvCxnSpPr>
          <p:nvPr/>
        </p:nvCxnSpPr>
        <p:spPr>
          <a:xfrm>
            <a:off x="3371278" y="4431622"/>
            <a:ext cx="243839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365B62B-4C4E-49B0-B2F7-7A4B5E3889DC}"/>
              </a:ext>
            </a:extLst>
          </p:cNvPr>
          <p:cNvSpPr txBox="1"/>
          <p:nvPr/>
        </p:nvSpPr>
        <p:spPr>
          <a:xfrm>
            <a:off x="4092377" y="4218097"/>
            <a:ext cx="1137530" cy="36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分人群</a:t>
            </a:r>
          </a:p>
        </p:txBody>
      </p:sp>
    </p:spTree>
    <p:extLst>
      <p:ext uri="{BB962C8B-B14F-4D97-AF65-F5344CB8AC3E}">
        <p14:creationId xmlns:p14="http://schemas.microsoft.com/office/powerpoint/2010/main" val="180126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5CB5EEF-A41B-4C54-8093-29CE14195106}"/>
              </a:ext>
            </a:extLst>
          </p:cNvPr>
          <p:cNvSpPr txBox="1"/>
          <p:nvPr/>
        </p:nvSpPr>
        <p:spPr>
          <a:xfrm>
            <a:off x="741123" y="-11391"/>
            <a:ext cx="535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启动 </a:t>
            </a:r>
            <a:r>
              <a:rPr lang="en-US" altLang="zh-CN" b="1" dirty="0"/>
              <a:t>Spyder</a:t>
            </a:r>
            <a:endParaRPr lang="zh-CN" altLang="en-US" b="1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CB2298B-AE1B-4A47-9CE4-6C610100B28C}"/>
              </a:ext>
            </a:extLst>
          </p:cNvPr>
          <p:cNvCxnSpPr/>
          <p:nvPr/>
        </p:nvCxnSpPr>
        <p:spPr>
          <a:xfrm>
            <a:off x="2641754" y="173275"/>
            <a:ext cx="193009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77AD5FB-B412-4052-A3B8-50DBA8721EF3}"/>
              </a:ext>
            </a:extLst>
          </p:cNvPr>
          <p:cNvSpPr/>
          <p:nvPr/>
        </p:nvSpPr>
        <p:spPr>
          <a:xfrm>
            <a:off x="-11528" y="0"/>
            <a:ext cx="35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相关文件</a:t>
            </a:r>
            <a:endParaRPr lang="en-US" altLang="zh-CN" dirty="0"/>
          </a:p>
          <a:p>
            <a:pPr algn="ctr"/>
            <a:r>
              <a:rPr lang="zh-CN" altLang="en-US" dirty="0"/>
              <a:t>的路径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8D1A15-7FF0-4405-B4BE-AE63F7D63C5B}"/>
              </a:ext>
            </a:extLst>
          </p:cNvPr>
          <p:cNvSpPr txBox="1"/>
          <p:nvPr/>
        </p:nvSpPr>
        <p:spPr>
          <a:xfrm>
            <a:off x="302394" y="2387306"/>
            <a:ext cx="356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相关的文件路径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EBDCFC-A803-437A-817E-F5B787FD0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49" y="0"/>
            <a:ext cx="7570273" cy="386238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4C2653-0C08-4AAC-9E0E-876C7CF3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5" y="416159"/>
            <a:ext cx="1036459" cy="103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B1F072-EA53-43A1-B47E-F531831B2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21" y="2789741"/>
            <a:ext cx="2886478" cy="3743847"/>
          </a:xfrm>
          <a:prstGeom prst="rect">
            <a:avLst/>
          </a:prstGeom>
        </p:spPr>
      </p:pic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13FF4E02-3AB4-49CB-9B7F-CDA8C71BA233}"/>
              </a:ext>
            </a:extLst>
          </p:cNvPr>
          <p:cNvSpPr/>
          <p:nvPr/>
        </p:nvSpPr>
        <p:spPr>
          <a:xfrm>
            <a:off x="5384412" y="3873776"/>
            <a:ext cx="2886478" cy="2977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8780"/>
              <a:gd name="adj6" fmla="val -105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下层子目录的 </a:t>
            </a:r>
            <a:r>
              <a:rPr lang="en-US" altLang="zh-CN" sz="1100" dirty="0"/>
              <a:t>_NLP_DICT/_</a:t>
            </a:r>
            <a:r>
              <a:rPr lang="en-US" altLang="zh-CN" sz="1100" dirty="0" err="1"/>
              <a:t>dict_ti</a:t>
            </a:r>
            <a:r>
              <a:rPr lang="en-US" altLang="zh-CN" sz="1100" dirty="0"/>
              <a:t>/</a:t>
            </a:r>
            <a:r>
              <a:rPr lang="zh-CN" altLang="en-US" sz="1100" dirty="0"/>
              <a:t>下有</a:t>
            </a:r>
            <a:r>
              <a:rPr lang="en-US" altLang="zh-CN" sz="1100" dirty="0"/>
              <a:t>3</a:t>
            </a:r>
            <a:r>
              <a:rPr lang="zh-CN" altLang="en-US" sz="1100" dirty="0"/>
              <a:t>个</a:t>
            </a:r>
          </a:p>
        </p:txBody>
      </p:sp>
      <p:sp>
        <p:nvSpPr>
          <p:cNvPr id="19" name="标注: 弯曲线形 18">
            <a:extLst>
              <a:ext uri="{FF2B5EF4-FFF2-40B4-BE49-F238E27FC236}">
                <a16:creationId xmlns:a16="http://schemas.microsoft.com/office/drawing/2014/main" id="{3576220F-A6CB-422B-A262-6467CC312A6B}"/>
              </a:ext>
            </a:extLst>
          </p:cNvPr>
          <p:cNvSpPr/>
          <p:nvPr/>
        </p:nvSpPr>
        <p:spPr>
          <a:xfrm>
            <a:off x="6095999" y="5556593"/>
            <a:ext cx="3895023" cy="2977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520"/>
              <a:gd name="adj6" fmla="val -71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PROC</a:t>
            </a:r>
            <a:r>
              <a:rPr lang="zh-CN" altLang="en-US" sz="1100" dirty="0"/>
              <a:t>** 执行文件，一般不用动（自动分词</a:t>
            </a:r>
            <a:r>
              <a:rPr lang="en-US" altLang="zh-CN" sz="1100" dirty="0"/>
              <a:t>, </a:t>
            </a:r>
            <a:r>
              <a:rPr lang="zh-CN" altLang="en-US" sz="1100" dirty="0"/>
              <a:t>自定义</a:t>
            </a:r>
            <a:r>
              <a:rPr lang="en-US" altLang="zh-CN" sz="1100" dirty="0"/>
              <a:t>2</a:t>
            </a:r>
            <a:r>
              <a:rPr lang="zh-CN" altLang="en-US" sz="1100" dirty="0"/>
              <a:t>个）</a:t>
            </a:r>
          </a:p>
        </p:txBody>
      </p:sp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D9D0D64F-A096-4EF9-BB69-451BD3EE9F4A}"/>
              </a:ext>
            </a:extLst>
          </p:cNvPr>
          <p:cNvSpPr/>
          <p:nvPr/>
        </p:nvSpPr>
        <p:spPr>
          <a:xfrm>
            <a:off x="5940391" y="5098650"/>
            <a:ext cx="2886478" cy="2977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121"/>
              <a:gd name="adj6" fmla="val -92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Main</a:t>
            </a:r>
            <a:r>
              <a:rPr lang="zh-CN" altLang="en-US" sz="1100" dirty="0"/>
              <a:t>** 运行主文件（自动分词</a:t>
            </a:r>
            <a:r>
              <a:rPr lang="en-US" altLang="zh-CN" sz="1100" dirty="0"/>
              <a:t>, </a:t>
            </a:r>
            <a:r>
              <a:rPr lang="zh-CN" altLang="en-US" sz="1100" dirty="0"/>
              <a:t>自定义</a:t>
            </a:r>
            <a:r>
              <a:rPr lang="en-US" altLang="zh-CN" sz="1100" dirty="0"/>
              <a:t>2</a:t>
            </a:r>
            <a:r>
              <a:rPr lang="zh-CN" altLang="en-US" sz="1100" dirty="0"/>
              <a:t>个）</a:t>
            </a:r>
          </a:p>
        </p:txBody>
      </p:sp>
      <p:sp>
        <p:nvSpPr>
          <p:cNvPr id="22" name="标注: 弯曲线形 21">
            <a:extLst>
              <a:ext uri="{FF2B5EF4-FFF2-40B4-BE49-F238E27FC236}">
                <a16:creationId xmlns:a16="http://schemas.microsoft.com/office/drawing/2014/main" id="{18B01433-1E08-4BF0-9A7C-C8E33BCAA730}"/>
              </a:ext>
            </a:extLst>
          </p:cNvPr>
          <p:cNvSpPr/>
          <p:nvPr/>
        </p:nvSpPr>
        <p:spPr>
          <a:xfrm>
            <a:off x="5384412" y="4411787"/>
            <a:ext cx="2886478" cy="2977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12"/>
              <a:gd name="adj6" fmla="val -94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原始数据，</a:t>
            </a:r>
            <a:r>
              <a:rPr lang="en-US" altLang="zh-CN" sz="1100" dirty="0"/>
              <a:t>2.</a:t>
            </a:r>
            <a:r>
              <a:rPr lang="zh-CN" altLang="en-US" sz="1100" dirty="0"/>
              <a:t>输出数据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20117B-9125-44A4-B4A5-0E3AFBAF0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121" y="3898065"/>
            <a:ext cx="1746220" cy="639326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28263A2-87C7-4F53-BBCD-6A99B524F8C4}"/>
              </a:ext>
            </a:extLst>
          </p:cNvPr>
          <p:cNvCxnSpPr>
            <a:stCxn id="13" idx="0"/>
          </p:cNvCxnSpPr>
          <p:nvPr/>
        </p:nvCxnSpPr>
        <p:spPr>
          <a:xfrm flipV="1">
            <a:off x="8270890" y="4022626"/>
            <a:ext cx="68060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注: 弯曲线形 23">
            <a:extLst>
              <a:ext uri="{FF2B5EF4-FFF2-40B4-BE49-F238E27FC236}">
                <a16:creationId xmlns:a16="http://schemas.microsoft.com/office/drawing/2014/main" id="{62585C4B-1163-4877-A69A-17FB9993FDDD}"/>
              </a:ext>
            </a:extLst>
          </p:cNvPr>
          <p:cNvSpPr/>
          <p:nvPr/>
        </p:nvSpPr>
        <p:spPr>
          <a:xfrm>
            <a:off x="2370768" y="1569831"/>
            <a:ext cx="1419346" cy="7113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3055"/>
              <a:gd name="adj6" fmla="val -64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整个的项目路径</a:t>
            </a:r>
            <a:endParaRPr lang="en-US" altLang="zh-CN" sz="1100" dirty="0"/>
          </a:p>
          <a:p>
            <a:pPr algn="ctr"/>
            <a:r>
              <a:rPr lang="en-US" altLang="zh-CN" sz="1100" dirty="0"/>
              <a:t>C:User/mlteam</a:t>
            </a:r>
            <a:r>
              <a:rPr lang="zh-CN" altLang="en-US" sz="1100" dirty="0"/>
              <a:t>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45DFFA-DB3A-45EB-940B-99670CEB99BE}"/>
              </a:ext>
            </a:extLst>
          </p:cNvPr>
          <p:cNvSpPr txBox="1"/>
          <p:nvPr/>
        </p:nvSpPr>
        <p:spPr>
          <a:xfrm>
            <a:off x="2641754" y="357941"/>
            <a:ext cx="203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Spyder</a:t>
            </a:r>
            <a:r>
              <a:rPr lang="zh-CN" altLang="en-US" dirty="0"/>
              <a:t>操作界面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80079E-D1B8-48D0-AC41-90E8C2D1B29E}"/>
              </a:ext>
            </a:extLst>
          </p:cNvPr>
          <p:cNvSpPr/>
          <p:nvPr/>
        </p:nvSpPr>
        <p:spPr>
          <a:xfrm>
            <a:off x="741124" y="2946400"/>
            <a:ext cx="2814876" cy="808956"/>
          </a:xfrm>
          <a:prstGeom prst="rect">
            <a:avLst/>
          </a:prstGeom>
          <a:solidFill>
            <a:srgbClr val="FFF2CC">
              <a:alpha val="43137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3307FFE-E21D-4154-BD57-9BDF2A2E40C1}"/>
              </a:ext>
            </a:extLst>
          </p:cNvPr>
          <p:cNvSpPr/>
          <p:nvPr/>
        </p:nvSpPr>
        <p:spPr>
          <a:xfrm>
            <a:off x="741123" y="3788459"/>
            <a:ext cx="2814876" cy="2065835"/>
          </a:xfrm>
          <a:prstGeom prst="rect">
            <a:avLst/>
          </a:prstGeom>
          <a:solidFill>
            <a:schemeClr val="accent6">
              <a:lumMod val="40000"/>
              <a:lumOff val="60000"/>
              <a:alpha val="43137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2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5CB5EEF-A41B-4C54-8093-29CE14195106}"/>
              </a:ext>
            </a:extLst>
          </p:cNvPr>
          <p:cNvSpPr txBox="1"/>
          <p:nvPr/>
        </p:nvSpPr>
        <p:spPr>
          <a:xfrm>
            <a:off x="327236" y="1085889"/>
            <a:ext cx="5354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 </a:t>
            </a:r>
            <a:r>
              <a:rPr lang="zh-CN" altLang="en-US" sz="1600" b="1" dirty="0"/>
              <a:t>点击打开</a:t>
            </a:r>
            <a:r>
              <a:rPr lang="en-US" altLang="zh-CN" sz="1600" b="1" dirty="0"/>
              <a:t>main</a:t>
            </a:r>
            <a:r>
              <a:rPr lang="zh-CN" altLang="en-US" sz="1600" b="1" dirty="0"/>
              <a:t>文件</a:t>
            </a:r>
            <a:endParaRPr lang="en-US" altLang="zh-CN" sz="1600" b="1" dirty="0"/>
          </a:p>
          <a:p>
            <a:r>
              <a:rPr lang="en-US" altLang="zh-CN" sz="1400" dirty="0"/>
              <a:t>main_byJieba.py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7AD5FB-B412-4052-A3B8-50DBA8721EF3}"/>
              </a:ext>
            </a:extLst>
          </p:cNvPr>
          <p:cNvSpPr/>
          <p:nvPr/>
        </p:nvSpPr>
        <p:spPr>
          <a:xfrm>
            <a:off x="-11528" y="0"/>
            <a:ext cx="35557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自动分词</a:t>
            </a:r>
            <a:endParaRPr lang="en-US" altLang="zh-CN" dirty="0"/>
          </a:p>
          <a:p>
            <a:pPr algn="ctr"/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变量定义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8D1A15-7FF0-4405-B4BE-AE63F7D63C5B}"/>
              </a:ext>
            </a:extLst>
          </p:cNvPr>
          <p:cNvSpPr txBox="1"/>
          <p:nvPr/>
        </p:nvSpPr>
        <p:spPr>
          <a:xfrm>
            <a:off x="387205" y="4548038"/>
            <a:ext cx="356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F5 </a:t>
            </a:r>
            <a:r>
              <a:rPr lang="zh-CN" altLang="en-US" b="1" dirty="0"/>
              <a:t>运行（整个文件）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2BE7C2-2AD4-4DD1-9317-AD66B79D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56" y="1236811"/>
            <a:ext cx="5848651" cy="3289469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51C14F2-416C-41C9-B231-2F09D9D12034}"/>
              </a:ext>
            </a:extLst>
          </p:cNvPr>
          <p:cNvCxnSpPr/>
          <p:nvPr/>
        </p:nvCxnSpPr>
        <p:spPr>
          <a:xfrm flipV="1">
            <a:off x="6676652" y="2136808"/>
            <a:ext cx="2699611" cy="4235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77937E-AC7D-42DF-B04B-58AD85AD4F58}"/>
              </a:ext>
            </a:extLst>
          </p:cNvPr>
          <p:cNvSpPr txBox="1"/>
          <p:nvPr/>
        </p:nvSpPr>
        <p:spPr>
          <a:xfrm>
            <a:off x="9443641" y="1952142"/>
            <a:ext cx="1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定义文件名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D906CBA-CDE1-4219-8FA8-D7EFE0C03F9B}"/>
              </a:ext>
            </a:extLst>
          </p:cNvPr>
          <p:cNvCxnSpPr/>
          <p:nvPr/>
        </p:nvCxnSpPr>
        <p:spPr>
          <a:xfrm>
            <a:off x="5439531" y="2733575"/>
            <a:ext cx="405223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66790A0-10B5-4E76-9D51-F8B1033196F0}"/>
              </a:ext>
            </a:extLst>
          </p:cNvPr>
          <p:cNvSpPr txBox="1"/>
          <p:nvPr/>
        </p:nvSpPr>
        <p:spPr>
          <a:xfrm>
            <a:off x="9623162" y="2512213"/>
            <a:ext cx="2515552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r>
              <a:rPr lang="zh-CN" altLang="en-US" dirty="0"/>
              <a:t>列名定义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FEF497-462F-4D8B-9F76-B6DDEDCF910E}"/>
              </a:ext>
            </a:extLst>
          </p:cNvPr>
          <p:cNvCxnSpPr/>
          <p:nvPr/>
        </p:nvCxnSpPr>
        <p:spPr>
          <a:xfrm>
            <a:off x="5834167" y="2881537"/>
            <a:ext cx="3657600" cy="3044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E12009D-5F23-4E0D-82F2-81D861B578F8}"/>
              </a:ext>
            </a:extLst>
          </p:cNvPr>
          <p:cNvSpPr txBox="1"/>
          <p:nvPr/>
        </p:nvSpPr>
        <p:spPr>
          <a:xfrm>
            <a:off x="9581528" y="3001299"/>
            <a:ext cx="25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</a:t>
            </a:r>
            <a:r>
              <a:rPr lang="zh-CN" altLang="en-US" dirty="0"/>
              <a:t>列名定义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D498D08-4F59-471C-BBD7-2EAD682C20F1}"/>
              </a:ext>
            </a:extLst>
          </p:cNvPr>
          <p:cNvCxnSpPr/>
          <p:nvPr/>
        </p:nvCxnSpPr>
        <p:spPr>
          <a:xfrm>
            <a:off x="5227775" y="3033749"/>
            <a:ext cx="4148488" cy="7393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E984399-A653-4044-8295-6CD645A7FA35}"/>
              </a:ext>
            </a:extLst>
          </p:cNvPr>
          <p:cNvSpPr txBox="1"/>
          <p:nvPr/>
        </p:nvSpPr>
        <p:spPr>
          <a:xfrm>
            <a:off x="9443641" y="3588437"/>
            <a:ext cx="34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定义输出的</a:t>
            </a:r>
            <a:r>
              <a:rPr lang="en-US" altLang="zh-CN" dirty="0" err="1"/>
              <a:t>codeList</a:t>
            </a:r>
            <a:r>
              <a:rPr lang="zh-CN" altLang="en-US" dirty="0"/>
              <a:t>的长度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DC6E4C8-F66D-4C88-91F9-2FAA779D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358" y="5526"/>
            <a:ext cx="4389406" cy="159831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7CD447EB-1789-474F-A98E-AF81B053E293}"/>
              </a:ext>
            </a:extLst>
          </p:cNvPr>
          <p:cNvSpPr txBox="1"/>
          <p:nvPr/>
        </p:nvSpPr>
        <p:spPr>
          <a:xfrm>
            <a:off x="344046" y="116736"/>
            <a:ext cx="6403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</a:t>
            </a:r>
            <a:r>
              <a:rPr lang="zh-CN" altLang="en-US" sz="1600" b="1" dirty="0"/>
              <a:t>原始文件复制到指定文件夹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200" dirty="0"/>
              <a:t>Users/</a:t>
            </a:r>
            <a:r>
              <a:rPr lang="en-US" altLang="zh-CN" sz="1200" dirty="0" err="1"/>
              <a:t>mlteam</a:t>
            </a:r>
            <a:r>
              <a:rPr lang="en-US" altLang="zh-CN" sz="1200" dirty="0"/>
              <a:t>/_</a:t>
            </a:r>
            <a:r>
              <a:rPr lang="en-US" altLang="zh-CN" sz="1200" dirty="0" err="1"/>
              <a:t>pyCodeSpyder</a:t>
            </a:r>
            <a:r>
              <a:rPr lang="en-US" altLang="zh-CN" sz="1200" dirty="0"/>
              <a:t>_\_data\</a:t>
            </a:r>
            <a:r>
              <a:rPr lang="en-US" altLang="zh-CN" sz="1200" dirty="0" err="1"/>
              <a:t>data_survey_coding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8E6A335-E1D7-4804-862D-5C8608301AD0}"/>
              </a:ext>
            </a:extLst>
          </p:cNvPr>
          <p:cNvCxnSpPr/>
          <p:nvPr/>
        </p:nvCxnSpPr>
        <p:spPr>
          <a:xfrm>
            <a:off x="3157086" y="286013"/>
            <a:ext cx="5111015" cy="303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矩形 1023">
            <a:extLst>
              <a:ext uri="{FF2B5EF4-FFF2-40B4-BE49-F238E27FC236}">
                <a16:creationId xmlns:a16="http://schemas.microsoft.com/office/drawing/2014/main" id="{975879DB-26D9-4567-B1C6-D763FECB9990}"/>
              </a:ext>
            </a:extLst>
          </p:cNvPr>
          <p:cNvSpPr/>
          <p:nvPr/>
        </p:nvSpPr>
        <p:spPr>
          <a:xfrm>
            <a:off x="8268101" y="519503"/>
            <a:ext cx="1597794" cy="189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959F17-BF67-4C73-BD5E-039E8CA7A723}"/>
              </a:ext>
            </a:extLst>
          </p:cNvPr>
          <p:cNvSpPr txBox="1"/>
          <p:nvPr/>
        </p:nvSpPr>
        <p:spPr>
          <a:xfrm>
            <a:off x="387205" y="5630578"/>
            <a:ext cx="356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在指定文件夹在确认</a:t>
            </a:r>
            <a:r>
              <a:rPr lang="en-US" altLang="zh-CN" b="1" dirty="0"/>
              <a:t>result</a:t>
            </a:r>
            <a:r>
              <a:rPr lang="zh-CN" altLang="en-US" b="1" dirty="0"/>
              <a:t>文件、</a:t>
            </a:r>
            <a:r>
              <a:rPr lang="en-US" altLang="zh-CN" b="1" dirty="0" err="1"/>
              <a:t>wordcloud</a:t>
            </a:r>
            <a:r>
              <a:rPr lang="zh-CN" altLang="en-US" b="1" dirty="0"/>
              <a:t>图片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049AB84-8DD7-40AF-A25E-B91EFCCA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123" y="5142948"/>
            <a:ext cx="4389406" cy="1598316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937DE148-10B6-4F5F-9572-5F597ED361C7}"/>
              </a:ext>
            </a:extLst>
          </p:cNvPr>
          <p:cNvSpPr/>
          <p:nvPr/>
        </p:nvSpPr>
        <p:spPr>
          <a:xfrm>
            <a:off x="6245188" y="6078510"/>
            <a:ext cx="1597794" cy="15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8A5D82-1BA4-4F59-A75B-750428D6F876}"/>
              </a:ext>
            </a:extLst>
          </p:cNvPr>
          <p:cNvSpPr/>
          <p:nvPr/>
        </p:nvSpPr>
        <p:spPr>
          <a:xfrm>
            <a:off x="6368713" y="6529299"/>
            <a:ext cx="1597794" cy="15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5D5AFA-E75C-43B0-961F-135425656342}"/>
              </a:ext>
            </a:extLst>
          </p:cNvPr>
          <p:cNvSpPr/>
          <p:nvPr/>
        </p:nvSpPr>
        <p:spPr>
          <a:xfrm>
            <a:off x="377632" y="6360523"/>
            <a:ext cx="7064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C:User/mlteam/_pyCodeSpyder_\_data\data_survey_coding</a:t>
            </a:r>
            <a:endParaRPr lang="zh-CN" altLang="en-US" sz="14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4C1FA19-8793-4CDE-A47E-0B57A8399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0" y="1445146"/>
            <a:ext cx="2385519" cy="3094088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9436C10-9A10-408E-89B7-47F8364AAE0E}"/>
              </a:ext>
            </a:extLst>
          </p:cNvPr>
          <p:cNvCxnSpPr>
            <a:cxnSpLocks/>
          </p:cNvCxnSpPr>
          <p:nvPr/>
        </p:nvCxnSpPr>
        <p:spPr>
          <a:xfrm flipH="1">
            <a:off x="2311304" y="2671329"/>
            <a:ext cx="877770" cy="6993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4DAA27B-967B-479B-9735-1FF1AC115FD4}"/>
              </a:ext>
            </a:extLst>
          </p:cNvPr>
          <p:cNvSpPr/>
          <p:nvPr/>
        </p:nvSpPr>
        <p:spPr>
          <a:xfrm>
            <a:off x="1311564" y="3342923"/>
            <a:ext cx="1154545" cy="125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5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56E8DC-D738-48D0-BDFB-AD671DE6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16" y="2400247"/>
            <a:ext cx="4807197" cy="20575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05E11B-FFF6-474A-B48E-C9264002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57" y="1705400"/>
            <a:ext cx="3314870" cy="5080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CB5EEF-A41B-4C54-8093-29CE14195106}"/>
              </a:ext>
            </a:extLst>
          </p:cNvPr>
          <p:cNvSpPr txBox="1"/>
          <p:nvPr/>
        </p:nvSpPr>
        <p:spPr>
          <a:xfrm>
            <a:off x="327236" y="1085889"/>
            <a:ext cx="5354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 </a:t>
            </a:r>
            <a:r>
              <a:rPr lang="zh-CN" altLang="en-US" sz="1600" b="1" dirty="0"/>
              <a:t>点击打开</a:t>
            </a:r>
            <a:r>
              <a:rPr lang="en-US" altLang="zh-CN" sz="1600" b="1" dirty="0"/>
              <a:t>main</a:t>
            </a:r>
            <a:r>
              <a:rPr lang="zh-CN" altLang="en-US" sz="1600" b="1" dirty="0"/>
              <a:t>文件</a:t>
            </a:r>
            <a:endParaRPr lang="en-US" altLang="zh-CN" sz="1600" b="1" dirty="0"/>
          </a:p>
          <a:p>
            <a:r>
              <a:rPr lang="en-US" altLang="zh-CN" sz="1400" dirty="0"/>
              <a:t>main_byCustomize.py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7AD5FB-B412-4052-A3B8-50DBA8721EF3}"/>
              </a:ext>
            </a:extLst>
          </p:cNvPr>
          <p:cNvSpPr/>
          <p:nvPr/>
        </p:nvSpPr>
        <p:spPr>
          <a:xfrm>
            <a:off x="-11528" y="0"/>
            <a:ext cx="35557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自动分词</a:t>
            </a:r>
            <a:endParaRPr lang="en-US" altLang="zh-CN" dirty="0"/>
          </a:p>
          <a:p>
            <a:pPr algn="ctr"/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变量定义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8D1A15-7FF0-4405-B4BE-AE63F7D63C5B}"/>
              </a:ext>
            </a:extLst>
          </p:cNvPr>
          <p:cNvSpPr txBox="1"/>
          <p:nvPr/>
        </p:nvSpPr>
        <p:spPr>
          <a:xfrm>
            <a:off x="387205" y="4548038"/>
            <a:ext cx="356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F5 </a:t>
            </a:r>
            <a:r>
              <a:rPr lang="zh-CN" altLang="en-US" b="1" dirty="0"/>
              <a:t>运行（整个文件）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51C14F2-416C-41C9-B231-2F09D9D1203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58683" y="1773119"/>
            <a:ext cx="3190774" cy="1161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77937E-AC7D-42DF-B04B-58AD85AD4F58}"/>
              </a:ext>
            </a:extLst>
          </p:cNvPr>
          <p:cNvSpPr txBox="1"/>
          <p:nvPr/>
        </p:nvSpPr>
        <p:spPr>
          <a:xfrm>
            <a:off x="8849457" y="1704574"/>
            <a:ext cx="1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文件名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D906CBA-CDE1-4219-8FA8-D7EFE0C03F9B}"/>
              </a:ext>
            </a:extLst>
          </p:cNvPr>
          <p:cNvCxnSpPr>
            <a:cxnSpLocks/>
          </p:cNvCxnSpPr>
          <p:nvPr/>
        </p:nvCxnSpPr>
        <p:spPr>
          <a:xfrm>
            <a:off x="4797221" y="1959413"/>
            <a:ext cx="3951171" cy="2088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66790A0-10B5-4E76-9D51-F8B1033196F0}"/>
              </a:ext>
            </a:extLst>
          </p:cNvPr>
          <p:cNvSpPr txBox="1"/>
          <p:nvPr/>
        </p:nvSpPr>
        <p:spPr>
          <a:xfrm>
            <a:off x="8892576" y="1983615"/>
            <a:ext cx="2515552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r>
              <a:rPr lang="zh-CN" altLang="en-US" dirty="0"/>
              <a:t>列名定义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FEF497-462F-4D8B-9F76-B6DDEDCF910E}"/>
              </a:ext>
            </a:extLst>
          </p:cNvPr>
          <p:cNvCxnSpPr/>
          <p:nvPr/>
        </p:nvCxnSpPr>
        <p:spPr>
          <a:xfrm>
            <a:off x="4653037" y="2123926"/>
            <a:ext cx="3657600" cy="3044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E12009D-5F23-4E0D-82F2-81D861B578F8}"/>
              </a:ext>
            </a:extLst>
          </p:cNvPr>
          <p:cNvSpPr txBox="1"/>
          <p:nvPr/>
        </p:nvSpPr>
        <p:spPr>
          <a:xfrm>
            <a:off x="8353756" y="2289181"/>
            <a:ext cx="25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</a:t>
            </a:r>
            <a:r>
              <a:rPr lang="zh-CN" altLang="en-US" dirty="0"/>
              <a:t>列名定义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D498D08-4F59-471C-BBD7-2EAD682C20F1}"/>
              </a:ext>
            </a:extLst>
          </p:cNvPr>
          <p:cNvCxnSpPr/>
          <p:nvPr/>
        </p:nvCxnSpPr>
        <p:spPr>
          <a:xfrm>
            <a:off x="4941651" y="2620516"/>
            <a:ext cx="4148488" cy="7393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E984399-A653-4044-8295-6CD645A7FA35}"/>
              </a:ext>
            </a:extLst>
          </p:cNvPr>
          <p:cNvSpPr txBox="1"/>
          <p:nvPr/>
        </p:nvSpPr>
        <p:spPr>
          <a:xfrm>
            <a:off x="9167241" y="3059668"/>
            <a:ext cx="349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定义人群细分变量的字典</a:t>
            </a:r>
            <a:endParaRPr lang="en-US" altLang="zh-CN" dirty="0"/>
          </a:p>
          <a:p>
            <a:r>
              <a:rPr lang="zh-CN" altLang="en-US" dirty="0"/>
              <a:t>*键值对的方式：</a:t>
            </a:r>
            <a:endParaRPr lang="en-US" altLang="zh-CN" dirty="0"/>
          </a:p>
          <a:p>
            <a:r>
              <a:rPr lang="zh-CN" altLang="en-US" dirty="0"/>
              <a:t>键</a:t>
            </a:r>
            <a:r>
              <a:rPr lang="en-US" altLang="zh-CN" dirty="0"/>
              <a:t>(</a:t>
            </a:r>
            <a:r>
              <a:rPr lang="zh-CN" altLang="en-US" dirty="0"/>
              <a:t>文本</a:t>
            </a:r>
            <a:r>
              <a:rPr lang="en-US" altLang="zh-CN" dirty="0"/>
              <a:t>)-&gt; </a:t>
            </a:r>
            <a:r>
              <a:rPr lang="zh-CN" altLang="en-US" dirty="0"/>
              <a:t>值</a:t>
            </a:r>
            <a:r>
              <a:rPr lang="en-US" altLang="zh-CN" dirty="0"/>
              <a:t>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DC6E4C8-F66D-4C88-91F9-2FAA779DE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358" y="5526"/>
            <a:ext cx="4389406" cy="159831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7CD447EB-1789-474F-A98E-AF81B053E293}"/>
              </a:ext>
            </a:extLst>
          </p:cNvPr>
          <p:cNvSpPr txBox="1"/>
          <p:nvPr/>
        </p:nvSpPr>
        <p:spPr>
          <a:xfrm>
            <a:off x="344046" y="116736"/>
            <a:ext cx="6403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</a:t>
            </a:r>
            <a:r>
              <a:rPr lang="zh-CN" altLang="en-US" sz="1600" b="1" dirty="0"/>
              <a:t>原始文件复制到指定文件夹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200" dirty="0"/>
              <a:t>Users/</a:t>
            </a:r>
            <a:r>
              <a:rPr lang="en-US" altLang="zh-CN" sz="1200" dirty="0" err="1"/>
              <a:t>mlteam</a:t>
            </a:r>
            <a:r>
              <a:rPr lang="en-US" altLang="zh-CN" sz="1200" dirty="0"/>
              <a:t>/_</a:t>
            </a:r>
            <a:r>
              <a:rPr lang="en-US" altLang="zh-CN" sz="1200" dirty="0" err="1"/>
              <a:t>pyCodeSpyder</a:t>
            </a:r>
            <a:r>
              <a:rPr lang="en-US" altLang="zh-CN" sz="1200" dirty="0"/>
              <a:t>_\_data\</a:t>
            </a:r>
            <a:r>
              <a:rPr lang="en-US" altLang="zh-CN" sz="1200" dirty="0" err="1"/>
              <a:t>data_survey_coding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8E6A335-E1D7-4804-862D-5C8608301AD0}"/>
              </a:ext>
            </a:extLst>
          </p:cNvPr>
          <p:cNvCxnSpPr/>
          <p:nvPr/>
        </p:nvCxnSpPr>
        <p:spPr>
          <a:xfrm>
            <a:off x="3157086" y="286013"/>
            <a:ext cx="5111015" cy="303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矩形 1023">
            <a:extLst>
              <a:ext uri="{FF2B5EF4-FFF2-40B4-BE49-F238E27FC236}">
                <a16:creationId xmlns:a16="http://schemas.microsoft.com/office/drawing/2014/main" id="{975879DB-26D9-4567-B1C6-D763FECB9990}"/>
              </a:ext>
            </a:extLst>
          </p:cNvPr>
          <p:cNvSpPr/>
          <p:nvPr/>
        </p:nvSpPr>
        <p:spPr>
          <a:xfrm>
            <a:off x="8268101" y="519503"/>
            <a:ext cx="1597794" cy="189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959F17-BF67-4C73-BD5E-039E8CA7A723}"/>
              </a:ext>
            </a:extLst>
          </p:cNvPr>
          <p:cNvSpPr txBox="1"/>
          <p:nvPr/>
        </p:nvSpPr>
        <p:spPr>
          <a:xfrm>
            <a:off x="387205" y="5630578"/>
            <a:ext cx="356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在指定文件夹在确认</a:t>
            </a:r>
            <a:r>
              <a:rPr lang="en-US" altLang="zh-CN" b="1" dirty="0"/>
              <a:t>result</a:t>
            </a:r>
            <a:r>
              <a:rPr lang="zh-CN" altLang="en-US" b="1" dirty="0"/>
              <a:t>文件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049AB84-8DD7-40AF-A25E-B91EFCCA6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123" y="5142948"/>
            <a:ext cx="4389406" cy="1598316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937DE148-10B6-4F5F-9572-5F597ED361C7}"/>
              </a:ext>
            </a:extLst>
          </p:cNvPr>
          <p:cNvSpPr/>
          <p:nvPr/>
        </p:nvSpPr>
        <p:spPr>
          <a:xfrm>
            <a:off x="6433556" y="6235216"/>
            <a:ext cx="1933330" cy="305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96854F3-4916-4A2E-9D32-1AA7C26F59A2}"/>
              </a:ext>
            </a:extLst>
          </p:cNvPr>
          <p:cNvCxnSpPr>
            <a:cxnSpLocks/>
          </p:cNvCxnSpPr>
          <p:nvPr/>
        </p:nvCxnSpPr>
        <p:spPr>
          <a:xfrm>
            <a:off x="5658683" y="3809578"/>
            <a:ext cx="3246917" cy="3142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62DF5C8-0745-48B2-8E50-FF1C63850C4D}"/>
              </a:ext>
            </a:extLst>
          </p:cNvPr>
          <p:cNvSpPr txBox="1"/>
          <p:nvPr/>
        </p:nvSpPr>
        <p:spPr>
          <a:xfrm>
            <a:off x="8915573" y="4062902"/>
            <a:ext cx="371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定义关键词、关键词的包含词字典</a:t>
            </a:r>
            <a:br>
              <a:rPr lang="en-US" altLang="zh-CN" dirty="0"/>
            </a:br>
            <a:r>
              <a:rPr lang="zh-CN" altLang="en-US" dirty="0"/>
              <a:t>*方式同上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1A50CD-F7C3-42B7-B15B-6F3AB7CCE57F}"/>
              </a:ext>
            </a:extLst>
          </p:cNvPr>
          <p:cNvCxnSpPr>
            <a:cxnSpLocks/>
          </p:cNvCxnSpPr>
          <p:nvPr/>
        </p:nvCxnSpPr>
        <p:spPr>
          <a:xfrm>
            <a:off x="2282362" y="6131293"/>
            <a:ext cx="4151194" cy="3407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A749A8C-715E-46FB-8CD1-44E2C3F1797B}"/>
              </a:ext>
            </a:extLst>
          </p:cNvPr>
          <p:cNvSpPr/>
          <p:nvPr/>
        </p:nvSpPr>
        <p:spPr>
          <a:xfrm>
            <a:off x="377632" y="6360523"/>
            <a:ext cx="7064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C:User/mlteam/_pyCodeSpyder_\_data\data_survey_coding</a:t>
            </a:r>
            <a:endParaRPr lang="zh-CN" altLang="en-US" sz="14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7B497B1-F1D4-4E4F-8AF5-D2B8661E2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0" y="1445146"/>
            <a:ext cx="2385519" cy="3094088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AE48C1C9-BCC4-4C78-9190-D0D0A01EE8DF}"/>
              </a:ext>
            </a:extLst>
          </p:cNvPr>
          <p:cNvSpPr/>
          <p:nvPr/>
        </p:nvSpPr>
        <p:spPr>
          <a:xfrm>
            <a:off x="1311564" y="3185911"/>
            <a:ext cx="1154545" cy="125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E50DB5-0B6D-465E-8522-049B0AC5A4DD}"/>
              </a:ext>
            </a:extLst>
          </p:cNvPr>
          <p:cNvCxnSpPr/>
          <p:nvPr/>
        </p:nvCxnSpPr>
        <p:spPr>
          <a:xfrm flipH="1">
            <a:off x="2371256" y="2352940"/>
            <a:ext cx="785830" cy="8308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852D4A-6C5B-428D-BD11-4DC0702C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371" y="0"/>
            <a:ext cx="5137414" cy="189239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77AD5FB-B412-4052-A3B8-50DBA8721EF3}"/>
              </a:ext>
            </a:extLst>
          </p:cNvPr>
          <p:cNvSpPr/>
          <p:nvPr/>
        </p:nvSpPr>
        <p:spPr>
          <a:xfrm>
            <a:off x="-11528" y="0"/>
            <a:ext cx="35557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</a:t>
            </a:r>
            <a:endParaRPr lang="en-US" altLang="zh-CN" dirty="0"/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D447EB-1789-474F-A98E-AF81B053E293}"/>
              </a:ext>
            </a:extLst>
          </p:cNvPr>
          <p:cNvSpPr txBox="1"/>
          <p:nvPr/>
        </p:nvSpPr>
        <p:spPr>
          <a:xfrm>
            <a:off x="344046" y="116736"/>
            <a:ext cx="6403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 </a:t>
            </a:r>
            <a:r>
              <a:rPr lang="zh-CN" altLang="en-US" sz="2000" b="1" dirty="0"/>
              <a:t>统计对象外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1600" dirty="0"/>
              <a:t>原始数据需要追加</a:t>
            </a:r>
            <a:r>
              <a:rPr lang="en-US" altLang="zh-CN" sz="1600" dirty="0"/>
              <a:t>1</a:t>
            </a:r>
            <a:r>
              <a:rPr lang="zh-CN" altLang="en-US" sz="1600" dirty="0"/>
              <a:t>列 </a:t>
            </a:r>
            <a:r>
              <a:rPr lang="en-US" altLang="zh-CN" sz="1600" dirty="0" err="1"/>
              <a:t>valid_sample</a:t>
            </a:r>
            <a:r>
              <a:rPr lang="zh-CN" altLang="en-US" sz="1600" dirty="0"/>
              <a:t>：</a:t>
            </a:r>
            <a:r>
              <a:rPr lang="en-US" altLang="zh-CN" sz="1600" dirty="0"/>
              <a:t>1 </a:t>
            </a:r>
            <a:r>
              <a:rPr lang="zh-CN" altLang="en-US" sz="1600" dirty="0"/>
              <a:t>为有效样本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8E6A335-E1D7-4804-862D-5C8608301AD0}"/>
              </a:ext>
            </a:extLst>
          </p:cNvPr>
          <p:cNvCxnSpPr>
            <a:cxnSpLocks/>
          </p:cNvCxnSpPr>
          <p:nvPr/>
        </p:nvCxnSpPr>
        <p:spPr>
          <a:xfrm flipV="1">
            <a:off x="3157086" y="211756"/>
            <a:ext cx="7594333" cy="742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B270AC84-4B71-4DAA-9007-621EC12ED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465" y="2104153"/>
            <a:ext cx="4261069" cy="1530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B97537-8C1B-4DD7-9B99-8CC85F1E5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619" y="2255768"/>
            <a:ext cx="1219263" cy="20384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5FBC03F-8A5B-4A4E-A5D3-B5F7681ED716}"/>
              </a:ext>
            </a:extLst>
          </p:cNvPr>
          <p:cNvSpPr txBox="1"/>
          <p:nvPr/>
        </p:nvSpPr>
        <p:spPr>
          <a:xfrm>
            <a:off x="344046" y="1461313"/>
            <a:ext cx="33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新词自定义（词库添加）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3B7599-4D38-4888-9170-06B5AEA4ED78}"/>
              </a:ext>
            </a:extLst>
          </p:cNvPr>
          <p:cNvCxnSpPr>
            <a:cxnSpLocks/>
          </p:cNvCxnSpPr>
          <p:nvPr/>
        </p:nvCxnSpPr>
        <p:spPr>
          <a:xfrm>
            <a:off x="2608446" y="1892397"/>
            <a:ext cx="2415941" cy="11975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9C3EF91-D5CE-46E4-8909-3FD9953CD466}"/>
              </a:ext>
            </a:extLst>
          </p:cNvPr>
          <p:cNvCxnSpPr/>
          <p:nvPr/>
        </p:nvCxnSpPr>
        <p:spPr>
          <a:xfrm flipV="1">
            <a:off x="6862813" y="2491176"/>
            <a:ext cx="2521819" cy="473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F49CFB0-E7F5-4379-BE1D-2CCA17474D23}"/>
              </a:ext>
            </a:extLst>
          </p:cNvPr>
          <p:cNvSpPr txBox="1"/>
          <p:nvPr/>
        </p:nvSpPr>
        <p:spPr>
          <a:xfrm>
            <a:off x="447574" y="3817414"/>
            <a:ext cx="33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en-US" altLang="zh-CN" b="1" dirty="0" err="1"/>
              <a:t>Stopword</a:t>
            </a:r>
            <a:r>
              <a:rPr lang="zh-CN" altLang="en-US" b="1" dirty="0"/>
              <a:t>停用词（词库添加）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79D5255-C6A1-48EC-89B2-2A3E54E30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278" y="4002080"/>
            <a:ext cx="4261069" cy="1530429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7CF2011-61B6-45E1-9167-ED5CE11D6255}"/>
              </a:ext>
            </a:extLst>
          </p:cNvPr>
          <p:cNvCxnSpPr>
            <a:cxnSpLocks/>
          </p:cNvCxnSpPr>
          <p:nvPr/>
        </p:nvCxnSpPr>
        <p:spPr>
          <a:xfrm>
            <a:off x="3524307" y="4168514"/>
            <a:ext cx="2318228" cy="10599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F0C6D11D-8500-4797-99F4-CAF81B825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899" y="4380503"/>
            <a:ext cx="1759040" cy="205115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438CBAF-9168-455C-BB64-77C684A8B28C}"/>
              </a:ext>
            </a:extLst>
          </p:cNvPr>
          <p:cNvCxnSpPr/>
          <p:nvPr/>
        </p:nvCxnSpPr>
        <p:spPr>
          <a:xfrm flipV="1">
            <a:off x="7459579" y="4561891"/>
            <a:ext cx="2414671" cy="6666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AD1763D-1F78-43DD-AC9E-E76A3A219B31}"/>
              </a:ext>
            </a:extLst>
          </p:cNvPr>
          <p:cNvSpPr txBox="1"/>
          <p:nvPr/>
        </p:nvSpPr>
        <p:spPr>
          <a:xfrm>
            <a:off x="447573" y="4937641"/>
            <a:ext cx="834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原始数据列名命名规则</a:t>
            </a:r>
            <a:br>
              <a:rPr lang="en-US" altLang="zh-CN" b="1" dirty="0"/>
            </a:b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尽量 不要以数字开头、中间不要有空格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E822DC-654C-4930-8E03-714C60579072}"/>
              </a:ext>
            </a:extLst>
          </p:cNvPr>
          <p:cNvSpPr txBox="1"/>
          <p:nvPr/>
        </p:nvSpPr>
        <p:spPr>
          <a:xfrm>
            <a:off x="447573" y="6108492"/>
            <a:ext cx="834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本机安装： 下载 </a:t>
            </a:r>
            <a:r>
              <a:rPr lang="en-US" altLang="zh-CN" u="sng" dirty="0">
                <a:hlinkClick r:id="rId6"/>
              </a:rPr>
              <a:t>https://www.anaconda.com/products/individual</a:t>
            </a:r>
            <a:r>
              <a:rPr lang="en-US" altLang="zh-CN" dirty="0"/>
              <a:t> 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有些</a:t>
            </a:r>
            <a:r>
              <a:rPr lang="en-US" altLang="zh-CN" b="1" dirty="0"/>
              <a:t>python</a:t>
            </a:r>
            <a:r>
              <a:rPr lang="zh-CN" altLang="en-US" b="1" dirty="0"/>
              <a:t>库需在 </a:t>
            </a:r>
            <a:r>
              <a:rPr lang="en-US" altLang="zh-CN" b="1" dirty="0" err="1"/>
              <a:t>cmd</a:t>
            </a:r>
            <a:r>
              <a:rPr lang="zh-CN" altLang="en-US" b="1" dirty="0"/>
              <a:t>命令行下： </a:t>
            </a:r>
            <a:r>
              <a:rPr lang="en-US" altLang="zh-CN" b="1" dirty="0"/>
              <a:t>pip install ****     </a:t>
            </a:r>
            <a:r>
              <a:rPr lang="zh-CN" altLang="en-US" b="1" dirty="0"/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20711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77AD5FB-B412-4052-A3B8-50DBA8721EF3}"/>
              </a:ext>
            </a:extLst>
          </p:cNvPr>
          <p:cNvSpPr/>
          <p:nvPr/>
        </p:nvSpPr>
        <p:spPr>
          <a:xfrm>
            <a:off x="-11528" y="0"/>
            <a:ext cx="35557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编程环境初始设置</a:t>
            </a:r>
            <a:endParaRPr lang="en-US" altLang="zh-CN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D1763D-1F78-43DD-AC9E-E76A3A219B31}"/>
              </a:ext>
            </a:extLst>
          </p:cNvPr>
          <p:cNvSpPr txBox="1"/>
          <p:nvPr/>
        </p:nvSpPr>
        <p:spPr>
          <a:xfrm>
            <a:off x="447573" y="3640845"/>
            <a:ext cx="8340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python</a:t>
            </a:r>
            <a:r>
              <a:rPr lang="zh-CN" altLang="en-US" b="1" dirty="0"/>
              <a:t>库安装</a:t>
            </a:r>
            <a:endParaRPr lang="en-US" altLang="zh-CN" b="1" dirty="0"/>
          </a:p>
          <a:p>
            <a:br>
              <a:rPr lang="zh-CN" altLang="en-US" dirty="0"/>
            </a:br>
            <a:r>
              <a:rPr lang="en-US" altLang="zh-CN" dirty="0"/>
              <a:t>-</a:t>
            </a:r>
            <a:r>
              <a:rPr lang="zh-CN" altLang="en-US" dirty="0"/>
              <a:t>进入</a:t>
            </a:r>
            <a:r>
              <a:rPr lang="en-US" altLang="zh-CN" dirty="0"/>
              <a:t>win</a:t>
            </a:r>
            <a:r>
              <a:rPr lang="zh-CN" altLang="en-US" dirty="0"/>
              <a:t>命令行：</a:t>
            </a:r>
          </a:p>
          <a:p>
            <a:r>
              <a:rPr lang="en-US" altLang="zh-CN" dirty="0" err="1"/>
              <a:t>win+R</a:t>
            </a:r>
            <a:r>
              <a:rPr lang="en-US" altLang="zh-CN" dirty="0"/>
              <a:t> -&gt; </a:t>
            </a:r>
            <a:r>
              <a:rPr lang="en-US" altLang="zh-CN" dirty="0" err="1"/>
              <a:t>cmd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添加库</a:t>
            </a:r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wordcloud</a:t>
            </a:r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jieba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E822DC-654C-4930-8E03-714C60579072}"/>
              </a:ext>
            </a:extLst>
          </p:cNvPr>
          <p:cNvSpPr txBox="1"/>
          <p:nvPr/>
        </p:nvSpPr>
        <p:spPr>
          <a:xfrm>
            <a:off x="447573" y="405702"/>
            <a:ext cx="8340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/>
              <a:t>下载</a:t>
            </a:r>
            <a:endParaRPr lang="en-US" altLang="zh-CN" b="1" dirty="0"/>
          </a:p>
          <a:p>
            <a:r>
              <a:rPr lang="en-US" altLang="zh-CN" u="sng" dirty="0">
                <a:hlinkClick r:id="rId2"/>
              </a:rPr>
              <a:t>https://www.anaconda.com/products/individual</a:t>
            </a:r>
            <a:endParaRPr lang="en-US" altLang="zh-CN" u="sng" dirty="0"/>
          </a:p>
          <a:p>
            <a:endParaRPr lang="en-US" altLang="zh-CN" u="sng" dirty="0"/>
          </a:p>
          <a:p>
            <a:r>
              <a:rPr lang="zh-CN" altLang="en-US" dirty="0"/>
              <a:t>* 过程中注意勾选添加环境变量即可</a:t>
            </a:r>
            <a:endParaRPr lang="en-US" altLang="zh-CN" dirty="0"/>
          </a:p>
          <a:p>
            <a:r>
              <a:rPr lang="en-US" altLang="zh-CN" b="1" dirty="0"/>
              <a:t>	</a:t>
            </a:r>
            <a:endParaRPr lang="zh-CN" altLang="en-US" b="1" dirty="0"/>
          </a:p>
        </p:txBody>
      </p:sp>
      <p:pic>
        <p:nvPicPr>
          <p:cNvPr id="1026" name="Picture 2" descr="C:\Users\TIANYU~1\AppData\Local\Temp\enhtmlclip\Image.png">
            <a:extLst>
              <a:ext uri="{FF2B5EF4-FFF2-40B4-BE49-F238E27FC236}">
                <a16:creationId xmlns:a16="http://schemas.microsoft.com/office/drawing/2014/main" id="{836A17D1-AA21-481F-8DDC-7AC394CC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0992"/>
            <a:ext cx="4216284" cy="330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2EE4ED-E188-4434-810B-BC1C766A9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59" y="3217155"/>
            <a:ext cx="4216285" cy="33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438</Words>
  <Application>Microsoft Office PowerPoint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[Macromill] Tian Yunchuan</dc:creator>
  <cp:lastModifiedBy>[Macromill] Tian Yunchuan</cp:lastModifiedBy>
  <cp:revision>70</cp:revision>
  <dcterms:created xsi:type="dcterms:W3CDTF">2020-09-14T02:50:20Z</dcterms:created>
  <dcterms:modified xsi:type="dcterms:W3CDTF">2020-09-14T23:36:32Z</dcterms:modified>
</cp:coreProperties>
</file>