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7" r:id="rId12"/>
    <p:sldId id="266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06"/>
  </p:normalViewPr>
  <p:slideViewPr>
    <p:cSldViewPr snapToGrid="0" snapToObjects="1">
      <p:cViewPr varScale="1">
        <p:scale>
          <a:sx n="78" d="100"/>
          <a:sy n="78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Yunke</a:t>
            </a:r>
            <a:r>
              <a:rPr lang="en-US" sz="2800" b="1" dirty="0" smtClean="0"/>
              <a:t> Tian</a:t>
            </a:r>
          </a:p>
          <a:p>
            <a:r>
              <a:rPr lang="en-US" sz="2800" b="1" dirty="0" smtClean="0"/>
              <a:t>109929662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808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29794"/>
            <a:ext cx="2942461" cy="39881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02" y="1418708"/>
            <a:ext cx="3291012" cy="4685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9194"/>
            <a:ext cx="7828613" cy="28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Limit of picture size (16GB Ram, for 150*150 resolution)</a:t>
            </a:r>
          </a:p>
          <a:p>
            <a:r>
              <a:rPr lang="en-US" dirty="0" smtClean="0"/>
              <a:t>2. Algorithm not clearly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Limit of picture size (16GB Ram, for 150*150 resolution)</a:t>
            </a:r>
          </a:p>
          <a:p>
            <a:r>
              <a:rPr lang="en-US" dirty="0" smtClean="0"/>
              <a:t>2. Algorithm not clearly specified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15" y="3024627"/>
            <a:ext cx="4889500" cy="246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15" y="2638252"/>
            <a:ext cx="3670300" cy="96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3" y="3823887"/>
            <a:ext cx="44831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21" y="5575300"/>
            <a:ext cx="30226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Limit of picture size (16GB Ram, for 150*150 resolution)</a:t>
            </a:r>
          </a:p>
          <a:p>
            <a:r>
              <a:rPr lang="en-US" dirty="0" smtClean="0"/>
              <a:t>2. Algorithm not clearly specified</a:t>
            </a:r>
          </a:p>
          <a:p>
            <a:r>
              <a:rPr lang="en-US" dirty="0" smtClean="0"/>
              <a:t>3. Parameters hard to tune</a:t>
            </a:r>
          </a:p>
          <a:p>
            <a:r>
              <a:rPr lang="en-US" dirty="0" smtClean="0"/>
              <a:t>4. Failure with complex pictures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2890468"/>
            <a:ext cx="4140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Limit of picture size (16GB Ram, for 150*150 resolution)</a:t>
            </a:r>
          </a:p>
          <a:p>
            <a:r>
              <a:rPr lang="en-US" dirty="0" smtClean="0"/>
              <a:t>2. Algorithm not clearly specified</a:t>
            </a:r>
          </a:p>
          <a:p>
            <a:r>
              <a:rPr lang="en-US" dirty="0" smtClean="0"/>
              <a:t>3. Parameters hard to tune</a:t>
            </a:r>
          </a:p>
          <a:p>
            <a:r>
              <a:rPr lang="en-US" dirty="0" smtClean="0"/>
              <a:t>4. Failure with complex pictures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2890468"/>
            <a:ext cx="41402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69" y="2705690"/>
            <a:ext cx="4274043" cy="3205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90468"/>
            <a:ext cx="4268788" cy="288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7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29794"/>
            <a:ext cx="2942461" cy="3988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02" y="1418708"/>
            <a:ext cx="3291012" cy="46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1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51" y="1905000"/>
            <a:ext cx="3563961" cy="3778250"/>
          </a:xfrm>
        </p:spPr>
      </p:pic>
      <p:sp>
        <p:nvSpPr>
          <p:cNvPr id="8" name="TextBox 7"/>
          <p:cNvSpPr txBox="1"/>
          <p:nvPr/>
        </p:nvSpPr>
        <p:spPr>
          <a:xfrm>
            <a:off x="2592925" y="1905000"/>
            <a:ext cx="50651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Precision = 0.5276</a:t>
            </a:r>
          </a:p>
          <a:p>
            <a:endParaRPr lang="en-US" sz="2800" dirty="0"/>
          </a:p>
          <a:p>
            <a:r>
              <a:rPr lang="en-US" sz="2800" dirty="0" smtClean="0"/>
              <a:t>Recall = 0.7638</a:t>
            </a:r>
          </a:p>
          <a:p>
            <a:endParaRPr lang="en-US" sz="2800" dirty="0"/>
          </a:p>
          <a:p>
            <a:r>
              <a:rPr lang="en-US" sz="2800" dirty="0" smtClean="0"/>
              <a:t>F = 0.5642 </a:t>
            </a:r>
          </a:p>
          <a:p>
            <a:endParaRPr lang="en-US" sz="2800" dirty="0"/>
          </a:p>
          <a:p>
            <a:r>
              <a:rPr lang="en-US" sz="2800" dirty="0" smtClean="0"/>
              <a:t>Works just fine!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687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to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not perfect</a:t>
            </a:r>
          </a:p>
          <a:p>
            <a:r>
              <a:rPr lang="en-US" dirty="0" smtClean="0"/>
              <a:t>No comparison with state-of-the-art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6786"/>
            <a:ext cx="8915400" cy="3777622"/>
          </a:xfrm>
        </p:spPr>
        <p:txBody>
          <a:bodyPr/>
          <a:lstStyle/>
          <a:p>
            <a:r>
              <a:rPr lang="en-US" dirty="0" smtClean="0"/>
              <a:t>Topic: </a:t>
            </a:r>
            <a:r>
              <a:rPr lang="en-US" b="1" dirty="0"/>
              <a:t>Robust Saliency Detection via Regularized Random Walks Ranking </a:t>
            </a:r>
          </a:p>
          <a:p>
            <a:r>
              <a:rPr lang="en-US" dirty="0"/>
              <a:t>What’s special:</a:t>
            </a:r>
          </a:p>
          <a:p>
            <a:r>
              <a:rPr lang="en-US" dirty="0"/>
              <a:t>1. In the background saliency detection phase, use manifold ranking to remove one erroneous boundary of the four </a:t>
            </a:r>
            <a:r>
              <a:rPr lang="en-US" dirty="0">
                <a:sym typeface="Wingdings"/>
              </a:rPr>
              <a:t> Accurate &amp; Robust</a:t>
            </a:r>
          </a:p>
          <a:p>
            <a:r>
              <a:rPr lang="en-US" dirty="0">
                <a:sym typeface="Wingdings"/>
              </a:rPr>
              <a:t>2. While measuring foreground saliency, use </a:t>
            </a:r>
            <a:r>
              <a:rPr lang="en-US" dirty="0"/>
              <a:t>regularized random walks ranking to formulate pixel-wised saliency maps </a:t>
            </a:r>
            <a:r>
              <a:rPr lang="en-US" dirty="0">
                <a:sym typeface="Wingdings"/>
              </a:rPr>
              <a:t> accurate &amp; detail preserved.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854055"/>
            <a:ext cx="7828613" cy="28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Background Saliency Detection</a:t>
            </a:r>
          </a:p>
          <a:p>
            <a:r>
              <a:rPr lang="en-US" dirty="0"/>
              <a:t>    1. Establish the graph structure with </a:t>
            </a:r>
            <a:r>
              <a:rPr lang="en-US" dirty="0" err="1"/>
              <a:t>superpixels</a:t>
            </a:r>
            <a:r>
              <a:rPr lang="en-US" dirty="0"/>
              <a:t> as nodes ( SLIC: simple linear iterative clustering ) </a:t>
            </a:r>
          </a:p>
          <a:p>
            <a:r>
              <a:rPr lang="en-US" dirty="0"/>
              <a:t>    2. Compute weight matrix between </a:t>
            </a:r>
            <a:r>
              <a:rPr lang="en-US" dirty="0" err="1"/>
              <a:t>superpixel</a:t>
            </a:r>
            <a:r>
              <a:rPr lang="en-US" dirty="0"/>
              <a:t> nodes </a:t>
            </a:r>
            <a:r>
              <a:rPr lang="en-US" dirty="0" err="1"/>
              <a:t>Wij</a:t>
            </a:r>
            <a:endParaRPr lang="en-US" dirty="0"/>
          </a:p>
          <a:p>
            <a:r>
              <a:rPr lang="en-US" dirty="0"/>
              <a:t>          2.a. Decide connectivity between </a:t>
            </a:r>
            <a:r>
              <a:rPr lang="en-US" dirty="0" err="1"/>
              <a:t>superpixel</a:t>
            </a:r>
            <a:r>
              <a:rPr lang="en-US" dirty="0"/>
              <a:t> nodes</a:t>
            </a:r>
          </a:p>
          <a:p>
            <a:r>
              <a:rPr lang="en-US" dirty="0"/>
              <a:t>          2.b. Convert image from RGB to Lab and compute Lab average</a:t>
            </a:r>
            <a:r>
              <a:rPr lang="zh-CN" altLang="en-US" dirty="0"/>
              <a:t> </a:t>
            </a:r>
            <a:r>
              <a:rPr lang="en-US" altLang="zh-CN" dirty="0"/>
              <a:t>for every node</a:t>
            </a:r>
            <a:endParaRPr lang="en-US" dirty="0"/>
          </a:p>
          <a:p>
            <a:r>
              <a:rPr lang="en-US" dirty="0"/>
              <a:t>          2.c. Compute weight matrix </a:t>
            </a:r>
          </a:p>
          <a:p>
            <a:r>
              <a:rPr lang="en-US" dirty="0"/>
              <a:t>    3. Sum </a:t>
            </a:r>
            <a:r>
              <a:rPr lang="en-US" dirty="0" err="1"/>
              <a:t>Wij</a:t>
            </a:r>
            <a:r>
              <a:rPr lang="en-US" dirty="0"/>
              <a:t> according to columns </a:t>
            </a:r>
            <a:r>
              <a:rPr lang="en-US" dirty="0">
                <a:sym typeface="Wingdings"/>
              </a:rPr>
              <a:t> 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7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Erroneous boundary removal</a:t>
            </a:r>
            <a:endParaRPr lang="zh-CN" altLang="en-US" dirty="0"/>
          </a:p>
          <a:p>
            <a:r>
              <a:rPr lang="zh-CN" altLang="en-US" dirty="0"/>
              <a:t>          </a:t>
            </a:r>
            <a:r>
              <a:rPr lang="en-US" altLang="zh-CN" dirty="0">
                <a:sym typeface="Wingdings"/>
              </a:rPr>
              <a:t>4.a Determine boundary </a:t>
            </a:r>
            <a:r>
              <a:rPr lang="en-US" altLang="zh-CN" dirty="0" err="1">
                <a:sym typeface="Wingdings"/>
              </a:rPr>
              <a:t>superpixels</a:t>
            </a:r>
            <a:r>
              <a:rPr lang="en-US" dirty="0"/>
              <a:t> </a:t>
            </a:r>
            <a:endParaRPr lang="zh-CN" altLang="en-US" dirty="0"/>
          </a:p>
          <a:p>
            <a:r>
              <a:rPr lang="zh-CN" altLang="en-US" dirty="0"/>
              <a:t>          </a:t>
            </a:r>
            <a:r>
              <a:rPr lang="en-US" altLang="zh-CN" dirty="0"/>
              <a:t>4</a:t>
            </a:r>
            <a:r>
              <a:rPr lang="en-US" dirty="0"/>
              <a:t>.b Histogram boundary </a:t>
            </a:r>
            <a:r>
              <a:rPr lang="en-US" dirty="0" err="1"/>
              <a:t>superpixels</a:t>
            </a:r>
            <a:r>
              <a:rPr lang="en-US" dirty="0"/>
              <a:t> using 256 bins</a:t>
            </a:r>
          </a:p>
          <a:p>
            <a:r>
              <a:rPr lang="en-US" dirty="0"/>
              <a:t>          </a:t>
            </a:r>
            <a:r>
              <a:rPr lang="en-US" altLang="zh-CN" dirty="0"/>
              <a:t>4</a:t>
            </a:r>
            <a:r>
              <a:rPr lang="en-US" dirty="0"/>
              <a:t>.c Compute Euclidean distance between histograms and remove the most faraway boundary.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Compute manifold ranking values of the 3 remaining boundaries, f</a:t>
            </a:r>
          </a:p>
          <a:p>
            <a:r>
              <a:rPr lang="en-US" dirty="0"/>
              <a:t>    6. Compute S_step1 which indicate the background relevance of each node. </a:t>
            </a:r>
          </a:p>
        </p:txBody>
      </p:sp>
    </p:spTree>
    <p:extLst>
      <p:ext uri="{BB962C8B-B14F-4D97-AF65-F5344CB8AC3E}">
        <p14:creationId xmlns:p14="http://schemas.microsoft.com/office/powerpoint/2010/main" val="18712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Foreground</a:t>
            </a:r>
            <a:r>
              <a:rPr lang="zh-CN" altLang="en-US" b="1" dirty="0"/>
              <a:t> </a:t>
            </a:r>
            <a:r>
              <a:rPr lang="en-US" altLang="zh-CN" b="1" dirty="0"/>
              <a:t>Saliency</a:t>
            </a:r>
            <a:r>
              <a:rPr lang="zh-CN" altLang="en-US" b="1" dirty="0"/>
              <a:t> </a:t>
            </a:r>
            <a:r>
              <a:rPr lang="en-US" altLang="zh-CN" b="1" dirty="0"/>
              <a:t>Detection</a:t>
            </a:r>
            <a:endParaRPr lang="en-US" b="1" dirty="0"/>
          </a:p>
          <a:p>
            <a:r>
              <a:rPr lang="zh-CN" altLang="en-US" dirty="0"/>
              <a:t>    </a:t>
            </a:r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 err="1"/>
              <a:t>Thresholding</a:t>
            </a:r>
            <a:r>
              <a:rPr lang="en-US" altLang="zh-CN" dirty="0"/>
              <a:t> S_step1 and compute foreground saliency estimation S_step2.</a:t>
            </a:r>
          </a:p>
          <a:p>
            <a:r>
              <a:rPr lang="en-US" b="1" dirty="0"/>
              <a:t>Saliency Map Formulation by Regularized Random Walks Ranking </a:t>
            </a:r>
          </a:p>
          <a:p>
            <a:r>
              <a:rPr lang="en-US" dirty="0"/>
              <a:t>    8. Establish the pixel-wise graph structure </a:t>
            </a:r>
          </a:p>
          <a:p>
            <a:r>
              <a:rPr lang="en-US" dirty="0"/>
              <a:t>    9. Compute </a:t>
            </a:r>
            <a:r>
              <a:rPr lang="en-US" dirty="0" err="1"/>
              <a:t>Laplacian</a:t>
            </a:r>
            <a:r>
              <a:rPr lang="en-US" dirty="0"/>
              <a:t> matrix L </a:t>
            </a:r>
          </a:p>
          <a:p>
            <a:r>
              <a:rPr lang="en-US" dirty="0"/>
              <a:t>    10. Differentiate </a:t>
            </a:r>
            <a:r>
              <a:rPr lang="en-US" dirty="0" err="1"/>
              <a:t>Dirichlet</a:t>
            </a:r>
            <a:r>
              <a:rPr lang="en-US" dirty="0"/>
              <a:t> integral</a:t>
            </a:r>
          </a:p>
          <a:p>
            <a:r>
              <a:rPr lang="en-US" dirty="0"/>
              <a:t>    11. Use the S_step2 as seeds and </a:t>
            </a:r>
            <a:r>
              <a:rPr lang="en-US" dirty="0" smtClean="0"/>
              <a:t>categorize seeds into background and fore ground.</a:t>
            </a:r>
            <a:endParaRPr lang="en-US" dirty="0"/>
          </a:p>
          <a:p>
            <a:r>
              <a:rPr lang="en-US" dirty="0" smtClean="0"/>
              <a:t>    12. With regard to foreground seeds, perform </a:t>
            </a:r>
            <a:r>
              <a:rPr lang="en-US" dirty="0"/>
              <a:t>random walk ranking to compute the </a:t>
            </a:r>
            <a:r>
              <a:rPr lang="en-US" dirty="0" smtClean="0"/>
              <a:t>possibility of each non-seed to be foreground.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13. </a:t>
            </a:r>
            <a:r>
              <a:rPr lang="en-US" dirty="0"/>
              <a:t>Re-forming the result into saliency map and output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14. refine the output.</a:t>
            </a:r>
          </a:p>
          <a:p>
            <a:r>
              <a:rPr lang="en-US" dirty="0"/>
              <a:t> </a:t>
            </a:r>
            <a:r>
              <a:rPr lang="en-US" dirty="0" smtClean="0"/>
              <a:t> 15. evaluate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0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98" y="1577020"/>
            <a:ext cx="4298270" cy="32505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483769"/>
            <a:ext cx="5020065" cy="376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8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98" y="1577020"/>
            <a:ext cx="4298270" cy="32505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483769"/>
            <a:ext cx="5020065" cy="3765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485785"/>
            <a:ext cx="5014686" cy="376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6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29794"/>
            <a:ext cx="2942461" cy="39881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02" y="1418708"/>
            <a:ext cx="3291012" cy="46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861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460</Words>
  <Application>Microsoft Macintosh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Century Gothic</vt:lpstr>
      <vt:lpstr>Wingdings</vt:lpstr>
      <vt:lpstr>Wingdings 3</vt:lpstr>
      <vt:lpstr>幼圆</vt:lpstr>
      <vt:lpstr>Arial</vt:lpstr>
      <vt:lpstr>Wisp</vt:lpstr>
      <vt:lpstr>CV Final Presentation</vt:lpstr>
      <vt:lpstr>Brief View</vt:lpstr>
      <vt:lpstr>What I implemented</vt:lpstr>
      <vt:lpstr>What I implemented</vt:lpstr>
      <vt:lpstr>What I implemented</vt:lpstr>
      <vt:lpstr>What I implemented</vt:lpstr>
      <vt:lpstr>Outputs</vt:lpstr>
      <vt:lpstr>Outputs</vt:lpstr>
      <vt:lpstr>Outputs</vt:lpstr>
      <vt:lpstr>Outputs</vt:lpstr>
      <vt:lpstr>Difficulties</vt:lpstr>
      <vt:lpstr>Difficulties</vt:lpstr>
      <vt:lpstr>Difficulties</vt:lpstr>
      <vt:lpstr>Difficulties</vt:lpstr>
      <vt:lpstr>Evaluation</vt:lpstr>
      <vt:lpstr>Evaluation</vt:lpstr>
      <vt:lpstr>Failed to do…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Final Presentation</dc:title>
  <dc:creator>Yunke Tian</dc:creator>
  <cp:lastModifiedBy>Yunke Tian</cp:lastModifiedBy>
  <cp:revision>5</cp:revision>
  <dcterms:created xsi:type="dcterms:W3CDTF">2015-12-07T14:16:36Z</dcterms:created>
  <dcterms:modified xsi:type="dcterms:W3CDTF">2015-12-07T14:55:41Z</dcterms:modified>
</cp:coreProperties>
</file>