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6858000" cy="5143500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1"/>
  </p:normalViewPr>
  <p:slideViewPr>
    <p:cSldViewPr snapToGrid="0" snapToObjects="1">
      <p:cViewPr varScale="1">
        <p:scale>
          <a:sx n="145" d="100"/>
          <a:sy n="145" d="100"/>
        </p:scale>
        <p:origin x="16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A9A3AE2-14C6-45F5-A6E2-98DF53F2D0F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93101B0-F883-4759-8956-F8AB33F9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18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01042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19004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01042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29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01042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3358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01042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7879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01042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489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01042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31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01042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769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2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7849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01042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852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042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28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01042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9806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01042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338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573784" y="4"/>
            <a:ext cx="2284219" cy="2030570"/>
            <a:chOff x="6098378" y="4"/>
            <a:chExt cx="3045625" cy="2030570"/>
          </a:xfrm>
        </p:grpSpPr>
        <p:sp>
          <p:nvSpPr>
            <p:cNvPr id="10" name="Shape 1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1" name="Shape 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2" name="Shape 12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3" name="Shape 1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</p:grp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448575" y="1775223"/>
            <a:ext cx="6166575" cy="838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448566" y="2715913"/>
            <a:ext cx="6166575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575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575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575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575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575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575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575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575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575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345324" y="4651190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4573784" y="4"/>
            <a:ext cx="2284219" cy="2030570"/>
            <a:chOff x="6098378" y="4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72" name="Shape 72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</p:grp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33776" y="1256050"/>
            <a:ext cx="6390449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9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9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9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9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9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9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9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9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9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233776" y="3369225"/>
            <a:ext cx="6390449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345324" y="4651190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345324" y="4651190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4573784" y="4"/>
            <a:ext cx="2284219" cy="2030570"/>
            <a:chOff x="6098378" y="4"/>
            <a:chExt cx="3045625" cy="2030570"/>
          </a:xfrm>
        </p:grpSpPr>
        <p:sp>
          <p:nvSpPr>
            <p:cNvPr id="20" name="Shape 2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22" name="Shape 22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</p:grp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48575" y="2152348"/>
            <a:ext cx="6166575" cy="83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3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345324" y="4651190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0" y="3903669"/>
            <a:ext cx="6858000" cy="1239924"/>
            <a:chOff x="0" y="3903669"/>
            <a:chExt cx="9144000" cy="1239924"/>
          </a:xfrm>
        </p:grpSpPr>
        <p:sp>
          <p:nvSpPr>
            <p:cNvPr id="29" name="Shape 29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31" name="Shape 31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233776" y="410000"/>
            <a:ext cx="639044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33776" y="1229875"/>
            <a:ext cx="639044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345324" y="4651190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33776" y="410000"/>
            <a:ext cx="639044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33776" y="1229975"/>
            <a:ext cx="2999924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050"/>
            </a:lvl1pPr>
            <a:lvl2pPr>
              <a:spcBef>
                <a:spcPts val="0"/>
              </a:spcBef>
              <a:buSzPct val="100000"/>
              <a:defRPr sz="900"/>
            </a:lvl2pPr>
            <a:lvl3pPr>
              <a:spcBef>
                <a:spcPts val="0"/>
              </a:spcBef>
              <a:buSzPct val="100000"/>
              <a:defRPr sz="900"/>
            </a:lvl3pPr>
            <a:lvl4pPr>
              <a:spcBef>
                <a:spcPts val="0"/>
              </a:spcBef>
              <a:buSzPct val="100000"/>
              <a:defRPr sz="900"/>
            </a:lvl4pPr>
            <a:lvl5pPr>
              <a:spcBef>
                <a:spcPts val="0"/>
              </a:spcBef>
              <a:buSzPct val="100000"/>
              <a:defRPr sz="900"/>
            </a:lvl5pPr>
            <a:lvl6pPr>
              <a:spcBef>
                <a:spcPts val="0"/>
              </a:spcBef>
              <a:buSzPct val="100000"/>
              <a:defRPr sz="900"/>
            </a:lvl6pPr>
            <a:lvl7pPr>
              <a:spcBef>
                <a:spcPts val="0"/>
              </a:spcBef>
              <a:buSzPct val="100000"/>
              <a:defRPr sz="900"/>
            </a:lvl7pPr>
            <a:lvl8pPr>
              <a:spcBef>
                <a:spcPts val="0"/>
              </a:spcBef>
              <a:buSzPct val="100000"/>
              <a:defRPr sz="900"/>
            </a:lvl8pPr>
            <a:lvl9pPr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3624301" y="1229975"/>
            <a:ext cx="2999924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050"/>
            </a:lvl1pPr>
            <a:lvl2pPr>
              <a:spcBef>
                <a:spcPts val="0"/>
              </a:spcBef>
              <a:buSzPct val="100000"/>
              <a:defRPr sz="900"/>
            </a:lvl2pPr>
            <a:lvl3pPr>
              <a:spcBef>
                <a:spcPts val="0"/>
              </a:spcBef>
              <a:buSzPct val="100000"/>
              <a:defRPr sz="900"/>
            </a:lvl3pPr>
            <a:lvl4pPr>
              <a:spcBef>
                <a:spcPts val="0"/>
              </a:spcBef>
              <a:buSzPct val="100000"/>
              <a:defRPr sz="900"/>
            </a:lvl4pPr>
            <a:lvl5pPr>
              <a:spcBef>
                <a:spcPts val="0"/>
              </a:spcBef>
              <a:buSzPct val="100000"/>
              <a:defRPr sz="900"/>
            </a:lvl5pPr>
            <a:lvl6pPr>
              <a:spcBef>
                <a:spcPts val="0"/>
              </a:spcBef>
              <a:buSzPct val="100000"/>
              <a:defRPr sz="900"/>
            </a:lvl6pPr>
            <a:lvl7pPr>
              <a:spcBef>
                <a:spcPts val="0"/>
              </a:spcBef>
              <a:buSzPct val="100000"/>
              <a:defRPr sz="900"/>
            </a:lvl7pPr>
            <a:lvl8pPr>
              <a:spcBef>
                <a:spcPts val="0"/>
              </a:spcBef>
              <a:buSzPct val="100000"/>
              <a:defRPr sz="900"/>
            </a:lvl8pPr>
            <a:lvl9pPr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345324" y="4651190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33776" y="410000"/>
            <a:ext cx="639044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345324" y="4651190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33776" y="555601"/>
            <a:ext cx="2105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233776" y="1465805"/>
            <a:ext cx="2105999" cy="31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900"/>
            </a:lvl1pPr>
            <a:lvl2pPr>
              <a:spcBef>
                <a:spcPts val="0"/>
              </a:spcBef>
              <a:buSzPct val="100000"/>
              <a:defRPr sz="900"/>
            </a:lvl2pPr>
            <a:lvl3pPr>
              <a:spcBef>
                <a:spcPts val="0"/>
              </a:spcBef>
              <a:buSzPct val="100000"/>
              <a:defRPr sz="900"/>
            </a:lvl3pPr>
            <a:lvl4pPr>
              <a:spcBef>
                <a:spcPts val="0"/>
              </a:spcBef>
              <a:buSzPct val="100000"/>
              <a:defRPr sz="900"/>
            </a:lvl4pPr>
            <a:lvl5pPr>
              <a:spcBef>
                <a:spcPts val="0"/>
              </a:spcBef>
              <a:buSzPct val="100000"/>
              <a:defRPr sz="900"/>
            </a:lvl5pPr>
            <a:lvl6pPr>
              <a:spcBef>
                <a:spcPts val="0"/>
              </a:spcBef>
              <a:buSzPct val="100000"/>
              <a:defRPr sz="900"/>
            </a:lvl6pPr>
            <a:lvl7pPr>
              <a:spcBef>
                <a:spcPts val="0"/>
              </a:spcBef>
              <a:buSzPct val="100000"/>
              <a:defRPr sz="900"/>
            </a:lvl7pPr>
            <a:lvl8pPr>
              <a:spcBef>
                <a:spcPts val="0"/>
              </a:spcBef>
              <a:buSzPct val="100000"/>
              <a:defRPr sz="900"/>
            </a:lvl8pPr>
            <a:lvl9pPr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345324" y="4651190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4573784" y="4"/>
            <a:ext cx="2284219" cy="2030570"/>
            <a:chOff x="6098378" y="4"/>
            <a:chExt cx="3045625" cy="2030570"/>
          </a:xfrm>
        </p:grpSpPr>
        <p:sp>
          <p:nvSpPr>
            <p:cNvPr id="51" name="Shape 5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53" name="Shape 5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1050"/>
            </a:p>
          </p:txBody>
        </p:sp>
      </p:grp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67688" y="526350"/>
            <a:ext cx="4214025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345324" y="4651190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3429000" y="-175"/>
            <a:ext cx="3429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050"/>
          </a:p>
        </p:txBody>
      </p:sp>
      <p:cxnSp>
        <p:nvCxnSpPr>
          <p:cNvPr id="60" name="Shape 60"/>
          <p:cNvCxnSpPr/>
          <p:nvPr/>
        </p:nvCxnSpPr>
        <p:spPr>
          <a:xfrm>
            <a:off x="3772256" y="4495500"/>
            <a:ext cx="35122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99126" y="1151101"/>
            <a:ext cx="3033899" cy="1564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3150"/>
            </a:lvl1pPr>
            <a:lvl2pPr algn="ctr">
              <a:spcBef>
                <a:spcPts val="0"/>
              </a:spcBef>
              <a:buSzPct val="100000"/>
              <a:defRPr sz="3150"/>
            </a:lvl2pPr>
            <a:lvl3pPr algn="ctr">
              <a:spcBef>
                <a:spcPts val="0"/>
              </a:spcBef>
              <a:buSzPct val="100000"/>
              <a:defRPr sz="3150"/>
            </a:lvl3pPr>
            <a:lvl4pPr algn="ctr">
              <a:spcBef>
                <a:spcPts val="0"/>
              </a:spcBef>
              <a:buSzPct val="100000"/>
              <a:defRPr sz="3150"/>
            </a:lvl4pPr>
            <a:lvl5pPr algn="ctr">
              <a:spcBef>
                <a:spcPts val="0"/>
              </a:spcBef>
              <a:buSzPct val="100000"/>
              <a:defRPr sz="3150"/>
            </a:lvl5pPr>
            <a:lvl6pPr algn="ctr">
              <a:spcBef>
                <a:spcPts val="0"/>
              </a:spcBef>
              <a:buSzPct val="100000"/>
              <a:defRPr sz="3150"/>
            </a:lvl6pPr>
            <a:lvl7pPr algn="ctr">
              <a:spcBef>
                <a:spcPts val="0"/>
              </a:spcBef>
              <a:buSzPct val="100000"/>
              <a:defRPr sz="3150"/>
            </a:lvl7pPr>
            <a:lvl8pPr algn="ctr">
              <a:spcBef>
                <a:spcPts val="0"/>
              </a:spcBef>
              <a:buSzPct val="100000"/>
              <a:defRPr sz="3150"/>
            </a:lvl8pPr>
            <a:lvl9pPr algn="ctr">
              <a:spcBef>
                <a:spcPts val="0"/>
              </a:spcBef>
              <a:buSzPct val="100000"/>
              <a:defRPr sz="315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99126" y="2769002"/>
            <a:ext cx="3033899" cy="1269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3704625" y="724201"/>
            <a:ext cx="287775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345324" y="4651190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39625" y="4230576"/>
            <a:ext cx="44991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345324" y="4651190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33776" y="410000"/>
            <a:ext cx="639044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33776" y="1229875"/>
            <a:ext cx="639044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6345324" y="4651190"/>
            <a:ext cx="411524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75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7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309377" y="1723543"/>
            <a:ext cx="6032003" cy="535827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ct val="36666"/>
            </a:pPr>
            <a:r>
              <a:rPr lang="en" sz="2400" dirty="0"/>
              <a:t>Simulation of a Restaurant’s Seating Policy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309377" y="3090281"/>
            <a:ext cx="6276061" cy="119157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 smtClean="0">
                <a:latin typeface="+mn-lt"/>
              </a:rPr>
              <a:t>AMS 553 </a:t>
            </a:r>
            <a:r>
              <a:rPr lang="en-US" sz="1350" dirty="0">
                <a:latin typeface="+mn-lt"/>
              </a:rPr>
              <a:t>Final Project</a:t>
            </a:r>
          </a:p>
          <a:p>
            <a:endParaRPr lang="en-US" sz="1350" dirty="0">
              <a:latin typeface="+mn-lt"/>
            </a:endParaRPr>
          </a:p>
          <a:p>
            <a:endParaRPr lang="en-US" sz="1350" dirty="0">
              <a:latin typeface="+mn-lt"/>
            </a:endParaRPr>
          </a:p>
          <a:p>
            <a:r>
              <a:rPr lang="en" sz="1350" dirty="0">
                <a:latin typeface="+mn-lt"/>
              </a:rPr>
              <a:t>Team Members: </a:t>
            </a:r>
          </a:p>
          <a:p>
            <a:r>
              <a:rPr lang="en" sz="1350" dirty="0" err="1">
                <a:latin typeface="+mn-lt"/>
              </a:rPr>
              <a:t>Linkun</a:t>
            </a:r>
            <a:r>
              <a:rPr lang="en" sz="1350" dirty="0">
                <a:latin typeface="+mn-lt"/>
              </a:rPr>
              <a:t> Chen, </a:t>
            </a:r>
            <a:r>
              <a:rPr lang="en" sz="1350" dirty="0" err="1">
                <a:latin typeface="+mn-lt"/>
              </a:rPr>
              <a:t>Chenjun</a:t>
            </a:r>
            <a:r>
              <a:rPr lang="en" sz="1350" dirty="0">
                <a:latin typeface="+mn-lt"/>
              </a:rPr>
              <a:t> Feng, </a:t>
            </a:r>
            <a:r>
              <a:rPr lang="en" sz="1350" dirty="0" err="1">
                <a:latin typeface="+mn-lt"/>
              </a:rPr>
              <a:t>Zhixiu</a:t>
            </a:r>
            <a:r>
              <a:rPr lang="en" sz="1350" dirty="0">
                <a:latin typeface="+mn-lt"/>
              </a:rPr>
              <a:t> Liang, </a:t>
            </a:r>
            <a:r>
              <a:rPr lang="en" sz="1350" dirty="0" err="1">
                <a:latin typeface="+mn-lt"/>
              </a:rPr>
              <a:t>Saiyang</a:t>
            </a:r>
            <a:r>
              <a:rPr lang="en" sz="1350" dirty="0">
                <a:latin typeface="+mn-lt"/>
              </a:rPr>
              <a:t> Qi, </a:t>
            </a:r>
            <a:r>
              <a:rPr lang="en" sz="1350" dirty="0" err="1">
                <a:latin typeface="+mn-lt"/>
              </a:rPr>
              <a:t>Yunke</a:t>
            </a:r>
            <a:r>
              <a:rPr lang="en" sz="1350" dirty="0">
                <a:latin typeface="+mn-lt"/>
              </a:rPr>
              <a:t> Tian, </a:t>
            </a:r>
            <a:r>
              <a:rPr lang="en" sz="1350" dirty="0" err="1">
                <a:latin typeface="+mn-lt"/>
              </a:rPr>
              <a:t>Junao</a:t>
            </a:r>
            <a:r>
              <a:rPr lang="en" sz="1350" dirty="0">
                <a:latin typeface="+mn-lt"/>
              </a:rPr>
              <a:t> Wang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34575" y="241182"/>
            <a:ext cx="6390449" cy="4558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400" dirty="0"/>
              <a:t>Future Work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233776" y="760072"/>
            <a:ext cx="6390449" cy="25042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171450"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time that customers would like to wait in the line can be random</a:t>
            </a:r>
          </a:p>
          <a:p>
            <a:pPr marL="342900" indent="-171450"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customers in a group can be random (Ex: 8 people in a group)</a:t>
            </a:r>
          </a:p>
          <a:p>
            <a:pPr marL="342900" indent="-171450"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types of tables are allowed  (Ex: one-seat table)</a:t>
            </a:r>
          </a:p>
          <a:p>
            <a:pPr marL="342900" indent="-171450"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Customer’s eating time can be random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33776" y="4275338"/>
            <a:ext cx="201599" cy="2252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chemeClr val="lt1"/>
                </a:solidFill>
              </a:rPr>
              <a:t>9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81" y="3393831"/>
            <a:ext cx="2171233" cy="1459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905679" y="1993678"/>
            <a:ext cx="2922879" cy="5454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3200" dirty="0">
                <a:solidFill>
                  <a:srgbClr val="CC0000"/>
                </a:solidFill>
              </a:rPr>
              <a:t>Thank You!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33776" y="4275338"/>
            <a:ext cx="314549" cy="2252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chemeClr val="lt1"/>
                </a:solidFill>
              </a:rPr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33774" y="166667"/>
            <a:ext cx="6390449" cy="4558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400" dirty="0"/>
              <a:t>Background &amp; Policy Rules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233774" y="709602"/>
            <a:ext cx="6390449" cy="257761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1714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40 seat space in the restaurant</a:t>
            </a:r>
          </a:p>
          <a:p>
            <a:pPr marL="342900" indent="-1714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use two-seat table(s) and four-seat table(s)  (Denote K as the number of four-seat table and the rest are two-seat)</a:t>
            </a:r>
          </a:p>
          <a:p>
            <a:pPr marL="342900" indent="-1714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 come in groups containing 1, 2, 3 or 4 people with probability </a:t>
            </a:r>
            <a:r>
              <a:rPr lang="en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1/4</a:t>
            </a: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33776" y="4275338"/>
            <a:ext cx="201599" cy="2252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chemeClr val="lt1"/>
                </a:solidFill>
              </a:rPr>
              <a:t>2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87825" y="3361505"/>
            <a:ext cx="4221506" cy="1361374"/>
            <a:chOff x="840376" y="3187332"/>
            <a:chExt cx="4221506" cy="1373217"/>
          </a:xfrm>
        </p:grpSpPr>
        <p:sp>
          <p:nvSpPr>
            <p:cNvPr id="2" name="Rounded Rectangle 1"/>
            <p:cNvSpPr/>
            <p:nvPr/>
          </p:nvSpPr>
          <p:spPr>
            <a:xfrm>
              <a:off x="1062446" y="3457304"/>
              <a:ext cx="400594" cy="39188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2446" y="4373315"/>
              <a:ext cx="400594" cy="1872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1201783" y="3221370"/>
              <a:ext cx="121920" cy="1393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554484" y="3591487"/>
              <a:ext cx="121920" cy="1393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567546" y="4397044"/>
              <a:ext cx="121920" cy="1393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40376" y="4401391"/>
              <a:ext cx="121920" cy="1393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93077" y="3935470"/>
              <a:ext cx="121920" cy="1393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40376" y="3582772"/>
              <a:ext cx="121920" cy="1393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203271" y="3187332"/>
              <a:ext cx="1172" cy="1373217"/>
            </a:xfrm>
            <a:prstGeom prst="line">
              <a:avLst/>
            </a:prstGeom>
            <a:ln w="28575"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Smiley Face 16"/>
            <p:cNvSpPr/>
            <p:nvPr/>
          </p:nvSpPr>
          <p:spPr>
            <a:xfrm>
              <a:off x="2595154" y="3591487"/>
              <a:ext cx="139337" cy="139338"/>
            </a:xfrm>
            <a:prstGeom prst="smileyFace">
              <a:avLst/>
            </a:prstGeom>
            <a:solidFill>
              <a:srgbClr val="FFFF00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iley Face 20"/>
            <p:cNvSpPr/>
            <p:nvPr/>
          </p:nvSpPr>
          <p:spPr>
            <a:xfrm>
              <a:off x="2599502" y="3752596"/>
              <a:ext cx="139337" cy="139338"/>
            </a:xfrm>
            <a:prstGeom prst="smileyFace">
              <a:avLst/>
            </a:prstGeom>
            <a:solidFill>
              <a:srgbClr val="FFFF00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iley Face 21"/>
            <p:cNvSpPr/>
            <p:nvPr/>
          </p:nvSpPr>
          <p:spPr>
            <a:xfrm>
              <a:off x="3122028" y="3830977"/>
              <a:ext cx="139337" cy="139338"/>
            </a:xfrm>
            <a:prstGeom prst="smileyFace">
              <a:avLst/>
            </a:prstGeom>
            <a:solidFill>
              <a:srgbClr val="FFFF00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iley Face 22"/>
            <p:cNvSpPr/>
            <p:nvPr/>
          </p:nvSpPr>
          <p:spPr>
            <a:xfrm>
              <a:off x="3118849" y="3984901"/>
              <a:ext cx="139337" cy="139338"/>
            </a:xfrm>
            <a:prstGeom prst="smileyFace">
              <a:avLst/>
            </a:prstGeom>
            <a:solidFill>
              <a:srgbClr val="FFFF00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iley Face 23"/>
            <p:cNvSpPr/>
            <p:nvPr/>
          </p:nvSpPr>
          <p:spPr>
            <a:xfrm>
              <a:off x="3120671" y="3511761"/>
              <a:ext cx="139337" cy="139338"/>
            </a:xfrm>
            <a:prstGeom prst="smileyFace">
              <a:avLst/>
            </a:prstGeom>
            <a:solidFill>
              <a:srgbClr val="FFFF00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iley Face 24"/>
            <p:cNvSpPr/>
            <p:nvPr/>
          </p:nvSpPr>
          <p:spPr>
            <a:xfrm>
              <a:off x="3118849" y="3674221"/>
              <a:ext cx="139337" cy="139338"/>
            </a:xfrm>
            <a:prstGeom prst="smileyFace">
              <a:avLst/>
            </a:prstGeom>
            <a:solidFill>
              <a:srgbClr val="FFFF00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iley Face 27"/>
            <p:cNvSpPr/>
            <p:nvPr/>
          </p:nvSpPr>
          <p:spPr>
            <a:xfrm>
              <a:off x="2599506" y="3926772"/>
              <a:ext cx="139337" cy="139338"/>
            </a:xfrm>
            <a:prstGeom prst="smileyFace">
              <a:avLst/>
            </a:prstGeom>
            <a:solidFill>
              <a:srgbClr val="FFFF00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iley Face 28"/>
            <p:cNvSpPr/>
            <p:nvPr/>
          </p:nvSpPr>
          <p:spPr>
            <a:xfrm>
              <a:off x="3631479" y="3730824"/>
              <a:ext cx="139337" cy="139338"/>
            </a:xfrm>
            <a:prstGeom prst="smileyFace">
              <a:avLst/>
            </a:prstGeom>
            <a:solidFill>
              <a:srgbClr val="FFFF00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iley Face 29"/>
            <p:cNvSpPr/>
            <p:nvPr/>
          </p:nvSpPr>
          <p:spPr>
            <a:xfrm>
              <a:off x="4149642" y="3804847"/>
              <a:ext cx="139337" cy="139338"/>
            </a:xfrm>
            <a:prstGeom prst="smileyFace">
              <a:avLst/>
            </a:prstGeom>
            <a:solidFill>
              <a:srgbClr val="FFFF00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iley Face 30"/>
            <p:cNvSpPr/>
            <p:nvPr/>
          </p:nvSpPr>
          <p:spPr>
            <a:xfrm>
              <a:off x="4153995" y="3652444"/>
              <a:ext cx="139337" cy="139338"/>
            </a:xfrm>
            <a:prstGeom prst="smileyFace">
              <a:avLst/>
            </a:prstGeom>
            <a:solidFill>
              <a:srgbClr val="FFFF00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27663" y="3373662"/>
              <a:ext cx="296091" cy="9146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037123" y="3369304"/>
              <a:ext cx="296091" cy="9146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555294" y="3373651"/>
              <a:ext cx="296091" cy="9146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064747" y="3369289"/>
              <a:ext cx="296091" cy="9146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765791" y="3373644"/>
              <a:ext cx="296091" cy="9146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45733" y="3843838"/>
              <a:ext cx="219871" cy="5352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2813612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34575" y="216810"/>
            <a:ext cx="4844764" cy="4558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400" dirty="0"/>
              <a:t>Background &amp; Policy </a:t>
            </a:r>
            <a:r>
              <a:rPr lang="en" sz="2400" dirty="0" smtClean="0"/>
              <a:t>Rules</a:t>
            </a:r>
            <a:r>
              <a:rPr lang="en-US" sz="2400" dirty="0" smtClean="0"/>
              <a:t> (Cont.)</a:t>
            </a:r>
            <a:endParaRPr lang="en" sz="2400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233774" y="770633"/>
            <a:ext cx="6558912" cy="174448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1714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group </a:t>
            </a: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or 2 customers may take a four-seat table</a:t>
            </a:r>
          </a:p>
          <a:p>
            <a:pPr marL="342900" indent="-1714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group </a:t>
            </a: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or 4 customers can only take a four-seat </a:t>
            </a:r>
            <a:r>
              <a:rPr lang="en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 lang="en-US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714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groups never share a </a:t>
            </a:r>
            <a:r>
              <a:rPr lang="en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 lang="en-US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714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Modified first come first serve </a:t>
            </a:r>
            <a:r>
              <a:rPr lang="en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lang="en-US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714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33776" y="4275338"/>
            <a:ext cx="201599" cy="2252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chemeClr val="lt1"/>
                </a:solidFill>
              </a:rPr>
              <a:t>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83720" y="2806864"/>
            <a:ext cx="4221506" cy="1602382"/>
            <a:chOff x="840376" y="3125581"/>
            <a:chExt cx="4221506" cy="1602382"/>
          </a:xfrm>
        </p:grpSpPr>
        <p:sp>
          <p:nvSpPr>
            <p:cNvPr id="7" name="Rounded Rectangle 6"/>
            <p:cNvSpPr/>
            <p:nvPr/>
          </p:nvSpPr>
          <p:spPr>
            <a:xfrm>
              <a:off x="1062446" y="3457304"/>
              <a:ext cx="400594" cy="39188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2446" y="4373315"/>
              <a:ext cx="400594" cy="1872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01783" y="3221370"/>
              <a:ext cx="121920" cy="1393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554484" y="3591487"/>
              <a:ext cx="121920" cy="1393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67546" y="4397044"/>
              <a:ext cx="121920" cy="1393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40376" y="4401391"/>
              <a:ext cx="121920" cy="1393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93077" y="3935470"/>
              <a:ext cx="121920" cy="1393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40376" y="3582772"/>
              <a:ext cx="121920" cy="1393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2122703" y="3125581"/>
              <a:ext cx="26127" cy="1602382"/>
            </a:xfrm>
            <a:prstGeom prst="line">
              <a:avLst/>
            </a:prstGeom>
            <a:ln w="28575"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Smiley Face 15"/>
            <p:cNvSpPr/>
            <p:nvPr/>
          </p:nvSpPr>
          <p:spPr>
            <a:xfrm>
              <a:off x="2606039" y="3583375"/>
              <a:ext cx="139337" cy="139338"/>
            </a:xfrm>
            <a:prstGeom prst="smileyFace">
              <a:avLst/>
            </a:prstGeom>
            <a:solidFill>
              <a:srgbClr val="FFFF00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iley Face 16"/>
            <p:cNvSpPr/>
            <p:nvPr/>
          </p:nvSpPr>
          <p:spPr>
            <a:xfrm>
              <a:off x="2606039" y="3752596"/>
              <a:ext cx="139337" cy="139338"/>
            </a:xfrm>
            <a:prstGeom prst="smileyFace">
              <a:avLst/>
            </a:prstGeom>
            <a:solidFill>
              <a:srgbClr val="FFFF00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iley Face 17"/>
            <p:cNvSpPr/>
            <p:nvPr/>
          </p:nvSpPr>
          <p:spPr>
            <a:xfrm>
              <a:off x="3115497" y="3830977"/>
              <a:ext cx="139337" cy="139338"/>
            </a:xfrm>
            <a:prstGeom prst="smileyFace">
              <a:avLst/>
            </a:prstGeom>
            <a:solidFill>
              <a:srgbClr val="FFFF00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iley Face 18"/>
            <p:cNvSpPr/>
            <p:nvPr/>
          </p:nvSpPr>
          <p:spPr>
            <a:xfrm>
              <a:off x="3112491" y="3992086"/>
              <a:ext cx="139337" cy="139338"/>
            </a:xfrm>
            <a:prstGeom prst="smileyFace">
              <a:avLst/>
            </a:prstGeom>
            <a:solidFill>
              <a:srgbClr val="FFFF00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iley Face 19"/>
            <p:cNvSpPr/>
            <p:nvPr/>
          </p:nvSpPr>
          <p:spPr>
            <a:xfrm>
              <a:off x="3115499" y="3513112"/>
              <a:ext cx="139337" cy="139338"/>
            </a:xfrm>
            <a:prstGeom prst="smileyFace">
              <a:avLst/>
            </a:prstGeom>
            <a:solidFill>
              <a:srgbClr val="FFFF00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iley Face 20"/>
            <p:cNvSpPr/>
            <p:nvPr/>
          </p:nvSpPr>
          <p:spPr>
            <a:xfrm>
              <a:off x="3115498" y="3676107"/>
              <a:ext cx="139337" cy="139338"/>
            </a:xfrm>
            <a:prstGeom prst="smileyFace">
              <a:avLst/>
            </a:prstGeom>
            <a:solidFill>
              <a:srgbClr val="FFFF00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iley Face 21"/>
            <p:cNvSpPr/>
            <p:nvPr/>
          </p:nvSpPr>
          <p:spPr>
            <a:xfrm>
              <a:off x="2606039" y="3921817"/>
              <a:ext cx="139337" cy="139338"/>
            </a:xfrm>
            <a:prstGeom prst="smileyFace">
              <a:avLst/>
            </a:prstGeom>
            <a:solidFill>
              <a:srgbClr val="FFFF00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iley Face 22"/>
            <p:cNvSpPr/>
            <p:nvPr/>
          </p:nvSpPr>
          <p:spPr>
            <a:xfrm>
              <a:off x="3631479" y="3730824"/>
              <a:ext cx="139337" cy="139338"/>
            </a:xfrm>
            <a:prstGeom prst="smileyFace">
              <a:avLst/>
            </a:prstGeom>
            <a:solidFill>
              <a:srgbClr val="FFFF00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iley Face 23"/>
            <p:cNvSpPr/>
            <p:nvPr/>
          </p:nvSpPr>
          <p:spPr>
            <a:xfrm>
              <a:off x="4149642" y="3804847"/>
              <a:ext cx="139337" cy="139338"/>
            </a:xfrm>
            <a:prstGeom prst="smileyFace">
              <a:avLst/>
            </a:prstGeom>
            <a:solidFill>
              <a:srgbClr val="FFFF00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iley Face 24"/>
            <p:cNvSpPr/>
            <p:nvPr/>
          </p:nvSpPr>
          <p:spPr>
            <a:xfrm>
              <a:off x="4143123" y="3652444"/>
              <a:ext cx="139337" cy="139338"/>
            </a:xfrm>
            <a:prstGeom prst="smileyFace">
              <a:avLst/>
            </a:prstGeom>
            <a:solidFill>
              <a:srgbClr val="FFFF00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27663" y="3373662"/>
              <a:ext cx="296091" cy="9146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37123" y="3369304"/>
              <a:ext cx="296091" cy="9146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555294" y="3373651"/>
              <a:ext cx="296091" cy="9146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064747" y="3369289"/>
              <a:ext cx="296091" cy="9146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765791" y="3373644"/>
              <a:ext cx="296091" cy="9146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445733" y="3843838"/>
              <a:ext cx="219871" cy="5352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86404" y="335928"/>
            <a:ext cx="4897390" cy="4558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400" dirty="0"/>
              <a:t>Background &amp; Policy </a:t>
            </a:r>
            <a:r>
              <a:rPr lang="en" sz="2400" dirty="0" smtClean="0"/>
              <a:t>Rules</a:t>
            </a:r>
            <a:r>
              <a:rPr lang="en-US" sz="2400" dirty="0" smtClean="0"/>
              <a:t> (Cont.)</a:t>
            </a:r>
            <a:r>
              <a:rPr lang="en" sz="2400" dirty="0" smtClean="0"/>
              <a:t> </a:t>
            </a:r>
            <a:endParaRPr lang="en" sz="2400"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33774" y="1021626"/>
            <a:ext cx="6390449" cy="25042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1714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takes 20, 30, 35, and 45 minutes for 1, 2, 3 and 4 customers to eat</a:t>
            </a:r>
          </a:p>
          <a:p>
            <a:pPr marL="342900" indent="-1714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 always decide to leave after 15 minutes waiting in </a:t>
            </a: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</a:p>
          <a:p>
            <a:pPr marL="342900" indent="-1714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business hour is 11AM to 9PM</a:t>
            </a:r>
          </a:p>
          <a:p>
            <a:pPr marL="342900" indent="-1714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buffet cost $20 each person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3776" y="4275338"/>
            <a:ext cx="201599" cy="2252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chemeClr val="lt1"/>
                </a:solidFill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33776" y="284097"/>
            <a:ext cx="6221427" cy="4558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400" dirty="0" smtClean="0"/>
              <a:t>Data Collection &amp; Input Distribution Selection</a:t>
            </a:r>
            <a:endParaRPr lang="en" sz="2400" dirty="0"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1583" y="920611"/>
            <a:ext cx="6624225" cy="358588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171450">
              <a:lnSpc>
                <a:spcPct val="100000"/>
              </a:lnSpc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processes below are repeated for each business hour</a:t>
            </a:r>
          </a:p>
          <a:p>
            <a:pPr marL="342900" indent="-171450">
              <a:lnSpc>
                <a:spcPct val="100000"/>
              </a:lnSpc>
              <a:buClr>
                <a:schemeClr val="dk1"/>
              </a:buClr>
              <a:buFont typeface="Arial"/>
              <a:buChar char="-"/>
            </a:pPr>
            <a:r>
              <a:rPr lang="en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from a real buffet restaurant</a:t>
            </a:r>
          </a:p>
          <a:p>
            <a:pPr marL="342900" indent="-171450">
              <a:lnSpc>
                <a:spcPct val="100000"/>
              </a:lnSpc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every minute of </a:t>
            </a:r>
            <a:r>
              <a:rPr lang="en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groups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customers’ arrivals within one hour</a:t>
            </a:r>
          </a:p>
          <a:p>
            <a:pPr marL="342900" indent="-171450">
              <a:lnSpc>
                <a:spcPct val="100000"/>
              </a:lnSpc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the histogram</a:t>
            </a:r>
          </a:p>
          <a:p>
            <a:pPr marL="342900" indent="-171450">
              <a:lnSpc>
                <a:spcPct val="100000"/>
              </a:lnSpc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Hypothesize that it is a Poisson distribution </a:t>
            </a:r>
          </a:p>
          <a:p>
            <a:pPr marL="342900" indent="-17145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 the parameter using MLE </a:t>
            </a:r>
            <a:endParaRPr lang="en-US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7145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7145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𝝌</a:t>
            </a:r>
            <a:r>
              <a:rPr lang="en-US" baseline="30000" dirty="0" smtClean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 smtClean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evaluate the goodness of fit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803" y="3552423"/>
            <a:ext cx="800935" cy="50007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233776" y="4275338"/>
            <a:ext cx="201599" cy="2252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chemeClr val="lt1"/>
                </a:solidFill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21921" y="226949"/>
            <a:ext cx="6249496" cy="87986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400" dirty="0"/>
              <a:t>Data Collection &amp; Input Distribution Selection (Cont.)</a:t>
            </a:r>
          </a:p>
          <a:p>
            <a:endParaRPr dirty="0"/>
          </a:p>
          <a:p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21921" y="1202253"/>
            <a:ext cx="6560234" cy="711108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Noon - </a:t>
            </a:r>
            <a:r>
              <a:rPr lang="en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1PM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coming customer groups for every minute 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24" y="1976938"/>
            <a:ext cx="6656949" cy="184771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233776" y="4275338"/>
            <a:ext cx="201599" cy="2252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chemeClr val="lt1"/>
                </a:solidFill>
              </a:rPr>
              <a:t>5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233776" y="248555"/>
            <a:ext cx="6229761" cy="964086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400" dirty="0"/>
              <a:t>Data Collection &amp; Input Distribution Selection (Cont.)</a:t>
            </a:r>
          </a:p>
          <a:p>
            <a:endParaRPr sz="2800"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 rot="16200000">
            <a:off x="376177" y="2605659"/>
            <a:ext cx="1723291" cy="2839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minutes </a:t>
            </a:r>
          </a:p>
          <a:p>
            <a:endParaRPr sz="1200" dirty="0"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573" y="1250083"/>
            <a:ext cx="3561058" cy="299667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1648644" y="4240246"/>
            <a:ext cx="3190915" cy="2839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200" dirty="0">
                <a:solidFill>
                  <a:schemeClr val="dk1"/>
                </a:solidFill>
              </a:rPr>
              <a:t>The number of groups coming in one minute</a:t>
            </a:r>
          </a:p>
          <a:p>
            <a:endParaRPr sz="1200" dirty="0"/>
          </a:p>
        </p:txBody>
      </p:sp>
      <p:sp>
        <p:nvSpPr>
          <p:cNvPr id="123" name="Shape 123"/>
          <p:cNvSpPr txBox="1"/>
          <p:nvPr/>
        </p:nvSpPr>
        <p:spPr>
          <a:xfrm>
            <a:off x="233776" y="4275338"/>
            <a:ext cx="201599" cy="2252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chemeClr val="lt1"/>
                </a:solidFill>
              </a:rPr>
              <a:t>6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33775" y="192655"/>
            <a:ext cx="6390449" cy="4558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400" dirty="0"/>
              <a:t>Simulation Modeling Program in </a:t>
            </a:r>
            <a:r>
              <a:rPr lang="en" sz="2400" dirty="0" err="1" smtClean="0"/>
              <a:t>Matlab</a:t>
            </a:r>
            <a:r>
              <a:rPr lang="en-US" sz="2400" baseline="30000" dirty="0" smtClean="0"/>
              <a:t>Ⓡ</a:t>
            </a:r>
            <a:endParaRPr lang="en" sz="2400" dirty="0"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63438" y="716738"/>
            <a:ext cx="6460786" cy="3336516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171450"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random numbers to generate customers groups with the input distribution</a:t>
            </a:r>
          </a:p>
          <a:p>
            <a:pPr marL="342900" indent="-171450"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mechanism that handles </a:t>
            </a: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modified </a:t>
            </a:r>
            <a:r>
              <a:rPr lang="en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come first </a:t>
            </a:r>
            <a:r>
              <a:rPr lang="en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 system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 who waited for more than 15 minutes</a:t>
            </a:r>
          </a:p>
          <a:p>
            <a:pPr marL="342900" indent="-171450"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mechanism that records the tables, the change of seating status, and the customers’ eating </a:t>
            </a:r>
            <a:r>
              <a:rPr lang="en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71450">
              <a:buClr>
                <a:schemeClr val="dk1"/>
              </a:buClr>
              <a:buFont typeface="Arial"/>
              <a:buChar char="-"/>
            </a:pP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daily revenue with respect to different K values</a:t>
            </a:r>
          </a:p>
          <a:p>
            <a:pPr marL="171450">
              <a:buClr>
                <a:schemeClr val="dk1"/>
              </a:buClr>
            </a:pPr>
            <a:endParaRPr lang="en-US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>
              <a:buClr>
                <a:schemeClr val="dk1"/>
              </a:buClr>
            </a:pP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71450">
              <a:buClr>
                <a:schemeClr val="dk1"/>
              </a:buClr>
              <a:buFont typeface="Arial"/>
              <a:buChar char="-"/>
            </a:pP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233776" y="4275338"/>
            <a:ext cx="201599" cy="2252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chemeClr val="lt1"/>
                </a:solidFill>
              </a:rPr>
              <a:t>7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233776" y="101465"/>
            <a:ext cx="6390449" cy="4558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400" dirty="0"/>
              <a:t>Output Analysis 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-126709" y="568829"/>
            <a:ext cx="3450201" cy="424056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171450"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Terminating simulation (Initial: empty at 11AM; Stopping event:10PM no more customer coming in)</a:t>
            </a:r>
          </a:p>
          <a:p>
            <a:pPr marL="342900" indent="-171450"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K (0 -10) (K is the number of four-seat table), run the program 1000 times, record the average revenue for each K</a:t>
            </a:r>
          </a:p>
          <a:p>
            <a:pPr marL="342900" indent="-171450">
              <a:buClr>
                <a:schemeClr val="dk1"/>
              </a:buClr>
              <a:buFont typeface="Arial"/>
              <a:buChar char="-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 that generates the most daily revenue gives the optimal seating arrangement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33776" y="4275338"/>
            <a:ext cx="201599" cy="2252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chemeClr val="lt1"/>
                </a:solidFill>
              </a:rPr>
              <a:t>8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230" y="782516"/>
            <a:ext cx="3726770" cy="285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 flipH="1">
            <a:off x="5486400" y="1151781"/>
            <a:ext cx="11" cy="225963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451223" y="1134198"/>
            <a:ext cx="70338" cy="6959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478</Words>
  <Application>Microsoft Office PowerPoint</Application>
  <PresentationFormat>Custom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</vt:lpstr>
      <vt:lpstr>Arial</vt:lpstr>
      <vt:lpstr>geometric</vt:lpstr>
      <vt:lpstr>Simulation of a Restaurant’s Seating Policy</vt:lpstr>
      <vt:lpstr>Background &amp; Policy Rules</vt:lpstr>
      <vt:lpstr>Background &amp; Policy Rules (Cont.)</vt:lpstr>
      <vt:lpstr>Background &amp; Policy Rules (Cont.) </vt:lpstr>
      <vt:lpstr>Data Collection &amp; Input Distribution Selection</vt:lpstr>
      <vt:lpstr>Data Collection &amp; Input Distribution Selection (Cont.)  </vt:lpstr>
      <vt:lpstr>Data Collection &amp; Input Distribution Selection (Cont.) </vt:lpstr>
      <vt:lpstr>Simulation Modeling Program in MatlabⓇ</vt:lpstr>
      <vt:lpstr>Output Analysis </vt:lpstr>
      <vt:lpstr>Future Work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a Restaurant’s Seating Policy</dc:title>
  <cp:lastModifiedBy>Feng, Chenjun</cp:lastModifiedBy>
  <cp:revision>18</cp:revision>
  <cp:lastPrinted>2015-11-23T15:46:43Z</cp:lastPrinted>
  <dcterms:modified xsi:type="dcterms:W3CDTF">2015-11-23T15:49:20Z</dcterms:modified>
</cp:coreProperties>
</file>