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599"/>
  </p:normalViewPr>
  <p:slideViewPr>
    <p:cSldViewPr snapToGrid="0" snapToObjects="1">
      <p:cViewPr>
        <p:scale>
          <a:sx n="101" d="100"/>
          <a:sy n="101" d="100"/>
        </p:scale>
        <p:origin x="7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tai.cs.kuleuven.be/events/MLSA15/papers/mlsa15_submission_12.pdf" TargetMode="External"/><Relationship Id="rId4" Type="http://schemas.openxmlformats.org/officeDocument/2006/relationships/hyperlink" Target="http://www.ucmerced.edu/news/2016/researchers-dive-big-data-predict-nba-winner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9727"/>
            <a:ext cx="8825658" cy="1829644"/>
          </a:xfrm>
        </p:spPr>
        <p:txBody>
          <a:bodyPr/>
          <a:lstStyle/>
          <a:p>
            <a:r>
              <a:rPr lang="en-US" dirty="0" smtClean="0"/>
              <a:t>Predict NBA Winner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46411"/>
            <a:ext cx="8825658" cy="861420"/>
          </a:xfrm>
        </p:spPr>
        <p:txBody>
          <a:bodyPr/>
          <a:lstStyle/>
          <a:p>
            <a:r>
              <a:rPr lang="en-US" dirty="0" smtClean="0"/>
              <a:t>Yunke Tian</a:t>
            </a:r>
          </a:p>
          <a:p>
            <a:r>
              <a:rPr lang="en-US" dirty="0" smtClean="0"/>
              <a:t>109929662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6811" y="2573618"/>
            <a:ext cx="5081589" cy="140053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1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0598"/>
          </a:xfrm>
        </p:spPr>
        <p:txBody>
          <a:bodyPr/>
          <a:lstStyle/>
          <a:p>
            <a:r>
              <a:rPr lang="en-US" dirty="0" smtClean="0"/>
              <a:t>In the NEWS!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662238"/>
            <a:ext cx="6913342" cy="4195762"/>
          </a:xfrm>
        </p:spPr>
      </p:pic>
      <p:sp>
        <p:nvSpPr>
          <p:cNvPr id="5" name="TextBox 4"/>
          <p:cNvSpPr txBox="1"/>
          <p:nvPr/>
        </p:nvSpPr>
        <p:spPr>
          <a:xfrm>
            <a:off x="646111" y="1419726"/>
            <a:ext cx="9424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Paper referenced: Harish S. Bhat. </a:t>
            </a:r>
            <a:r>
              <a:rPr lang="en-US" i="1" dirty="0" smtClean="0">
                <a:hlinkClick r:id="rId3"/>
              </a:rPr>
              <a:t>Learning </a:t>
            </a:r>
            <a:r>
              <a:rPr lang="en-US" i="1" dirty="0">
                <a:hlinkClick r:id="rId3"/>
              </a:rPr>
              <a:t>Stochastic Models for Basketball Substitutions from Play-by-Play Data</a:t>
            </a:r>
            <a:endParaRPr lang="en-US" i="1" dirty="0" smtClean="0"/>
          </a:p>
          <a:p>
            <a:r>
              <a:rPr lang="en-US" dirty="0" smtClean="0"/>
              <a:t>News </a:t>
            </a:r>
            <a:r>
              <a:rPr lang="en-US" dirty="0"/>
              <a:t>Link: </a:t>
            </a:r>
            <a:r>
              <a:rPr lang="en-US" dirty="0">
                <a:hlinkClick r:id="rId4"/>
              </a:rPr>
              <a:t>http://</a:t>
            </a:r>
            <a:r>
              <a:rPr lang="en-US" dirty="0" err="1">
                <a:hlinkClick r:id="rId4"/>
              </a:rPr>
              <a:t>www.ucmerced.edu</a:t>
            </a:r>
            <a:r>
              <a:rPr lang="en-US" dirty="0">
                <a:hlinkClick r:id="rId4"/>
              </a:rPr>
              <a:t>/news/2016/researchers-dive-big-data-predict-</a:t>
            </a:r>
            <a:r>
              <a:rPr lang="en-US" dirty="0" err="1">
                <a:hlinkClick r:id="rId4"/>
              </a:rPr>
              <a:t>nba</a:t>
            </a:r>
            <a:r>
              <a:rPr lang="en-US" dirty="0">
                <a:hlinkClick r:id="rId4"/>
              </a:rPr>
              <a:t>-winners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Amazing?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930503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smtClean="0"/>
              <a:t>Currently around 80</a:t>
            </a:r>
            <a:r>
              <a:rPr lang="en-US" dirty="0" smtClean="0"/>
              <a:t>% accuracy rate!</a:t>
            </a:r>
          </a:p>
          <a:p>
            <a:r>
              <a:rPr lang="en-US" dirty="0" smtClean="0"/>
              <a:t>2. Accounts for lineup changes</a:t>
            </a:r>
          </a:p>
          <a:p>
            <a:r>
              <a:rPr lang="en-US" dirty="0" smtClean="0"/>
              <a:t>3. Intelligent: What if Stephen Curry cannot play because of injury? What if a coach uses different lineup strategies towards  a given opponent?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83" y="3983421"/>
            <a:ext cx="508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65618"/>
            <a:ext cx="8946541" cy="4195481"/>
          </a:xfrm>
        </p:spPr>
        <p:txBody>
          <a:bodyPr/>
          <a:lstStyle/>
          <a:p>
            <a:r>
              <a:rPr lang="en-US" b="1" dirty="0" smtClean="0"/>
              <a:t>Scoring unit: </a:t>
            </a:r>
            <a:r>
              <a:rPr lang="en-US" dirty="0" smtClean="0"/>
              <a:t>A basketball player</a:t>
            </a:r>
          </a:p>
          <a:p>
            <a:r>
              <a:rPr lang="en-US" b="1" dirty="0" smtClean="0"/>
              <a:t>Score differential </a:t>
            </a:r>
            <a:r>
              <a:rPr lang="en-US" dirty="0" smtClean="0"/>
              <a:t>= (A(</a:t>
            </a:r>
            <a:r>
              <a:rPr lang="en-US" dirty="0" err="1" smtClean="0"/>
              <a:t>i</a:t>
            </a:r>
            <a:r>
              <a:rPr lang="en-US" dirty="0" smtClean="0"/>
              <a:t>) – B(</a:t>
            </a:r>
            <a:r>
              <a:rPr lang="en-US" dirty="0" err="1" smtClean="0"/>
              <a:t>i</a:t>
            </a:r>
            <a:r>
              <a:rPr lang="en-US" dirty="0" smtClean="0"/>
              <a:t>)) – (A(</a:t>
            </a:r>
            <a:r>
              <a:rPr lang="en-US" dirty="0" err="1" smtClean="0"/>
              <a:t>i</a:t>
            </a:r>
            <a:r>
              <a:rPr lang="en-US" dirty="0" smtClean="0"/>
              <a:t> – 1) – B(</a:t>
            </a:r>
            <a:r>
              <a:rPr lang="en-US" dirty="0" err="1" smtClean="0"/>
              <a:t>i</a:t>
            </a:r>
            <a:r>
              <a:rPr lang="en-US" dirty="0" smtClean="0"/>
              <a:t> – 1))</a:t>
            </a:r>
          </a:p>
          <a:p>
            <a:r>
              <a:rPr lang="en-US" b="1" dirty="0" smtClean="0"/>
              <a:t>Scoring rate: </a:t>
            </a:r>
            <a:r>
              <a:rPr lang="en-US" dirty="0" smtClean="0"/>
              <a:t>Score differential gains for unit time</a:t>
            </a:r>
          </a:p>
          <a:p>
            <a:r>
              <a:rPr lang="en-US" b="1" dirty="0" smtClean="0"/>
              <a:t>Team Lineup: </a:t>
            </a:r>
            <a:r>
              <a:rPr lang="en-US" dirty="0" smtClean="0"/>
              <a:t>A collection of 5 different scoring units</a:t>
            </a:r>
            <a:endParaRPr lang="en-US" dirty="0"/>
          </a:p>
          <a:p>
            <a:r>
              <a:rPr lang="en-US" b="1" dirty="0" smtClean="0">
                <a:solidFill>
                  <a:srgbClr val="FFFF00"/>
                </a:solidFill>
              </a:rPr>
              <a:t>Lineup Change: </a:t>
            </a:r>
            <a:r>
              <a:rPr lang="en-US" dirty="0" smtClean="0">
                <a:solidFill>
                  <a:srgbClr val="FFFF00"/>
                </a:solidFill>
              </a:rPr>
              <a:t>Player substitution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Continuous-time Markov Chain: </a:t>
            </a:r>
            <a:r>
              <a:rPr lang="en-US" dirty="0" smtClean="0">
                <a:solidFill>
                  <a:srgbClr val="FFFF00"/>
                </a:solidFill>
              </a:rPr>
              <a:t>A continuous time stochastic process to simulate lineup substitution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158" y="3272119"/>
            <a:ext cx="2091833" cy="41701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Two Models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 flipV="1">
            <a:off x="3466991" y="2217683"/>
            <a:ext cx="1439917" cy="1262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3"/>
          </p:cNvCxnSpPr>
          <p:nvPr/>
        </p:nvCxnSpPr>
        <p:spPr>
          <a:xfrm>
            <a:off x="3466991" y="3480625"/>
            <a:ext cx="1366345" cy="1262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980480" y="4535061"/>
            <a:ext cx="2091833" cy="417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defTabSz="914400">
              <a:spcBef>
                <a:spcPts val="0"/>
              </a:spcBef>
              <a:buClrTx/>
              <a:buSzTx/>
              <a:buFontTx/>
              <a:buNone/>
            </a:pPr>
            <a:r>
              <a:rPr lang="en-US" dirty="0" smtClean="0"/>
              <a:t>Scoring Model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980480" y="1971674"/>
            <a:ext cx="5070354" cy="6715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defTabSz="914400">
              <a:spcBef>
                <a:spcPts val="0"/>
              </a:spcBef>
              <a:buClrTx/>
              <a:buSzTx/>
              <a:buFontTx/>
              <a:buNone/>
            </a:pPr>
            <a:r>
              <a:rPr lang="en-US" dirty="0" smtClean="0"/>
              <a:t>Substitution Model (Continuous-time Markov Chain)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3"/>
          </p:cNvCxnSpPr>
          <p:nvPr/>
        </p:nvCxnSpPr>
        <p:spPr>
          <a:xfrm flipV="1">
            <a:off x="7072313" y="3480625"/>
            <a:ext cx="1439917" cy="1262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3" idx="3"/>
          </p:cNvCxnSpPr>
          <p:nvPr/>
        </p:nvCxnSpPr>
        <p:spPr>
          <a:xfrm>
            <a:off x="7072313" y="4743567"/>
            <a:ext cx="1366345" cy="1262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8640818" y="5798003"/>
            <a:ext cx="3432120" cy="417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defTabSz="914400">
              <a:spcBef>
                <a:spcPts val="0"/>
              </a:spcBef>
              <a:buClrTx/>
              <a:buSzTx/>
              <a:buFontTx/>
              <a:buNone/>
            </a:pPr>
            <a:r>
              <a:rPr lang="en-US" smtClean="0"/>
              <a:t>Ridge Regression Model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640818" y="3272119"/>
            <a:ext cx="3303532" cy="417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defTabSz="914400">
              <a:spcBef>
                <a:spcPts val="0"/>
              </a:spcBef>
              <a:buClrTx/>
              <a:buSzTx/>
              <a:buFontTx/>
              <a:buNone/>
            </a:pPr>
            <a:r>
              <a:rPr lang="en-US" smtClean="0"/>
              <a:t>Basic Scoring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Markov Chain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Continuous-time Markov Chain Model: </a:t>
            </a:r>
            <a:r>
              <a:rPr lang="en-US" dirty="0"/>
              <a:t>A continuous time stochastic </a:t>
            </a:r>
            <a:r>
              <a:rPr lang="en-US" dirty="0" smtClean="0"/>
              <a:t>process with Markov property (probability of next moment’s states only related to current state)</a:t>
            </a:r>
          </a:p>
          <a:p>
            <a:r>
              <a:rPr lang="en-US" dirty="0" smtClean="0"/>
              <a:t>Transition rate matrix:</a:t>
            </a:r>
          </a:p>
          <a:p>
            <a:endParaRPr lang="en-US" dirty="0"/>
          </a:p>
          <a:p>
            <a:r>
              <a:rPr lang="en-US" dirty="0" smtClean="0"/>
              <a:t>Use 2014-15 regular season play by play data to train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789" y="3109912"/>
            <a:ext cx="2193585" cy="841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4336616"/>
            <a:ext cx="5673114" cy="25213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44816" y="4886325"/>
            <a:ext cx="3614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 Correlation: </a:t>
            </a:r>
          </a:p>
          <a:p>
            <a:r>
              <a:rPr lang="en-US" dirty="0" smtClean="0"/>
              <a:t>Left:    0.834</a:t>
            </a:r>
          </a:p>
          <a:p>
            <a:r>
              <a:rPr lang="en-US" dirty="0" smtClean="0"/>
              <a:t>Right:  0.915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4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Model (Basic Scoring Model)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090707"/>
          </a:xfrm>
        </p:spPr>
        <p:txBody>
          <a:bodyPr>
            <a:normAutofit/>
          </a:bodyPr>
          <a:lstStyle/>
          <a:p>
            <a:r>
              <a:rPr lang="en-US" dirty="0" smtClean="0"/>
              <a:t>Scoring rate = Total score differential / Total time played (across entire training set – 2014-15 regular season)</a:t>
            </a:r>
          </a:p>
          <a:p>
            <a:r>
              <a:rPr lang="en-US" dirty="0" smtClean="0"/>
              <a:t>Use these score rates (together with Markov Chain Model) to simulate 2014-15 games 100 times and compute average to predict: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2014-15 Playoffs to test:	</a:t>
            </a:r>
          </a:p>
          <a:p>
            <a:pPr lvl="1"/>
            <a:r>
              <a:rPr lang="en-US" dirty="0" smtClean="0"/>
              <a:t>Correctly predicted 11 out of 15 playoff series winners</a:t>
            </a:r>
          </a:p>
          <a:p>
            <a:pPr lvl="1"/>
            <a:r>
              <a:rPr lang="en-US" dirty="0" smtClean="0"/>
              <a:t>Two erroneous predictions were series that were decided in the seventh game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9388" y="3787259"/>
            <a:ext cx="244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67% Accuracy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572" y="3508375"/>
            <a:ext cx="11938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Model (Ridge Regression)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33620"/>
          </a:xfrm>
        </p:spPr>
        <p:txBody>
          <a:bodyPr>
            <a:normAutofit/>
          </a:bodyPr>
          <a:lstStyle/>
          <a:p>
            <a:r>
              <a:rPr lang="en-US" dirty="0" smtClean="0"/>
              <a:t>For each team:</a:t>
            </a:r>
          </a:p>
          <a:p>
            <a:pPr lvl="1"/>
            <a:r>
              <a:rPr lang="en-US" dirty="0" smtClean="0"/>
              <a:t>X:  82 x Ni  Matrix recording play time of Ni players in each of 82 games in regular season</a:t>
            </a:r>
          </a:p>
          <a:p>
            <a:pPr lvl="1"/>
            <a:r>
              <a:rPr lang="en-US" dirty="0" smtClean="0"/>
              <a:t>Y:  82 x 1  Vector of the margin of victory (margin = 2) or defeat (margin = -2)</a:t>
            </a:r>
          </a:p>
          <a:p>
            <a:pPr lvl="1"/>
            <a:r>
              <a:rPr lang="en-US" dirty="0" smtClean="0"/>
              <a:t>Ridge Regression to get </a:t>
            </a:r>
            <a:r>
              <a:rPr lang="en-US" altLang="zh-CN" dirty="0" smtClean="0"/>
              <a:t>β so that: X β = Y</a:t>
            </a:r>
          </a:p>
          <a:p>
            <a:r>
              <a:rPr lang="en-US" altLang="zh-CN" dirty="0" smtClean="0"/>
              <a:t>Performance on training data: </a:t>
            </a:r>
          </a:p>
          <a:p>
            <a:endParaRPr lang="en-US" altLang="zh-CN" dirty="0"/>
          </a:p>
          <a:p>
            <a:r>
              <a:rPr lang="en-US" altLang="zh-CN" dirty="0" smtClean="0"/>
              <a:t>Other scoring models:</a:t>
            </a:r>
          </a:p>
          <a:p>
            <a:pPr lvl="1"/>
            <a:r>
              <a:rPr lang="en-US" altLang="zh-CN" dirty="0" smtClean="0"/>
              <a:t>Support Vector Regression</a:t>
            </a:r>
          </a:p>
          <a:p>
            <a:pPr lvl="1"/>
            <a:r>
              <a:rPr lang="en-US" altLang="zh-CN" dirty="0" smtClean="0"/>
              <a:t>Nearest Neighbor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72" y="4656138"/>
            <a:ext cx="1041400" cy="64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78336" y="4656138"/>
            <a:ext cx="3771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68.2% Accuracy</a:t>
            </a:r>
          </a:p>
          <a:p>
            <a:r>
              <a:rPr lang="en-US" dirty="0" smtClean="0"/>
              <a:t>Correctly predicted 12 out of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7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r>
              <a:rPr lang="en-US" dirty="0" smtClean="0"/>
              <a:t>What’s good: </a:t>
            </a:r>
          </a:p>
          <a:p>
            <a:pPr lvl="1"/>
            <a:r>
              <a:rPr lang="en-US" dirty="0" smtClean="0"/>
              <a:t>Continuous-time Markov Chain. Better reflect the real condition. </a:t>
            </a:r>
          </a:p>
          <a:p>
            <a:pPr lvl="1"/>
            <a:r>
              <a:rPr lang="en-US" dirty="0" smtClean="0"/>
              <a:t>Tried different scoring models to find the optimal</a:t>
            </a:r>
          </a:p>
          <a:p>
            <a:r>
              <a:rPr lang="en-US" dirty="0" smtClean="0"/>
              <a:t>Could be improved:</a:t>
            </a:r>
          </a:p>
          <a:p>
            <a:pPr lvl="1"/>
            <a:r>
              <a:rPr lang="en-US" altLang="zh-CN" dirty="0" smtClean="0"/>
              <a:t>For continuous time </a:t>
            </a:r>
            <a:r>
              <a:rPr lang="en-US" altLang="zh-CN" dirty="0"/>
              <a:t>M</a:t>
            </a:r>
            <a:r>
              <a:rPr lang="en-US" altLang="zh-CN" dirty="0" smtClean="0"/>
              <a:t>arkov Chain Model, the exponentially distribution doesn’t yield satisfying prediction. Could be improved</a:t>
            </a:r>
          </a:p>
          <a:p>
            <a:pPr lvl="1"/>
            <a:r>
              <a:rPr lang="en-US" dirty="0" smtClean="0"/>
              <a:t>Model relatively simple: foul times, last minutes</a:t>
            </a:r>
          </a:p>
        </p:txBody>
      </p:sp>
    </p:spTree>
    <p:extLst>
      <p:ext uri="{BB962C8B-B14F-4D97-AF65-F5344CB8AC3E}">
        <p14:creationId xmlns:p14="http://schemas.microsoft.com/office/powerpoint/2010/main" val="13264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218</TotalTime>
  <Words>419</Words>
  <Application>Microsoft Macintosh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Century Gothic</vt:lpstr>
      <vt:lpstr>Wingdings 3</vt:lpstr>
      <vt:lpstr>宋体</vt:lpstr>
      <vt:lpstr>Arial</vt:lpstr>
      <vt:lpstr>Ion</vt:lpstr>
      <vt:lpstr>Predict NBA Winner</vt:lpstr>
      <vt:lpstr>In the NEWS!</vt:lpstr>
      <vt:lpstr>How Amazing?</vt:lpstr>
      <vt:lpstr>Key Concept</vt:lpstr>
      <vt:lpstr>Model Structure</vt:lpstr>
      <vt:lpstr>Continuous-time Markov Chain Model </vt:lpstr>
      <vt:lpstr>Scoring Model (Basic Scoring Model)</vt:lpstr>
      <vt:lpstr>Scoring Model (Ridge Regression)</vt:lpstr>
      <vt:lpstr>Discussion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NBA Winner</dc:title>
  <dc:creator>Yunke Tian</dc:creator>
  <cp:lastModifiedBy>Yunke Tian</cp:lastModifiedBy>
  <cp:revision>25</cp:revision>
  <dcterms:created xsi:type="dcterms:W3CDTF">2016-05-12T08:24:06Z</dcterms:created>
  <dcterms:modified xsi:type="dcterms:W3CDTF">2016-05-13T05:24:09Z</dcterms:modified>
</cp:coreProperties>
</file>