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7.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9" r:id="rId5"/>
    <p:sldId id="267" r:id="rId6"/>
    <p:sldId id="305" r:id="rId7"/>
    <p:sldId id="274" r:id="rId8"/>
    <p:sldId id="296" r:id="rId9"/>
    <p:sldId id="298" r:id="rId10"/>
    <p:sldId id="318" r:id="rId11"/>
    <p:sldId id="319" r:id="rId12"/>
    <p:sldId id="299" r:id="rId13"/>
    <p:sldId id="315" r:id="rId14"/>
    <p:sldId id="314" r:id="rId15"/>
    <p:sldId id="308" r:id="rId16"/>
    <p:sldId id="307" r:id="rId17"/>
    <p:sldId id="317" r:id="rId18"/>
    <p:sldId id="306" r:id="rId19"/>
    <p:sldId id="328" r:id="rId20"/>
    <p:sldId id="293"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7F9F6"/>
    <a:srgbClr val="294F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6" d="100"/>
          <a:sy n="86" d="100"/>
        </p:scale>
        <p:origin x="4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2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371F4-B49E-4375-B4EB-31B3EAF04CF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B9276-3D5B-46B9-8FB9-3C5C11460D1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随着应用流量不断增长，终端类型不断丰富，它们对网络提出了多指标的更高需求。作为新一代移动通信技术，5G将主要面向三大主流应用场景提供网络服务，分别是。</a:t>
            </a:r>
            <a:endParaRPr lang="zh-CN" altLang="en-US">
              <a:sym typeface="+mn-ea"/>
            </a:endParaRPr>
          </a:p>
          <a:p>
            <a:r>
              <a:rPr lang="zh-CN" altLang="en-US">
                <a:sym typeface="+mn-ea"/>
              </a:rPr>
              <a:t>为在同一物理网络上高效地满足多样化业务的不同网络需求，在5G中引入了切片技术，即通过软件定义网络和网络功能虚拟化，将网络资源编排切形成切片，以虚拟子网的方式为不同业务提供定制化服务。</a:t>
            </a:r>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现有学术界5G切片机制策略研究的重点，是探讨切片策略与部署问题，即如何编排资源，使切片更有效率。另一方面，理论研究多在理论仿真环境下针对某一网络数据集进行实践，其对终端应用需求刻画不全面，在实际终端应用中需考虑动态测量网络数据，并将切片对终端用户服务质量提升进行评估，以完成从理论到实际实现的工程应用。</a:t>
            </a:r>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a:sym typeface="+mn-ea"/>
              </a:rPr>
              <a:t>首先，</a:t>
            </a:r>
            <a:r>
              <a:rPr lang="zh-CN">
                <a:sym typeface="+mn-ea"/>
              </a:rPr>
              <a:t>我们</a:t>
            </a:r>
            <a:r>
              <a:rPr>
                <a:sym typeface="+mn-ea"/>
              </a:rPr>
              <a:t>设计了面向5G终端的逐用户切片系统，该系统由终端，网络与服务器及切片策略服务器三部分组成。</a:t>
            </a:r>
            <a:endParaRPr>
              <a:sym typeface="+mn-ea"/>
            </a:endParaRPr>
          </a:p>
          <a:p>
            <a:r>
              <a:rPr>
                <a:sym typeface="+mn-ea"/>
              </a:rPr>
              <a:t>在用户终端侧，将对用户需求进行分类，并对网络质量进行实时监测，感知</a:t>
            </a:r>
            <a:r>
              <a:rPr lang="zh-CN">
                <a:sym typeface="+mn-ea"/>
              </a:rPr>
              <a:t>；发送切片请求</a:t>
            </a:r>
            <a:endParaRPr lang="zh-CN"/>
          </a:p>
          <a:p>
            <a:r>
              <a:rPr>
                <a:sym typeface="+mn-ea"/>
              </a:rPr>
              <a:t>在切片策略服务器侧，将对各终端请求进行基于网络质量预测和QoE评估等方式的多维度全面准入判断，对可控网络资源与功能进行切片决策。</a:t>
            </a:r>
            <a:endParaRPr>
              <a:sym typeface="+mn-ea"/>
            </a:endParaRPr>
          </a:p>
          <a:p>
            <a:r>
              <a:rPr>
                <a:sym typeface="+mn-ea"/>
              </a:rPr>
              <a:t>在网络与服务器一侧，</a:t>
            </a:r>
            <a:r>
              <a:rPr lang="zh-CN">
                <a:sym typeface="+mn-ea"/>
              </a:rPr>
              <a:t>作为切片决策的空间，</a:t>
            </a:r>
            <a:r>
              <a:rPr>
                <a:sym typeface="+mn-ea"/>
              </a:rPr>
              <a:t>将接收下发的切片决策，进行部署。</a:t>
            </a:r>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a:sym typeface="+mn-ea"/>
              </a:rPr>
              <a:t>通过以上方法，可解决5G切片技术在实际云渲染应用实现的测量数据与评价缺陷，回答如何高效精准的切片策略问题。</a:t>
            </a:r>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944953B-A6FC-4252-9D65-5D435A04F88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944953B-A6FC-4252-9D65-5D435A04F88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944953B-A6FC-4252-9D65-5D435A04F88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944953B-A6FC-4252-9D65-5D435A04F88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944953B-A6FC-4252-9D65-5D435A04F88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944953B-A6FC-4252-9D65-5D435A04F88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21AFEC-E1CC-4854-BB4C-25D74493A89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944953B-A6FC-4252-9D65-5D435A04F88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21AFEC-E1CC-4854-BB4C-25D74493A89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44953B-A6FC-4252-9D65-5D435A04F88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21AFEC-E1CC-4854-BB4C-25D74493A89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944953B-A6FC-4252-9D65-5D435A04F88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944953B-A6FC-4252-9D65-5D435A04F88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4953B-A6FC-4252-9D65-5D435A04F88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21AFEC-E1CC-4854-BB4C-25D74493A89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tags" Target="../tags/tag15.xml"/><Relationship Id="rId3" Type="http://schemas.openxmlformats.org/officeDocument/2006/relationships/image" Target="../media/image22.png"/><Relationship Id="rId2" Type="http://schemas.openxmlformats.org/officeDocument/2006/relationships/tags" Target="../tags/tag14.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24.png"/><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1.xml"/><Relationship Id="rId5" Type="http://schemas.openxmlformats.org/officeDocument/2006/relationships/image" Target="../media/image27.sv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tags" Target="../tags/tag19.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lum contrast="12000"/>
            <a:extLst>
              <a:ext uri="{28A0092B-C50C-407E-A947-70E740481C1C}">
                <a14:useLocalDpi xmlns:a14="http://schemas.microsoft.com/office/drawing/2010/main" val="0"/>
              </a:ext>
            </a:extLst>
          </a:blip>
          <a:stretch>
            <a:fillRect/>
          </a:stretch>
        </p:blipFill>
        <p:spPr>
          <a:xfrm>
            <a:off x="-349250" y="0"/>
            <a:ext cx="12541250" cy="6858000"/>
          </a:xfrm>
          <a:prstGeom prst="rect">
            <a:avLst/>
          </a:prstGeom>
        </p:spPr>
      </p:pic>
      <p:grpSp>
        <p:nvGrpSpPr>
          <p:cNvPr id="2" name="组合 1"/>
          <p:cNvGrpSpPr/>
          <p:nvPr/>
        </p:nvGrpSpPr>
        <p:grpSpPr>
          <a:xfrm>
            <a:off x="2913585" y="2391860"/>
            <a:ext cx="6378993" cy="1724700"/>
            <a:chOff x="6915" y="3767"/>
            <a:chExt cx="10046" cy="2716"/>
          </a:xfrm>
        </p:grpSpPr>
        <p:sp>
          <p:nvSpPr>
            <p:cNvPr id="5" name="文本框 4"/>
            <p:cNvSpPr txBox="1"/>
            <p:nvPr/>
          </p:nvSpPr>
          <p:spPr>
            <a:xfrm>
              <a:off x="7124" y="3908"/>
              <a:ext cx="9837" cy="2434"/>
            </a:xfrm>
            <a:prstGeom prst="rect">
              <a:avLst/>
            </a:prstGeom>
            <a:noFill/>
          </p:spPr>
          <p:txBody>
            <a:bodyPr wrap="square" lIns="68580" tIns="34290" rIns="68580" bIns="34290" rtlCol="0">
              <a:spAutoFit/>
            </a:bodyPr>
            <a:lstStyle/>
            <a:p>
              <a:pPr algn="ctr" defTabSz="685800"/>
              <a:r>
                <a:rPr lang="zh-CN" altLang="en-US" sz="4800" spc="-300" dirty="0">
                  <a:effectLst>
                    <a:outerShdw blurRad="38100" dist="38100" dir="2700000" algn="tl">
                      <a:srgbClr val="000000">
                        <a:alpha val="43137"/>
                      </a:srgbClr>
                    </a:outerShdw>
                  </a:effectLst>
                  <a:latin typeface="优设标题黑" panose="00000500000000000000" pitchFamily="2" charset="-122"/>
                  <a:ea typeface="优设标题黑" panose="00000500000000000000" pitchFamily="2" charset="-122"/>
                  <a:cs typeface="OPPOSans L" panose="00020600040101010101" pitchFamily="18" charset="-122"/>
                  <a:sym typeface="优设标题黑" panose="00000500000000000000" pitchFamily="2" charset="-122"/>
                </a:rPr>
                <a:t>面向</a:t>
              </a:r>
              <a:r>
                <a:rPr lang="zh-CN" altLang="en-US" sz="4800" spc="-300" dirty="0">
                  <a:effectLst>
                    <a:outerShdw blurRad="38100" dist="19050" dir="2700000" algn="tl" rotWithShape="0">
                      <a:schemeClr val="dk1">
                        <a:alpha val="40000"/>
                      </a:schemeClr>
                    </a:outerShdw>
                  </a:effectLst>
                  <a:latin typeface="优设标题黑" panose="00000500000000000000" pitchFamily="2" charset="-122"/>
                  <a:ea typeface="优设标题黑" panose="00000500000000000000" pitchFamily="2" charset="-122"/>
                  <a:cs typeface="OPPOSans L" panose="00020600040101010101" pitchFamily="18" charset="-122"/>
                  <a:sym typeface="优设标题黑" panose="00000500000000000000" pitchFamily="2" charset="-122"/>
                </a:rPr>
                <a:t>终端用户的5G切片</a:t>
              </a:r>
              <a:endParaRPr lang="zh-CN" altLang="en-US" sz="4800" spc="-300" dirty="0">
                <a:effectLst>
                  <a:outerShdw blurRad="38100" dist="19050" dir="2700000" algn="tl" rotWithShape="0">
                    <a:schemeClr val="dk1">
                      <a:alpha val="40000"/>
                    </a:schemeClr>
                  </a:outerShdw>
                </a:effectLst>
                <a:latin typeface="优设标题黑" panose="00000500000000000000" pitchFamily="2" charset="-122"/>
                <a:ea typeface="优设标题黑" panose="00000500000000000000" pitchFamily="2" charset="-122"/>
                <a:cs typeface="OPPOSans L" panose="00020600040101010101" pitchFamily="18" charset="-122"/>
                <a:sym typeface="优设标题黑" panose="00000500000000000000" pitchFamily="2" charset="-122"/>
              </a:endParaRPr>
            </a:p>
            <a:p>
              <a:pPr algn="ctr" defTabSz="685800"/>
              <a:r>
                <a:rPr lang="zh-CN" altLang="en-US" sz="4800" spc="-300" dirty="0">
                  <a:effectLst>
                    <a:outerShdw blurRad="38100" dist="19050" dir="2700000" algn="tl" rotWithShape="0">
                      <a:schemeClr val="dk1">
                        <a:alpha val="40000"/>
                      </a:schemeClr>
                    </a:outerShdw>
                  </a:effectLst>
                  <a:latin typeface="优设标题黑" panose="00000500000000000000" pitchFamily="2" charset="-122"/>
                  <a:ea typeface="优设标题黑" panose="00000500000000000000" pitchFamily="2" charset="-122"/>
                  <a:cs typeface="OPPOSans L" panose="00020600040101010101" pitchFamily="18" charset="-122"/>
                  <a:sym typeface="+mn-lt"/>
                </a:rPr>
                <a:t>系统及策略研究</a:t>
              </a:r>
              <a:endParaRPr lang="zh-CN" altLang="en-US" sz="4800" spc="-300" dirty="0">
                <a:effectLst>
                  <a:outerShdw blurRad="38100" dist="19050" dir="2700000" algn="tl" rotWithShape="0">
                    <a:schemeClr val="dk1">
                      <a:alpha val="40000"/>
                    </a:schemeClr>
                  </a:outerShdw>
                </a:effectLst>
                <a:latin typeface="优设标题黑" panose="00000500000000000000" pitchFamily="2" charset="-122"/>
                <a:ea typeface="优设标题黑" panose="00000500000000000000" pitchFamily="2" charset="-122"/>
                <a:cs typeface="OPPOSans L" panose="00020600040101010101" pitchFamily="18" charset="-122"/>
                <a:sym typeface="+mn-lt"/>
              </a:endParaRPr>
            </a:p>
          </p:txBody>
        </p:sp>
        <p:grpSp>
          <p:nvGrpSpPr>
            <p:cNvPr id="13" name="组合 12"/>
            <p:cNvGrpSpPr/>
            <p:nvPr/>
          </p:nvGrpSpPr>
          <p:grpSpPr>
            <a:xfrm>
              <a:off x="6915" y="3767"/>
              <a:ext cx="209" cy="2716"/>
              <a:chOff x="995161" y="2391860"/>
              <a:chExt cx="135370" cy="1758474"/>
            </a:xfrm>
          </p:grpSpPr>
          <p:cxnSp>
            <p:nvCxnSpPr>
              <p:cNvPr id="10" name="直接连接符 9"/>
              <p:cNvCxnSpPr/>
              <p:nvPr/>
            </p:nvCxnSpPr>
            <p:spPr>
              <a:xfrm>
                <a:off x="1130530" y="2391860"/>
                <a:ext cx="0" cy="17584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rot="16200000">
                <a:off x="984331" y="3203412"/>
                <a:ext cx="157029" cy="135370"/>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文本框 2"/>
          <p:cNvSpPr txBox="1"/>
          <p:nvPr>
            <p:custDataLst>
              <p:tags r:id="rId1"/>
            </p:custDataLst>
          </p:nvPr>
        </p:nvSpPr>
        <p:spPr>
          <a:xfrm>
            <a:off x="1080135" y="396240"/>
            <a:ext cx="2034540" cy="521970"/>
          </a:xfrm>
          <a:prstGeom prst="rect">
            <a:avLst/>
          </a:prstGeom>
          <a:noFill/>
        </p:spPr>
        <p:txBody>
          <a:bodyPr wrap="square" rtlCol="0">
            <a:spAutoFit/>
          </a:bodyPr>
          <a:lstStyle/>
          <a:p>
            <a:pPr algn="l"/>
            <a:r>
              <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rPr>
              <a:t>实现环境</a:t>
            </a:r>
            <a:endPar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endParaRPr>
          </a:p>
        </p:txBody>
      </p:sp>
      <p:grpSp>
        <p:nvGrpSpPr>
          <p:cNvPr id="35" name="组合 34"/>
          <p:cNvGrpSpPr/>
          <p:nvPr/>
        </p:nvGrpSpPr>
        <p:grpSpPr>
          <a:xfrm>
            <a:off x="1697990" y="3308985"/>
            <a:ext cx="6071235" cy="3021965"/>
            <a:chOff x="8895" y="1531"/>
            <a:chExt cx="8183" cy="4176"/>
          </a:xfrm>
        </p:grpSpPr>
        <p:sp>
          <p:nvSpPr>
            <p:cNvPr id="49" name="object 29"/>
            <p:cNvSpPr/>
            <p:nvPr/>
          </p:nvSpPr>
          <p:spPr>
            <a:xfrm>
              <a:off x="11118" y="2435"/>
              <a:ext cx="504" cy="814"/>
            </a:xfrm>
            <a:prstGeom prst="rect">
              <a:avLst/>
            </a:prstGeom>
            <a:blipFill>
              <a:blip r:embed="rId2" cstate="print"/>
              <a:stretch>
                <a:fillRect/>
              </a:stretch>
            </a:blipFill>
          </p:spPr>
          <p:txBody>
            <a:bodyPr wrap="square" lIns="0" tIns="0" rIns="0" bIns="0" rtlCol="0"/>
            <a:lstStyle/>
            <a:p>
              <a:pPr defTabSz="1218565" fontAlgn="base">
                <a:spcBef>
                  <a:spcPct val="0"/>
                </a:spcBef>
                <a:spcAft>
                  <a:spcPct val="0"/>
                </a:spcAft>
                <a:defRPr/>
              </a:pPr>
              <a:endParaRPr sz="1100" dirty="0">
                <a:solidFill>
                  <a:srgbClr val="000000"/>
                </a:solidFill>
                <a:latin typeface="Arial" panose="020B0604020202020204" pitchFamily="34" charset="0"/>
                <a:ea typeface="宋体" panose="02010600030101010101" pitchFamily="2" charset="-122"/>
              </a:endParaRPr>
            </a:p>
          </p:txBody>
        </p:sp>
        <p:sp>
          <p:nvSpPr>
            <p:cNvPr id="12" name="object 29"/>
            <p:cNvSpPr/>
            <p:nvPr/>
          </p:nvSpPr>
          <p:spPr>
            <a:xfrm>
              <a:off x="10999" y="4335"/>
              <a:ext cx="504" cy="814"/>
            </a:xfrm>
            <a:prstGeom prst="rect">
              <a:avLst/>
            </a:prstGeom>
            <a:blipFill>
              <a:blip r:embed="rId2" cstate="print"/>
              <a:stretch>
                <a:fillRect/>
              </a:stretch>
            </a:blipFill>
          </p:spPr>
          <p:txBody>
            <a:bodyPr wrap="square" lIns="0" tIns="0" rIns="0" bIns="0" rtlCol="0"/>
            <a:lstStyle/>
            <a:p>
              <a:pPr defTabSz="1218565" fontAlgn="base">
                <a:spcBef>
                  <a:spcPct val="0"/>
                </a:spcBef>
                <a:spcAft>
                  <a:spcPct val="0"/>
                </a:spcAft>
                <a:defRPr/>
              </a:pPr>
              <a:endParaRPr sz="1100" dirty="0">
                <a:solidFill>
                  <a:srgbClr val="000000"/>
                </a:solidFill>
                <a:latin typeface="Arial" panose="020B0604020202020204" pitchFamily="34" charset="0"/>
                <a:ea typeface="宋体" panose="02010600030101010101" pitchFamily="2" charset="-122"/>
              </a:endParaRPr>
            </a:p>
          </p:txBody>
        </p:sp>
        <p:pic>
          <p:nvPicPr>
            <p:cNvPr id="20" name="图片 19"/>
            <p:cNvPicPr>
              <a:picLocks noChangeAspect="1"/>
            </p:cNvPicPr>
            <p:nvPr/>
          </p:nvPicPr>
          <p:blipFill>
            <a:blip r:embed="rId3"/>
            <a:stretch>
              <a:fillRect/>
            </a:stretch>
          </p:blipFill>
          <p:spPr>
            <a:xfrm>
              <a:off x="13234" y="2416"/>
              <a:ext cx="1347" cy="760"/>
            </a:xfrm>
            <a:prstGeom prst="rect">
              <a:avLst/>
            </a:prstGeom>
          </p:spPr>
        </p:pic>
        <p:pic>
          <p:nvPicPr>
            <p:cNvPr id="21" name="图片 20"/>
            <p:cNvPicPr>
              <a:picLocks noChangeAspect="1"/>
            </p:cNvPicPr>
            <p:nvPr/>
          </p:nvPicPr>
          <p:blipFill>
            <a:blip r:embed="rId3"/>
            <a:stretch>
              <a:fillRect/>
            </a:stretch>
          </p:blipFill>
          <p:spPr>
            <a:xfrm>
              <a:off x="13567" y="3789"/>
              <a:ext cx="1347" cy="760"/>
            </a:xfrm>
            <a:prstGeom prst="rect">
              <a:avLst/>
            </a:prstGeom>
          </p:spPr>
        </p:pic>
        <p:pic>
          <p:nvPicPr>
            <p:cNvPr id="28" name="图片 27"/>
            <p:cNvPicPr>
              <a:picLocks noChangeAspect="1"/>
            </p:cNvPicPr>
            <p:nvPr/>
          </p:nvPicPr>
          <p:blipFill>
            <a:blip r:embed="rId4"/>
            <a:stretch>
              <a:fillRect/>
            </a:stretch>
          </p:blipFill>
          <p:spPr>
            <a:xfrm>
              <a:off x="15905" y="2435"/>
              <a:ext cx="1173" cy="1520"/>
            </a:xfrm>
            <a:prstGeom prst="rect">
              <a:avLst/>
            </a:prstGeom>
          </p:spPr>
        </p:pic>
        <p:sp>
          <p:nvSpPr>
            <p:cNvPr id="63" name="Shape 5168"/>
            <p:cNvSpPr/>
            <p:nvPr/>
          </p:nvSpPr>
          <p:spPr>
            <a:xfrm>
              <a:off x="8895" y="1531"/>
              <a:ext cx="609" cy="1159"/>
            </a:xfrm>
            <a:custGeom>
              <a:avLst/>
              <a:gdLst/>
              <a:ahLst/>
              <a:cxnLst>
                <a:cxn ang="0">
                  <a:pos x="wd2" y="hd2"/>
                </a:cxn>
                <a:cxn ang="5400000">
                  <a:pos x="wd2" y="hd2"/>
                </a:cxn>
                <a:cxn ang="10800000">
                  <a:pos x="wd2" y="hd2"/>
                </a:cxn>
                <a:cxn ang="16200000">
                  <a:pos x="wd2" y="hd2"/>
                </a:cxn>
              </a:cxnLst>
              <a:rect l="0" t="0" r="r" b="b"/>
              <a:pathLst>
                <a:path w="21600" h="21600" extrusionOk="0">
                  <a:moveTo>
                    <a:pt x="18620" y="17413"/>
                  </a:moveTo>
                  <a:lnTo>
                    <a:pt x="2980" y="17413"/>
                  </a:lnTo>
                  <a:lnTo>
                    <a:pt x="2980" y="2866"/>
                  </a:lnTo>
                  <a:lnTo>
                    <a:pt x="18620" y="2866"/>
                  </a:lnTo>
                  <a:cubicBezTo>
                    <a:pt x="18620" y="2866"/>
                    <a:pt x="18620" y="17413"/>
                    <a:pt x="18620" y="17413"/>
                  </a:cubicBezTo>
                  <a:close/>
                  <a:moveTo>
                    <a:pt x="10801" y="20719"/>
                  </a:moveTo>
                  <a:cubicBezTo>
                    <a:pt x="9362" y="20719"/>
                    <a:pt x="8193" y="20225"/>
                    <a:pt x="8193" y="19617"/>
                  </a:cubicBezTo>
                  <a:cubicBezTo>
                    <a:pt x="8193" y="19008"/>
                    <a:pt x="9362" y="18515"/>
                    <a:pt x="10801" y="18515"/>
                  </a:cubicBezTo>
                  <a:cubicBezTo>
                    <a:pt x="12238" y="18515"/>
                    <a:pt x="13407" y="19008"/>
                    <a:pt x="13407" y="19617"/>
                  </a:cubicBezTo>
                  <a:cubicBezTo>
                    <a:pt x="13407" y="20225"/>
                    <a:pt x="12238" y="20719"/>
                    <a:pt x="10801" y="20719"/>
                  </a:cubicBezTo>
                  <a:close/>
                  <a:moveTo>
                    <a:pt x="17876" y="0"/>
                  </a:moveTo>
                  <a:lnTo>
                    <a:pt x="3724" y="0"/>
                  </a:lnTo>
                  <a:cubicBezTo>
                    <a:pt x="1675" y="0"/>
                    <a:pt x="0" y="992"/>
                    <a:pt x="0" y="2204"/>
                  </a:cubicBezTo>
                  <a:lnTo>
                    <a:pt x="0" y="19396"/>
                  </a:lnTo>
                  <a:cubicBezTo>
                    <a:pt x="0" y="20608"/>
                    <a:pt x="1675" y="21600"/>
                    <a:pt x="3724" y="21600"/>
                  </a:cubicBezTo>
                  <a:lnTo>
                    <a:pt x="17876" y="21600"/>
                  </a:lnTo>
                  <a:cubicBezTo>
                    <a:pt x="19925" y="21600"/>
                    <a:pt x="21600" y="20608"/>
                    <a:pt x="21600" y="19396"/>
                  </a:cubicBezTo>
                  <a:lnTo>
                    <a:pt x="21600" y="2204"/>
                  </a:lnTo>
                  <a:cubicBezTo>
                    <a:pt x="21600" y="992"/>
                    <a:pt x="19925" y="0"/>
                    <a:pt x="17876" y="0"/>
                  </a:cubicBezTo>
                  <a:close/>
                </a:path>
              </a:pathLst>
            </a:custGeom>
            <a:solidFill>
              <a:srgbClr val="53585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defRPr/>
              </a:pPr>
              <a:endParaRPr kumimoji="0" sz="1600" b="0" i="0" u="none" strike="noStrike" kern="0" cap="none" spc="0" normalizeH="0" baseline="0" noProof="0">
                <a:ln>
                  <a:noFill/>
                </a:ln>
                <a:solidFill>
                  <a:prstClr val="black"/>
                </a:solidFill>
                <a:effectLst/>
                <a:uLnTx/>
                <a:uFillTx/>
              </a:endParaRPr>
            </a:p>
          </p:txBody>
        </p:sp>
        <p:sp>
          <p:nvSpPr>
            <p:cNvPr id="2" name="Shape 5168"/>
            <p:cNvSpPr/>
            <p:nvPr/>
          </p:nvSpPr>
          <p:spPr>
            <a:xfrm>
              <a:off x="8896" y="3176"/>
              <a:ext cx="609" cy="1159"/>
            </a:xfrm>
            <a:custGeom>
              <a:avLst/>
              <a:gdLst/>
              <a:ahLst/>
              <a:cxnLst>
                <a:cxn ang="0">
                  <a:pos x="wd2" y="hd2"/>
                </a:cxn>
                <a:cxn ang="5400000">
                  <a:pos x="wd2" y="hd2"/>
                </a:cxn>
                <a:cxn ang="10800000">
                  <a:pos x="wd2" y="hd2"/>
                </a:cxn>
                <a:cxn ang="16200000">
                  <a:pos x="wd2" y="hd2"/>
                </a:cxn>
              </a:cxnLst>
              <a:rect l="0" t="0" r="r" b="b"/>
              <a:pathLst>
                <a:path w="21600" h="21600" extrusionOk="0">
                  <a:moveTo>
                    <a:pt x="18620" y="17413"/>
                  </a:moveTo>
                  <a:lnTo>
                    <a:pt x="2980" y="17413"/>
                  </a:lnTo>
                  <a:lnTo>
                    <a:pt x="2980" y="2866"/>
                  </a:lnTo>
                  <a:lnTo>
                    <a:pt x="18620" y="2866"/>
                  </a:lnTo>
                  <a:cubicBezTo>
                    <a:pt x="18620" y="2866"/>
                    <a:pt x="18620" y="17413"/>
                    <a:pt x="18620" y="17413"/>
                  </a:cubicBezTo>
                  <a:close/>
                  <a:moveTo>
                    <a:pt x="10801" y="20719"/>
                  </a:moveTo>
                  <a:cubicBezTo>
                    <a:pt x="9362" y="20719"/>
                    <a:pt x="8193" y="20225"/>
                    <a:pt x="8193" y="19617"/>
                  </a:cubicBezTo>
                  <a:cubicBezTo>
                    <a:pt x="8193" y="19008"/>
                    <a:pt x="9362" y="18515"/>
                    <a:pt x="10801" y="18515"/>
                  </a:cubicBezTo>
                  <a:cubicBezTo>
                    <a:pt x="12238" y="18515"/>
                    <a:pt x="13407" y="19008"/>
                    <a:pt x="13407" y="19617"/>
                  </a:cubicBezTo>
                  <a:cubicBezTo>
                    <a:pt x="13407" y="20225"/>
                    <a:pt x="12238" y="20719"/>
                    <a:pt x="10801" y="20719"/>
                  </a:cubicBezTo>
                  <a:close/>
                  <a:moveTo>
                    <a:pt x="17876" y="0"/>
                  </a:moveTo>
                  <a:lnTo>
                    <a:pt x="3724" y="0"/>
                  </a:lnTo>
                  <a:cubicBezTo>
                    <a:pt x="1675" y="0"/>
                    <a:pt x="0" y="992"/>
                    <a:pt x="0" y="2204"/>
                  </a:cubicBezTo>
                  <a:lnTo>
                    <a:pt x="0" y="19396"/>
                  </a:lnTo>
                  <a:cubicBezTo>
                    <a:pt x="0" y="20608"/>
                    <a:pt x="1675" y="21600"/>
                    <a:pt x="3724" y="21600"/>
                  </a:cubicBezTo>
                  <a:lnTo>
                    <a:pt x="17876" y="21600"/>
                  </a:lnTo>
                  <a:cubicBezTo>
                    <a:pt x="19925" y="21600"/>
                    <a:pt x="21600" y="20608"/>
                    <a:pt x="21600" y="19396"/>
                  </a:cubicBezTo>
                  <a:lnTo>
                    <a:pt x="21600" y="2204"/>
                  </a:lnTo>
                  <a:cubicBezTo>
                    <a:pt x="21600" y="992"/>
                    <a:pt x="19925" y="0"/>
                    <a:pt x="17876" y="0"/>
                  </a:cubicBezTo>
                  <a:close/>
                </a:path>
              </a:pathLst>
            </a:custGeom>
            <a:solidFill>
              <a:srgbClr val="53585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defRPr/>
              </a:pPr>
              <a:endParaRPr kumimoji="0" sz="1600" b="0" i="0" u="none" strike="noStrike" kern="0" cap="none" spc="0" normalizeH="0" baseline="0" noProof="0">
                <a:ln>
                  <a:noFill/>
                </a:ln>
                <a:solidFill>
                  <a:prstClr val="black"/>
                </a:solidFill>
                <a:effectLst/>
                <a:uLnTx/>
                <a:uFillTx/>
              </a:endParaRPr>
            </a:p>
          </p:txBody>
        </p:sp>
        <p:sp>
          <p:nvSpPr>
            <p:cNvPr id="6" name="Shape 5168"/>
            <p:cNvSpPr/>
            <p:nvPr/>
          </p:nvSpPr>
          <p:spPr>
            <a:xfrm>
              <a:off x="9296" y="4549"/>
              <a:ext cx="609" cy="1159"/>
            </a:xfrm>
            <a:custGeom>
              <a:avLst/>
              <a:gdLst/>
              <a:ahLst/>
              <a:cxnLst>
                <a:cxn ang="0">
                  <a:pos x="wd2" y="hd2"/>
                </a:cxn>
                <a:cxn ang="5400000">
                  <a:pos x="wd2" y="hd2"/>
                </a:cxn>
                <a:cxn ang="10800000">
                  <a:pos x="wd2" y="hd2"/>
                </a:cxn>
                <a:cxn ang="16200000">
                  <a:pos x="wd2" y="hd2"/>
                </a:cxn>
              </a:cxnLst>
              <a:rect l="0" t="0" r="r" b="b"/>
              <a:pathLst>
                <a:path w="21600" h="21600" extrusionOk="0">
                  <a:moveTo>
                    <a:pt x="18620" y="17413"/>
                  </a:moveTo>
                  <a:lnTo>
                    <a:pt x="2980" y="17413"/>
                  </a:lnTo>
                  <a:lnTo>
                    <a:pt x="2980" y="2866"/>
                  </a:lnTo>
                  <a:lnTo>
                    <a:pt x="18620" y="2866"/>
                  </a:lnTo>
                  <a:cubicBezTo>
                    <a:pt x="18620" y="2866"/>
                    <a:pt x="18620" y="17413"/>
                    <a:pt x="18620" y="17413"/>
                  </a:cubicBezTo>
                  <a:close/>
                  <a:moveTo>
                    <a:pt x="10801" y="20719"/>
                  </a:moveTo>
                  <a:cubicBezTo>
                    <a:pt x="9362" y="20719"/>
                    <a:pt x="8193" y="20225"/>
                    <a:pt x="8193" y="19617"/>
                  </a:cubicBezTo>
                  <a:cubicBezTo>
                    <a:pt x="8193" y="19008"/>
                    <a:pt x="9362" y="18515"/>
                    <a:pt x="10801" y="18515"/>
                  </a:cubicBezTo>
                  <a:cubicBezTo>
                    <a:pt x="12238" y="18515"/>
                    <a:pt x="13407" y="19008"/>
                    <a:pt x="13407" y="19617"/>
                  </a:cubicBezTo>
                  <a:cubicBezTo>
                    <a:pt x="13407" y="20225"/>
                    <a:pt x="12238" y="20719"/>
                    <a:pt x="10801" y="20719"/>
                  </a:cubicBezTo>
                  <a:close/>
                  <a:moveTo>
                    <a:pt x="17876" y="0"/>
                  </a:moveTo>
                  <a:lnTo>
                    <a:pt x="3724" y="0"/>
                  </a:lnTo>
                  <a:cubicBezTo>
                    <a:pt x="1675" y="0"/>
                    <a:pt x="0" y="992"/>
                    <a:pt x="0" y="2204"/>
                  </a:cubicBezTo>
                  <a:lnTo>
                    <a:pt x="0" y="19396"/>
                  </a:lnTo>
                  <a:cubicBezTo>
                    <a:pt x="0" y="20608"/>
                    <a:pt x="1675" y="21600"/>
                    <a:pt x="3724" y="21600"/>
                  </a:cubicBezTo>
                  <a:lnTo>
                    <a:pt x="17876" y="21600"/>
                  </a:lnTo>
                  <a:cubicBezTo>
                    <a:pt x="19925" y="21600"/>
                    <a:pt x="21600" y="20608"/>
                    <a:pt x="21600" y="19396"/>
                  </a:cubicBezTo>
                  <a:lnTo>
                    <a:pt x="21600" y="2204"/>
                  </a:lnTo>
                  <a:cubicBezTo>
                    <a:pt x="21600" y="992"/>
                    <a:pt x="19925" y="0"/>
                    <a:pt x="17876" y="0"/>
                  </a:cubicBezTo>
                  <a:close/>
                </a:path>
              </a:pathLst>
            </a:custGeom>
            <a:solidFill>
              <a:srgbClr val="53585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defRPr/>
              </a:pPr>
              <a:endParaRPr kumimoji="0" sz="1600" b="0" i="0" u="none" strike="noStrike" kern="0" cap="none" spc="0" normalizeH="0" baseline="0" noProof="0">
                <a:ln>
                  <a:noFill/>
                </a:ln>
                <a:solidFill>
                  <a:prstClr val="black"/>
                </a:solidFill>
                <a:effectLst/>
                <a:uLnTx/>
                <a:uFillTx/>
              </a:endParaRPr>
            </a:p>
          </p:txBody>
        </p:sp>
        <p:cxnSp>
          <p:nvCxnSpPr>
            <p:cNvPr id="8" name="直接连接符 7"/>
            <p:cNvCxnSpPr>
              <a:endCxn id="49" idx="1"/>
            </p:cNvCxnSpPr>
            <p:nvPr/>
          </p:nvCxnSpPr>
          <p:spPr>
            <a:xfrm>
              <a:off x="9599" y="2199"/>
              <a:ext cx="1519" cy="643"/>
            </a:xfrm>
            <a:prstGeom prst="line">
              <a:avLst/>
            </a:prstGeom>
            <a:ln w="28575"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12" idx="1"/>
            </p:cNvCxnSpPr>
            <p:nvPr/>
          </p:nvCxnSpPr>
          <p:spPr>
            <a:xfrm flipV="1">
              <a:off x="9919" y="4742"/>
              <a:ext cx="1080" cy="405"/>
            </a:xfrm>
            <a:prstGeom prst="line">
              <a:avLst/>
            </a:prstGeom>
            <a:ln w="28575"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49" idx="1"/>
            </p:cNvCxnSpPr>
            <p:nvPr/>
          </p:nvCxnSpPr>
          <p:spPr>
            <a:xfrm flipV="1">
              <a:off x="9555" y="2842"/>
              <a:ext cx="1563" cy="947"/>
            </a:xfrm>
            <a:prstGeom prst="line">
              <a:avLst/>
            </a:prstGeom>
            <a:ln w="28575"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9" idx="3"/>
              <a:endCxn id="20" idx="1"/>
            </p:cNvCxnSpPr>
            <p:nvPr/>
          </p:nvCxnSpPr>
          <p:spPr>
            <a:xfrm flipV="1">
              <a:off x="11622" y="2796"/>
              <a:ext cx="1612" cy="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2" idx="3"/>
              <a:endCxn id="21" idx="1"/>
            </p:cNvCxnSpPr>
            <p:nvPr/>
          </p:nvCxnSpPr>
          <p:spPr>
            <a:xfrm flipV="1">
              <a:off x="11503" y="4169"/>
              <a:ext cx="2064" cy="5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2" idx="3"/>
              <a:endCxn id="20" idx="2"/>
            </p:cNvCxnSpPr>
            <p:nvPr/>
          </p:nvCxnSpPr>
          <p:spPr>
            <a:xfrm flipV="1">
              <a:off x="11503" y="3176"/>
              <a:ext cx="2405" cy="1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9" idx="3"/>
              <a:endCxn id="21" idx="1"/>
            </p:cNvCxnSpPr>
            <p:nvPr/>
          </p:nvCxnSpPr>
          <p:spPr>
            <a:xfrm>
              <a:off x="11622" y="2842"/>
              <a:ext cx="1945" cy="13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0" idx="3"/>
              <a:endCxn id="28" idx="1"/>
            </p:cNvCxnSpPr>
            <p:nvPr/>
          </p:nvCxnSpPr>
          <p:spPr>
            <a:xfrm>
              <a:off x="14581" y="2796"/>
              <a:ext cx="1324" cy="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1" idx="3"/>
              <a:endCxn id="28" idx="1"/>
            </p:cNvCxnSpPr>
            <p:nvPr/>
          </p:nvCxnSpPr>
          <p:spPr>
            <a:xfrm flipV="1">
              <a:off x="14914" y="3195"/>
              <a:ext cx="991" cy="97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6" name="文本框 35"/>
          <p:cNvSpPr txBox="1"/>
          <p:nvPr/>
        </p:nvSpPr>
        <p:spPr>
          <a:xfrm>
            <a:off x="3790950" y="918210"/>
            <a:ext cx="7367905" cy="1753235"/>
          </a:xfrm>
          <a:prstGeom prst="rect">
            <a:avLst/>
          </a:prstGeom>
          <a:noFill/>
        </p:spPr>
        <p:txBody>
          <a:bodyPr wrap="square" rtlCol="0">
            <a:spAutoFit/>
          </a:bodyPr>
          <a:lstStyle/>
          <a:p>
            <a:pPr indent="0">
              <a:lnSpc>
                <a:spcPct val="150000"/>
              </a:lnSpc>
              <a:spcBef>
                <a:spcPts val="0"/>
              </a:spcBef>
              <a:spcAft>
                <a:spcPts val="0"/>
              </a:spcAft>
              <a:buFont typeface="Arial" panose="020B0604020202020204" pitchFamily="34" charset="0"/>
              <a:buNone/>
            </a:pPr>
            <a:r>
              <a:rPr lang="zh-CN" altLang="en-US" sz="2400">
                <a:sym typeface="+mn-ea"/>
              </a:rPr>
              <a:t>终端：</a:t>
            </a:r>
            <a:r>
              <a:rPr lang="en-US" sz="2400">
                <a:sym typeface="+mn-ea"/>
              </a:rPr>
              <a:t>Android12</a:t>
            </a:r>
            <a:r>
              <a:rPr lang="zh-CN" altLang="en-US" sz="2400">
                <a:sym typeface="+mn-ea"/>
              </a:rPr>
              <a:t>，</a:t>
            </a:r>
            <a:r>
              <a:rPr lang="en-US" altLang="zh-CN" sz="2400">
                <a:sym typeface="+mn-ea"/>
              </a:rPr>
              <a:t>JAVA1.8</a:t>
            </a:r>
            <a:r>
              <a:rPr lang="zh-CN" altLang="en-US" sz="2400">
                <a:sym typeface="+mn-ea"/>
              </a:rPr>
              <a:t>；</a:t>
            </a:r>
            <a:r>
              <a:rPr lang="en-US" altLang="zh-CN" sz="2400">
                <a:sym typeface="+mn-ea"/>
              </a:rPr>
              <a:t>python3.6</a:t>
            </a:r>
            <a:endParaRPr lang="en-US" altLang="zh-CN" sz="2400">
              <a:sym typeface="+mn-ea"/>
            </a:endParaRPr>
          </a:p>
          <a:p>
            <a:pPr indent="0">
              <a:lnSpc>
                <a:spcPct val="150000"/>
              </a:lnSpc>
              <a:spcBef>
                <a:spcPts val="0"/>
              </a:spcBef>
              <a:spcAft>
                <a:spcPts val="0"/>
              </a:spcAft>
              <a:buFont typeface="Arial" panose="020B0604020202020204" pitchFamily="34" charset="0"/>
              <a:buNone/>
            </a:pPr>
            <a:r>
              <a:rPr lang="zh-CN" altLang="en-US" sz="2400">
                <a:sym typeface="+mn-ea"/>
              </a:rPr>
              <a:t>网络：</a:t>
            </a:r>
            <a:r>
              <a:rPr lang="en-US" altLang="zh-CN" sz="2400">
                <a:sym typeface="+mn-ea"/>
              </a:rPr>
              <a:t>5G</a:t>
            </a:r>
            <a:r>
              <a:rPr lang="zh-CN" altLang="en-US" sz="2400">
                <a:sym typeface="+mn-ea"/>
              </a:rPr>
              <a:t>网络；局域网</a:t>
            </a:r>
            <a:endParaRPr lang="zh-CN" altLang="en-US" sz="2400">
              <a:sym typeface="+mn-ea"/>
            </a:endParaRPr>
          </a:p>
          <a:p>
            <a:pPr indent="0">
              <a:lnSpc>
                <a:spcPct val="150000"/>
              </a:lnSpc>
              <a:spcBef>
                <a:spcPts val="0"/>
              </a:spcBef>
              <a:spcAft>
                <a:spcPts val="0"/>
              </a:spcAft>
              <a:buFont typeface="Arial" panose="020B0604020202020204" pitchFamily="34" charset="0"/>
              <a:buNone/>
            </a:pPr>
            <a:r>
              <a:rPr lang="zh-CN" altLang="en-US" sz="2400">
                <a:sym typeface="+mn-ea"/>
              </a:rPr>
              <a:t>切片部署：</a:t>
            </a:r>
            <a:r>
              <a:rPr lang="en-US" altLang="zh-CN" sz="2400">
                <a:sym typeface="+mn-ea"/>
              </a:rPr>
              <a:t>Traffic Control</a:t>
            </a:r>
            <a:r>
              <a:rPr lang="zh-CN" altLang="en-US" sz="2400">
                <a:sym typeface="+mn-ea"/>
              </a:rPr>
              <a:t>工具</a:t>
            </a:r>
            <a:endParaRPr lang="zh-CN" altLang="en-US" sz="2400">
              <a:sym typeface="+mn-ea"/>
            </a:endParaRPr>
          </a:p>
        </p:txBody>
      </p:sp>
      <p:sp>
        <p:nvSpPr>
          <p:cNvPr id="37" name="文本框 36"/>
          <p:cNvSpPr txBox="1"/>
          <p:nvPr/>
        </p:nvSpPr>
        <p:spPr>
          <a:xfrm>
            <a:off x="2891155" y="3339465"/>
            <a:ext cx="899795" cy="368300"/>
          </a:xfrm>
          <a:prstGeom prst="rect">
            <a:avLst/>
          </a:prstGeom>
          <a:noFill/>
        </p:spPr>
        <p:txBody>
          <a:bodyPr wrap="none" rtlCol="0">
            <a:spAutoFit/>
          </a:bodyPr>
          <a:lstStyle/>
          <a:p>
            <a:r>
              <a:rPr lang="en-US" altLang="zh-CN"/>
              <a:t>5G</a:t>
            </a:r>
            <a:r>
              <a:rPr lang="zh-CN" altLang="en-US"/>
              <a:t>基站</a:t>
            </a:r>
            <a:endParaRPr lang="zh-CN" altLang="en-US"/>
          </a:p>
        </p:txBody>
      </p:sp>
      <p:sp>
        <p:nvSpPr>
          <p:cNvPr id="39" name="文本框 38"/>
          <p:cNvSpPr txBox="1"/>
          <p:nvPr/>
        </p:nvSpPr>
        <p:spPr>
          <a:xfrm>
            <a:off x="661035" y="4295775"/>
            <a:ext cx="727075" cy="922020"/>
          </a:xfrm>
          <a:prstGeom prst="rect">
            <a:avLst/>
          </a:prstGeom>
          <a:noFill/>
        </p:spPr>
        <p:txBody>
          <a:bodyPr wrap="square" rtlCol="0">
            <a:spAutoFit/>
          </a:bodyPr>
          <a:lstStyle/>
          <a:p>
            <a:r>
              <a:rPr lang="zh-CN"/>
              <a:t>安卓手机终端</a:t>
            </a:r>
            <a:endParaRPr lang="zh-CN"/>
          </a:p>
        </p:txBody>
      </p:sp>
      <p:sp>
        <p:nvSpPr>
          <p:cNvPr id="40" name="文本框 39"/>
          <p:cNvSpPr txBox="1"/>
          <p:nvPr/>
        </p:nvSpPr>
        <p:spPr>
          <a:xfrm>
            <a:off x="7735570" y="6066155"/>
            <a:ext cx="868680" cy="368300"/>
          </a:xfrm>
          <a:prstGeom prst="rect">
            <a:avLst/>
          </a:prstGeom>
          <a:noFill/>
        </p:spPr>
        <p:txBody>
          <a:bodyPr wrap="none" rtlCol="0">
            <a:spAutoFit/>
          </a:bodyPr>
          <a:lstStyle/>
          <a:p>
            <a:r>
              <a:rPr lang="zh-CN"/>
              <a:t>服务器</a:t>
            </a:r>
            <a:endParaRPr 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文本框 2"/>
          <p:cNvSpPr txBox="1"/>
          <p:nvPr>
            <p:custDataLst>
              <p:tags r:id="rId1"/>
            </p:custDataLst>
          </p:nvPr>
        </p:nvSpPr>
        <p:spPr>
          <a:xfrm>
            <a:off x="1080135" y="396240"/>
            <a:ext cx="5265420" cy="521970"/>
          </a:xfrm>
          <a:prstGeom prst="rect">
            <a:avLst/>
          </a:prstGeom>
          <a:noFill/>
        </p:spPr>
        <p:txBody>
          <a:bodyPr wrap="square" rtlCol="0">
            <a:spAutoFit/>
          </a:bodyPr>
          <a:lstStyle/>
          <a:p>
            <a:pPr algn="l"/>
            <a:r>
              <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rPr>
              <a:t>成果展示</a:t>
            </a:r>
            <a:r>
              <a:rPr lang="en-US" altLang="zh-CN"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rPr>
              <a:t>——</a:t>
            </a:r>
            <a:r>
              <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rPr>
              <a:t>系统功能</a:t>
            </a:r>
            <a:endPar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endParaRPr>
          </a:p>
        </p:txBody>
      </p:sp>
      <p:pic>
        <p:nvPicPr>
          <p:cNvPr id="12" name="图片 1"/>
          <p:cNvPicPr>
            <a:picLocks noChangeAspect="1"/>
          </p:cNvPicPr>
          <p:nvPr/>
        </p:nvPicPr>
        <p:blipFill>
          <a:blip r:embed="rId2">
            <a:lum bright="18000" contrast="54000"/>
          </a:blip>
          <a:srcRect l="50637" t="10414" b="19285"/>
          <a:stretch>
            <a:fillRect/>
          </a:stretch>
        </p:blipFill>
        <p:spPr>
          <a:xfrm>
            <a:off x="182880" y="2077085"/>
            <a:ext cx="3703955" cy="3441065"/>
          </a:xfrm>
          <a:prstGeom prst="rect">
            <a:avLst/>
          </a:prstGeom>
        </p:spPr>
      </p:pic>
      <p:pic>
        <p:nvPicPr>
          <p:cNvPr id="4" name="图片 3"/>
          <p:cNvPicPr>
            <a:picLocks noChangeAspect="1"/>
          </p:cNvPicPr>
          <p:nvPr/>
        </p:nvPicPr>
        <p:blipFill>
          <a:blip r:embed="rId3">
            <a:lum bright="18000" contrast="48000"/>
          </a:blip>
          <a:stretch>
            <a:fillRect/>
          </a:stretch>
        </p:blipFill>
        <p:spPr>
          <a:xfrm>
            <a:off x="4816475" y="3478530"/>
            <a:ext cx="4894580" cy="2042160"/>
          </a:xfrm>
          <a:prstGeom prst="rect">
            <a:avLst/>
          </a:prstGeom>
        </p:spPr>
      </p:pic>
      <p:pic>
        <p:nvPicPr>
          <p:cNvPr id="5" name="图片 4"/>
          <p:cNvPicPr>
            <a:picLocks noChangeAspect="1"/>
          </p:cNvPicPr>
          <p:nvPr/>
        </p:nvPicPr>
        <p:blipFill>
          <a:blip r:embed="rId4"/>
          <a:stretch>
            <a:fillRect/>
          </a:stretch>
        </p:blipFill>
        <p:spPr>
          <a:xfrm>
            <a:off x="7945120" y="2077085"/>
            <a:ext cx="3444240" cy="1036320"/>
          </a:xfrm>
          <a:prstGeom prst="rect">
            <a:avLst/>
          </a:prstGeom>
        </p:spPr>
      </p:pic>
      <p:sp>
        <p:nvSpPr>
          <p:cNvPr id="7" name="文本框 6"/>
          <p:cNvSpPr txBox="1"/>
          <p:nvPr/>
        </p:nvSpPr>
        <p:spPr>
          <a:xfrm>
            <a:off x="182880" y="5577840"/>
            <a:ext cx="8412480" cy="460375"/>
          </a:xfrm>
          <a:prstGeom prst="rect">
            <a:avLst/>
          </a:prstGeom>
          <a:noFill/>
        </p:spPr>
        <p:txBody>
          <a:bodyPr wrap="none" rtlCol="0">
            <a:spAutoFit/>
          </a:bodyPr>
          <a:p>
            <a:pPr algn="l"/>
            <a:r>
              <a:rPr lang="zh-CN" altLang="en-US" sz="2400">
                <a:sym typeface="+mn-ea"/>
              </a:rPr>
              <a:t>安卓客户端测量无线信号强度，时延抖动丢包率时控制台输出</a:t>
            </a:r>
            <a:endParaRPr lang="zh-CN" altLang="en-US" sz="2400"/>
          </a:p>
        </p:txBody>
      </p:sp>
      <p:sp>
        <p:nvSpPr>
          <p:cNvPr id="8" name="文本框 7"/>
          <p:cNvSpPr txBox="1"/>
          <p:nvPr/>
        </p:nvSpPr>
        <p:spPr>
          <a:xfrm>
            <a:off x="7228840" y="1251585"/>
            <a:ext cx="4450080" cy="460375"/>
          </a:xfrm>
          <a:prstGeom prst="rect">
            <a:avLst/>
          </a:prstGeom>
          <a:noFill/>
        </p:spPr>
        <p:txBody>
          <a:bodyPr wrap="none" rtlCol="0">
            <a:spAutoFit/>
          </a:bodyPr>
          <a:p>
            <a:pPr algn="l"/>
            <a:r>
              <a:rPr lang="zh-CN" altLang="en-US" sz="2400">
                <a:sym typeface="+mn-ea"/>
              </a:rPr>
              <a:t>切片策略服务器释放切片时输出</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文本框 2"/>
          <p:cNvSpPr txBox="1"/>
          <p:nvPr>
            <p:custDataLst>
              <p:tags r:id="rId1"/>
            </p:custDataLst>
          </p:nvPr>
        </p:nvSpPr>
        <p:spPr>
          <a:xfrm>
            <a:off x="1080135" y="396240"/>
            <a:ext cx="5265420" cy="521970"/>
          </a:xfrm>
          <a:prstGeom prst="rect">
            <a:avLst/>
          </a:prstGeom>
          <a:noFill/>
        </p:spPr>
        <p:txBody>
          <a:bodyPr wrap="square" rtlCol="0">
            <a:spAutoFit/>
          </a:bodyPr>
          <a:lstStyle/>
          <a:p>
            <a:pPr algn="l"/>
            <a:r>
              <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rPr>
              <a:t>成果展示</a:t>
            </a:r>
            <a:r>
              <a:rPr lang="en-US" altLang="zh-CN"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rPr>
              <a:t>——</a:t>
            </a:r>
            <a:r>
              <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rPr>
              <a:t>切片系统运行时</a:t>
            </a:r>
            <a:endPar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endParaRPr>
          </a:p>
        </p:txBody>
      </p:sp>
      <p:pic>
        <p:nvPicPr>
          <p:cNvPr id="2" name="图片 1" descr="8b34b7f371ac241fd243c43519032e7"/>
          <p:cNvPicPr>
            <a:picLocks noChangeAspect="1"/>
          </p:cNvPicPr>
          <p:nvPr/>
        </p:nvPicPr>
        <p:blipFill>
          <a:blip r:embed="rId2"/>
          <a:stretch>
            <a:fillRect/>
          </a:stretch>
        </p:blipFill>
        <p:spPr>
          <a:xfrm>
            <a:off x="-114300" y="918210"/>
            <a:ext cx="12192000" cy="64852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文本框 2"/>
          <p:cNvSpPr txBox="1"/>
          <p:nvPr>
            <p:custDataLst>
              <p:tags r:id="rId1"/>
            </p:custDataLst>
          </p:nvPr>
        </p:nvSpPr>
        <p:spPr>
          <a:xfrm>
            <a:off x="1080135" y="396240"/>
            <a:ext cx="4488180" cy="521970"/>
          </a:xfrm>
          <a:prstGeom prst="rect">
            <a:avLst/>
          </a:prstGeom>
          <a:noFill/>
        </p:spPr>
        <p:txBody>
          <a:bodyPr wrap="square" rtlCol="0">
            <a:spAutoFit/>
          </a:bodyPr>
          <a:lstStyle/>
          <a:p>
            <a:pPr algn="l"/>
            <a:r>
              <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rPr>
              <a:t>成果展示</a:t>
            </a:r>
            <a:r>
              <a:rPr lang="en-US" altLang="zh-CN"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rPr>
              <a:t>——</a:t>
            </a:r>
            <a:r>
              <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rPr>
              <a:t>切片框架效果</a:t>
            </a:r>
            <a:endPar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endParaRPr>
          </a:p>
        </p:txBody>
      </p:sp>
      <p:pic>
        <p:nvPicPr>
          <p:cNvPr id="2" name="图片 1" descr="req0qoe"/>
          <p:cNvPicPr>
            <a:picLocks noChangeAspect="1"/>
          </p:cNvPicPr>
          <p:nvPr/>
        </p:nvPicPr>
        <p:blipFill>
          <a:blip r:embed="rId2"/>
          <a:stretch>
            <a:fillRect/>
          </a:stretch>
        </p:blipFill>
        <p:spPr>
          <a:xfrm>
            <a:off x="285750" y="1234440"/>
            <a:ext cx="5852160" cy="4389120"/>
          </a:xfrm>
          <a:prstGeom prst="rect">
            <a:avLst/>
          </a:prstGeom>
        </p:spPr>
      </p:pic>
      <p:pic>
        <p:nvPicPr>
          <p:cNvPr id="6" name="图片 5" descr="req3qoe"/>
          <p:cNvPicPr>
            <a:picLocks noChangeAspect="1"/>
          </p:cNvPicPr>
          <p:nvPr/>
        </p:nvPicPr>
        <p:blipFill>
          <a:blip r:embed="rId3"/>
          <a:stretch>
            <a:fillRect/>
          </a:stretch>
        </p:blipFill>
        <p:spPr>
          <a:xfrm>
            <a:off x="6137910" y="1116330"/>
            <a:ext cx="5852160" cy="4389120"/>
          </a:xfrm>
          <a:prstGeom prst="rect">
            <a:avLst/>
          </a:prstGeom>
        </p:spPr>
      </p:pic>
      <p:sp>
        <p:nvSpPr>
          <p:cNvPr id="7" name="文本框 6"/>
          <p:cNvSpPr txBox="1"/>
          <p:nvPr/>
        </p:nvSpPr>
        <p:spPr>
          <a:xfrm>
            <a:off x="1236980" y="5939790"/>
            <a:ext cx="10378440" cy="829945"/>
          </a:xfrm>
          <a:prstGeom prst="rect">
            <a:avLst/>
          </a:prstGeom>
          <a:noFill/>
        </p:spPr>
        <p:txBody>
          <a:bodyPr wrap="square" rtlCol="0">
            <a:spAutoFit/>
          </a:bodyPr>
          <a:p>
            <a:r>
              <a:rPr lang="zh-CN" altLang="en-US" sz="2400"/>
              <a:t>在其他类型用户</a:t>
            </a:r>
            <a:r>
              <a:rPr lang="en-US" altLang="zh-CN" sz="2400"/>
              <a:t>QoE</a:t>
            </a:r>
            <a:r>
              <a:rPr lang="zh-CN" altLang="en-US" sz="2400"/>
              <a:t>基本不下降的情况下，将需改善网络质量的高带宽低时延用户网络</a:t>
            </a:r>
            <a:r>
              <a:rPr lang="en-US" altLang="zh-CN" sz="2400"/>
              <a:t>QoE</a:t>
            </a:r>
            <a:r>
              <a:rPr lang="zh-CN" altLang="en-US" sz="2400"/>
              <a:t>进行了一定的提升，从约</a:t>
            </a:r>
            <a:r>
              <a:rPr lang="en-US" altLang="zh-CN" sz="2400"/>
              <a:t>3.6</a:t>
            </a:r>
            <a:r>
              <a:rPr lang="zh-CN" altLang="en-US" sz="2400"/>
              <a:t>提升到了</a:t>
            </a:r>
            <a:r>
              <a:rPr lang="en-US" altLang="zh-CN" sz="2400"/>
              <a:t>4.1-4.2</a:t>
            </a:r>
            <a:endParaRPr lang="en-US" altLang="zh-CN"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文本框 2"/>
          <p:cNvSpPr txBox="1"/>
          <p:nvPr>
            <p:custDataLst>
              <p:tags r:id="rId1"/>
            </p:custDataLst>
          </p:nvPr>
        </p:nvSpPr>
        <p:spPr>
          <a:xfrm>
            <a:off x="1080135" y="396240"/>
            <a:ext cx="4534535" cy="521970"/>
          </a:xfrm>
          <a:prstGeom prst="rect">
            <a:avLst/>
          </a:prstGeom>
          <a:noFill/>
        </p:spPr>
        <p:txBody>
          <a:bodyPr wrap="square" rtlCol="0">
            <a:spAutoFit/>
          </a:bodyPr>
          <a:lstStyle/>
          <a:p>
            <a:pPr algn="l"/>
            <a:r>
              <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rPr>
              <a:t>成果展示</a:t>
            </a:r>
            <a:r>
              <a:rPr lang="en-US" altLang="zh-CN"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rPr>
              <a:t>——</a:t>
            </a:r>
            <a:r>
              <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rPr>
              <a:t>切片框架效果</a:t>
            </a:r>
            <a:endPar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endParaRPr>
          </a:p>
        </p:txBody>
      </p:sp>
      <p:pic>
        <p:nvPicPr>
          <p:cNvPr id="2" name="图片 1" descr="req3band"/>
          <p:cNvPicPr>
            <a:picLocks noChangeAspect="1"/>
          </p:cNvPicPr>
          <p:nvPr>
            <p:custDataLst>
              <p:tags r:id="rId2"/>
            </p:custDataLst>
          </p:nvPr>
        </p:nvPicPr>
        <p:blipFill>
          <a:blip r:embed="rId3"/>
          <a:srcRect t="5712"/>
          <a:stretch>
            <a:fillRect/>
          </a:stretch>
        </p:blipFill>
        <p:spPr>
          <a:xfrm>
            <a:off x="-132715" y="918210"/>
            <a:ext cx="7844155" cy="5283200"/>
          </a:xfrm>
          <a:prstGeom prst="rect">
            <a:avLst/>
          </a:prstGeom>
        </p:spPr>
      </p:pic>
      <p:pic>
        <p:nvPicPr>
          <p:cNvPr id="5" name="图片 4"/>
          <p:cNvPicPr>
            <a:picLocks noChangeAspect="1"/>
          </p:cNvPicPr>
          <p:nvPr>
            <p:custDataLst>
              <p:tags r:id="rId4"/>
            </p:custDataLst>
          </p:nvPr>
        </p:nvPicPr>
        <p:blipFill>
          <a:blip r:embed="rId5"/>
          <a:stretch>
            <a:fillRect/>
          </a:stretch>
        </p:blipFill>
        <p:spPr>
          <a:xfrm>
            <a:off x="7353300" y="0"/>
            <a:ext cx="4838700" cy="7254240"/>
          </a:xfrm>
          <a:prstGeom prst="rect">
            <a:avLst/>
          </a:prstGeom>
        </p:spPr>
      </p:pic>
      <p:sp>
        <p:nvSpPr>
          <p:cNvPr id="6" name="文本框 5"/>
          <p:cNvSpPr txBox="1"/>
          <p:nvPr/>
        </p:nvSpPr>
        <p:spPr>
          <a:xfrm>
            <a:off x="1752600" y="6397625"/>
            <a:ext cx="2926080" cy="460375"/>
          </a:xfrm>
          <a:prstGeom prst="rect">
            <a:avLst/>
          </a:prstGeom>
          <a:noFill/>
        </p:spPr>
        <p:txBody>
          <a:bodyPr wrap="none" rtlCol="0">
            <a:spAutoFit/>
          </a:bodyPr>
          <a:p>
            <a:r>
              <a:rPr lang="zh-CN" altLang="en-US" sz="2400"/>
              <a:t>带宽提升，波动减小</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文本框 2"/>
          <p:cNvSpPr txBox="1"/>
          <p:nvPr>
            <p:custDataLst>
              <p:tags r:id="rId1"/>
            </p:custDataLst>
          </p:nvPr>
        </p:nvSpPr>
        <p:spPr>
          <a:xfrm>
            <a:off x="1080135" y="396240"/>
            <a:ext cx="4534535" cy="521970"/>
          </a:xfrm>
          <a:prstGeom prst="rect">
            <a:avLst/>
          </a:prstGeom>
          <a:noFill/>
        </p:spPr>
        <p:txBody>
          <a:bodyPr wrap="square" rtlCol="0">
            <a:spAutoFit/>
          </a:bodyPr>
          <a:lstStyle/>
          <a:p>
            <a:pPr algn="l"/>
            <a:r>
              <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rPr>
              <a:t>成果展示</a:t>
            </a:r>
            <a:r>
              <a:rPr lang="en-US" altLang="zh-CN"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rPr>
              <a:t>——</a:t>
            </a:r>
            <a:r>
              <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rPr>
              <a:t>切片策略效果</a:t>
            </a:r>
            <a:endPar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endParaRPr>
          </a:p>
        </p:txBody>
      </p:sp>
      <p:sp>
        <p:nvSpPr>
          <p:cNvPr id="6" name="文本框 5"/>
          <p:cNvSpPr txBox="1"/>
          <p:nvPr/>
        </p:nvSpPr>
        <p:spPr>
          <a:xfrm>
            <a:off x="1325880" y="5543550"/>
            <a:ext cx="9022080" cy="1198880"/>
          </a:xfrm>
          <a:prstGeom prst="rect">
            <a:avLst/>
          </a:prstGeom>
          <a:noFill/>
        </p:spPr>
        <p:txBody>
          <a:bodyPr wrap="none" rtlCol="0">
            <a:spAutoFit/>
          </a:bodyPr>
          <a:p>
            <a:pPr algn="ctr">
              <a:lnSpc>
                <a:spcPct val="150000"/>
              </a:lnSpc>
            </a:pPr>
            <a:r>
              <a:rPr lang="zh-CN" altLang="en-US" sz="2400"/>
              <a:t>较为拥塞多接入环境下，强化学习策略对各个终端部署不同的切片</a:t>
            </a:r>
            <a:endParaRPr lang="zh-CN" altLang="en-US" sz="2400"/>
          </a:p>
          <a:p>
            <a:pPr algn="ctr">
              <a:lnSpc>
                <a:spcPct val="150000"/>
              </a:lnSpc>
            </a:pPr>
            <a:r>
              <a:rPr lang="zh-CN" altLang="en-US" sz="2400"/>
              <a:t>提升各个用户的平均</a:t>
            </a:r>
            <a:r>
              <a:rPr lang="en-US" altLang="zh-CN" sz="2400"/>
              <a:t>QoE</a:t>
            </a:r>
            <a:endParaRPr lang="en-US" altLang="zh-CN" sz="2400"/>
          </a:p>
        </p:txBody>
      </p:sp>
      <p:pic>
        <p:nvPicPr>
          <p:cNvPr id="4" name="图片 3"/>
          <p:cNvPicPr>
            <a:picLocks noChangeAspect="1"/>
          </p:cNvPicPr>
          <p:nvPr/>
        </p:nvPicPr>
        <p:blipFill>
          <a:blip r:embed="rId2"/>
          <a:stretch>
            <a:fillRect/>
          </a:stretch>
        </p:blipFill>
        <p:spPr>
          <a:xfrm>
            <a:off x="311150" y="1554480"/>
            <a:ext cx="11570335" cy="3505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lum contrast="12000"/>
            <a:extLst>
              <a:ext uri="{28A0092B-C50C-407E-A947-70E740481C1C}">
                <a14:useLocalDpi xmlns:a14="http://schemas.microsoft.com/office/drawing/2010/main" val="0"/>
              </a:ext>
            </a:extLst>
          </a:blip>
          <a:stretch>
            <a:fillRect/>
          </a:stretch>
        </p:blipFill>
        <p:spPr>
          <a:xfrm>
            <a:off x="-358775" y="8890"/>
            <a:ext cx="12541250" cy="6858000"/>
          </a:xfrm>
          <a:prstGeom prst="rect">
            <a:avLst/>
          </a:prstGeom>
        </p:spPr>
      </p:pic>
      <p:sp>
        <p:nvSpPr>
          <p:cNvPr id="3" name="文本框 2"/>
          <p:cNvSpPr txBox="1"/>
          <p:nvPr/>
        </p:nvSpPr>
        <p:spPr>
          <a:xfrm>
            <a:off x="3569970" y="2106295"/>
            <a:ext cx="4683125" cy="1151255"/>
          </a:xfrm>
          <a:prstGeom prst="rect">
            <a:avLst/>
          </a:prstGeom>
          <a:noFill/>
        </p:spPr>
        <p:txBody>
          <a:bodyPr wrap="square" lIns="68580" tIns="34290" rIns="68580" bIns="34290" rtlCol="0">
            <a:spAutoFit/>
          </a:bodyPr>
          <a:lstStyle/>
          <a:p>
            <a:pPr defTabSz="685800">
              <a:lnSpc>
                <a:spcPct val="80000"/>
              </a:lnSpc>
            </a:pPr>
            <a:r>
              <a:rPr lang="zh-CN" altLang="en-US" sz="8800" b="1" dirty="0">
                <a:latin typeface="微软雅黑" panose="020B0503020204020204" charset="-122"/>
                <a:ea typeface="微软雅黑" panose="020B0503020204020204" charset="-122"/>
                <a:cs typeface="+mn-ea"/>
                <a:sym typeface="+mn-lt"/>
              </a:rPr>
              <a:t>实际演示</a:t>
            </a:r>
            <a:endParaRPr lang="zh-CN" altLang="en-US" sz="8800" b="1" dirty="0">
              <a:latin typeface="微软雅黑" panose="020B0503020204020204" charset="-122"/>
              <a:ea typeface="微软雅黑" panose="020B0503020204020204" charset="-122"/>
              <a:cs typeface="+mn-ea"/>
              <a:sym typeface="+mn-lt"/>
            </a:endParaRPr>
          </a:p>
        </p:txBody>
      </p:sp>
    </p:spTree>
    <p:custDataLst>
      <p:tags r:id="rId2"/>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文本框 2"/>
          <p:cNvSpPr txBox="1"/>
          <p:nvPr>
            <p:custDataLst>
              <p:tags r:id="rId1"/>
            </p:custDataLst>
          </p:nvPr>
        </p:nvSpPr>
        <p:spPr>
          <a:xfrm>
            <a:off x="1080000" y="396000"/>
            <a:ext cx="4476750" cy="521970"/>
          </a:xfrm>
          <a:prstGeom prst="rect">
            <a:avLst/>
          </a:prstGeom>
          <a:noFill/>
        </p:spPr>
        <p:txBody>
          <a:bodyPr wrap="square" rtlCol="0">
            <a:spAutoFit/>
          </a:bodyPr>
          <a:lstStyle/>
          <a:p>
            <a:pPr algn="l"/>
            <a:r>
              <a:rPr lang="zh-CN"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rPr>
              <a:t>总结与应用前景</a:t>
            </a:r>
            <a:endParaRPr lang="zh-CN"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endParaRPr>
          </a:p>
        </p:txBody>
      </p:sp>
      <p:sp>
        <p:nvSpPr>
          <p:cNvPr id="38" name="文本框 37"/>
          <p:cNvSpPr txBox="1"/>
          <p:nvPr/>
        </p:nvSpPr>
        <p:spPr>
          <a:xfrm>
            <a:off x="450850" y="712152"/>
            <a:ext cx="11013684" cy="2784475"/>
          </a:xfrm>
          <a:prstGeom prst="rect">
            <a:avLst/>
          </a:prstGeom>
          <a:noFill/>
        </p:spPr>
        <p:txBody>
          <a:bodyPr wrap="square" rtlCol="0">
            <a:spAutoFit/>
          </a:bodyPr>
          <a:lstStyle/>
          <a:p>
            <a:pPr>
              <a:lnSpc>
                <a:spcPct val="125000"/>
              </a:lnSpc>
              <a:spcBef>
                <a:spcPts val="0"/>
              </a:spcBef>
              <a:spcAft>
                <a:spcPts val="0"/>
              </a:spcAft>
            </a:pPr>
            <a:r>
              <a:rPr lang="en-US" altLang="zh-CN" sz="2000" dirty="0"/>
              <a:t>1.</a:t>
            </a:r>
            <a:r>
              <a:rPr lang="zh-CN" altLang="en-US" sz="2000" dirty="0"/>
              <a:t> 总结：</a:t>
            </a:r>
            <a:endParaRPr lang="zh-CN" altLang="en-US" sz="2000" dirty="0"/>
          </a:p>
          <a:p>
            <a:pPr>
              <a:lnSpc>
                <a:spcPct val="125000"/>
              </a:lnSpc>
              <a:spcBef>
                <a:spcPts val="0"/>
              </a:spcBef>
              <a:spcAft>
                <a:spcPts val="0"/>
              </a:spcAft>
            </a:pPr>
            <a:r>
              <a:rPr lang="zh-CN" sz="2000" dirty="0">
                <a:effectLst/>
                <a:ea typeface="等线" panose="02010600030101010101" pitchFamily="2" charset="-122"/>
                <a:cs typeface="Arial" panose="020B0604020202020204" pitchFamily="34" charset="0"/>
              </a:rPr>
              <a:t>（</a:t>
            </a:r>
            <a:r>
              <a:rPr lang="en-US" altLang="zh-CN" sz="2000" dirty="0">
                <a:effectLst/>
                <a:ea typeface="等线" panose="02010600030101010101" pitchFamily="2" charset="-122"/>
                <a:cs typeface="Arial" panose="020B0604020202020204" pitchFamily="34" charset="0"/>
              </a:rPr>
              <a:t>1</a:t>
            </a:r>
            <a:r>
              <a:rPr lang="zh-CN" altLang="en-US" sz="2000" dirty="0">
                <a:effectLst/>
                <a:ea typeface="等线" panose="02010600030101010101" pitchFamily="2" charset="-122"/>
                <a:cs typeface="Arial" panose="020B0604020202020204" pitchFamily="34" charset="0"/>
              </a:rPr>
              <a:t>）在学术界最新研究成果基础上，针对移动终端（</a:t>
            </a:r>
            <a:r>
              <a:rPr lang="en-US" altLang="zh-CN" sz="2000" dirty="0">
                <a:effectLst/>
                <a:ea typeface="等线" panose="02010600030101010101" pitchFamily="2" charset="-122"/>
                <a:cs typeface="Arial" panose="020B0604020202020204" pitchFamily="34" charset="0"/>
              </a:rPr>
              <a:t>5G</a:t>
            </a:r>
            <a:r>
              <a:rPr lang="zh-CN" altLang="en-US" sz="2000" dirty="0">
                <a:effectLst/>
                <a:ea typeface="等线" panose="02010600030101010101" pitchFamily="2" charset="-122"/>
                <a:cs typeface="Arial" panose="020B0604020202020204" pitchFamily="34" charset="0"/>
              </a:rPr>
              <a:t>场景）网络特点和应用需求，提出了一套基于预测带宽和按需切片的切片系统框架；</a:t>
            </a:r>
            <a:endParaRPr lang="zh-CN" altLang="en-US" sz="2000" dirty="0">
              <a:effectLst/>
              <a:ea typeface="等线" panose="02010600030101010101" pitchFamily="2" charset="-122"/>
              <a:cs typeface="Arial" panose="020B0604020202020204" pitchFamily="34" charset="0"/>
            </a:endParaRPr>
          </a:p>
          <a:p>
            <a:pPr>
              <a:lnSpc>
                <a:spcPct val="125000"/>
              </a:lnSpc>
              <a:spcBef>
                <a:spcPts val="0"/>
              </a:spcBef>
              <a:spcAft>
                <a:spcPts val="0"/>
              </a:spcAft>
            </a:pPr>
            <a:r>
              <a:rPr lang="zh-CN" altLang="en-US" sz="2000" dirty="0">
                <a:effectLst/>
                <a:ea typeface="等线" panose="02010600030101010101" pitchFamily="2" charset="-122"/>
                <a:cs typeface="Arial" panose="020B0604020202020204" pitchFamily="34" charset="0"/>
              </a:rPr>
              <a:t>（</a:t>
            </a:r>
            <a:r>
              <a:rPr lang="en-US" altLang="zh-CN" sz="2000" dirty="0">
                <a:effectLst/>
                <a:ea typeface="等线" panose="02010600030101010101" pitchFamily="2" charset="-122"/>
                <a:cs typeface="Arial" panose="020B0604020202020204" pitchFamily="34" charset="0"/>
              </a:rPr>
              <a:t>2</a:t>
            </a:r>
            <a:r>
              <a:rPr lang="zh-CN" altLang="en-US" sz="2000" dirty="0">
                <a:effectLst/>
                <a:ea typeface="等线" panose="02010600030101010101" pitchFamily="2" charset="-122"/>
                <a:cs typeface="Arial" panose="020B0604020202020204" pitchFamily="34" charset="0"/>
              </a:rPr>
              <a:t>）在系统框架中尝试了强化学习等策略；</a:t>
            </a:r>
            <a:endParaRPr lang="zh-CN" altLang="en-US" sz="2000" dirty="0">
              <a:effectLst/>
              <a:ea typeface="等线" panose="02010600030101010101" pitchFamily="2" charset="-122"/>
              <a:cs typeface="Arial" panose="020B0604020202020204" pitchFamily="34" charset="0"/>
            </a:endParaRPr>
          </a:p>
          <a:p>
            <a:pPr>
              <a:lnSpc>
                <a:spcPct val="125000"/>
              </a:lnSpc>
              <a:spcBef>
                <a:spcPts val="0"/>
              </a:spcBef>
              <a:spcAft>
                <a:spcPts val="0"/>
              </a:spcAft>
            </a:pPr>
            <a:r>
              <a:rPr lang="zh-CN" altLang="en-US" sz="2000" dirty="0">
                <a:effectLst/>
                <a:ea typeface="等线" panose="02010600030101010101" pitchFamily="2" charset="-122"/>
                <a:cs typeface="Arial" panose="020B0604020202020204" pitchFamily="34" charset="0"/>
              </a:rPr>
              <a:t>（</a:t>
            </a:r>
            <a:r>
              <a:rPr lang="en-US" altLang="zh-CN" sz="2000" dirty="0">
                <a:effectLst/>
                <a:ea typeface="等线" panose="02010600030101010101" pitchFamily="2" charset="-122"/>
                <a:cs typeface="Arial" panose="020B0604020202020204" pitchFamily="34" charset="0"/>
              </a:rPr>
              <a:t>3</a:t>
            </a:r>
            <a:r>
              <a:rPr lang="zh-CN" altLang="en-US" sz="2000" dirty="0">
                <a:effectLst/>
                <a:ea typeface="等线" panose="02010600030101010101" pitchFamily="2" charset="-122"/>
                <a:cs typeface="Arial" panose="020B0604020202020204" pitchFamily="34" charset="0"/>
              </a:rPr>
              <a:t>）</a:t>
            </a:r>
            <a:r>
              <a:rPr lang="zh-CN" sz="2000" dirty="0">
                <a:effectLst/>
                <a:ea typeface="等线" panose="02010600030101010101" pitchFamily="2" charset="-122"/>
                <a:cs typeface="Arial" panose="020B0604020202020204" pitchFamily="34" charset="0"/>
              </a:rPr>
              <a:t>针对云渲染应用提出了一种基于</a:t>
            </a:r>
            <a:r>
              <a:rPr lang="en-US" altLang="zh-CN" sz="2000" dirty="0">
                <a:effectLst/>
                <a:ea typeface="等线" panose="02010600030101010101" pitchFamily="2" charset="-122"/>
                <a:cs typeface="Arial" panose="020B0604020202020204" pitchFamily="34" charset="0"/>
              </a:rPr>
              <a:t>QoS</a:t>
            </a:r>
            <a:r>
              <a:rPr lang="zh-CN" altLang="en-US" sz="2000" dirty="0">
                <a:effectLst/>
                <a:ea typeface="等线" panose="02010600030101010101" pitchFamily="2" charset="-122"/>
                <a:cs typeface="Arial" panose="020B0604020202020204" pitchFamily="34" charset="0"/>
              </a:rPr>
              <a:t>的间接</a:t>
            </a:r>
            <a:r>
              <a:rPr lang="en-US" altLang="zh-CN" sz="2000" dirty="0">
                <a:effectLst/>
                <a:ea typeface="等线" panose="02010600030101010101" pitchFamily="2" charset="-122"/>
                <a:cs typeface="Arial" panose="020B0604020202020204" pitchFamily="34" charset="0"/>
              </a:rPr>
              <a:t>QoE</a:t>
            </a:r>
            <a:r>
              <a:rPr lang="zh-CN" altLang="en-US" sz="2000" dirty="0">
                <a:effectLst/>
                <a:ea typeface="等线" panose="02010600030101010101" pitchFamily="2" charset="-122"/>
                <a:cs typeface="Arial" panose="020B0604020202020204" pitchFamily="34" charset="0"/>
              </a:rPr>
              <a:t>评价方法，并以此衡量切片效果；</a:t>
            </a:r>
            <a:endParaRPr lang="zh-CN" altLang="en-US" sz="2000" dirty="0">
              <a:effectLst/>
              <a:ea typeface="等线" panose="02010600030101010101" pitchFamily="2" charset="-122"/>
              <a:cs typeface="Arial" panose="020B0604020202020204" pitchFamily="34" charset="0"/>
            </a:endParaRPr>
          </a:p>
          <a:p>
            <a:pPr>
              <a:lnSpc>
                <a:spcPct val="125000"/>
              </a:lnSpc>
              <a:spcBef>
                <a:spcPts val="0"/>
              </a:spcBef>
              <a:spcAft>
                <a:spcPts val="0"/>
              </a:spcAft>
            </a:pPr>
            <a:r>
              <a:rPr lang="zh-CN" altLang="en-US" sz="2000" dirty="0">
                <a:effectLst/>
                <a:ea typeface="等线" panose="02010600030101010101" pitchFamily="2" charset="-122"/>
                <a:cs typeface="Arial" panose="020B0604020202020204" pitchFamily="34" charset="0"/>
                <a:sym typeface="+mn-ea"/>
              </a:rPr>
              <a:t>（</a:t>
            </a:r>
            <a:r>
              <a:rPr lang="en-US" altLang="zh-CN" sz="2000" dirty="0">
                <a:effectLst/>
                <a:ea typeface="等线" panose="02010600030101010101" pitchFamily="2" charset="-122"/>
                <a:cs typeface="Arial" panose="020B0604020202020204" pitchFamily="34" charset="0"/>
                <a:sym typeface="+mn-ea"/>
              </a:rPr>
              <a:t>4</a:t>
            </a:r>
            <a:r>
              <a:rPr lang="zh-CN" altLang="en-US" sz="2000" dirty="0">
                <a:effectLst/>
                <a:ea typeface="等线" panose="02010600030101010101" pitchFamily="2" charset="-122"/>
                <a:cs typeface="Arial" panose="020B0604020202020204" pitchFamily="34" charset="0"/>
                <a:sym typeface="+mn-ea"/>
              </a:rPr>
              <a:t>）在真实网络环境中搭建了按帧率逐帧传输视频的云渲染模拟服务器，在安卓手机与电脑实现了相应客户端，并基于此进行实验，取得了一定的效果</a:t>
            </a:r>
            <a:endParaRPr lang="zh-CN" altLang="en-US" sz="2000" dirty="0"/>
          </a:p>
        </p:txBody>
      </p:sp>
      <p:sp>
        <p:nvSpPr>
          <p:cNvPr id="47" name="文本框 46"/>
          <p:cNvSpPr txBox="1"/>
          <p:nvPr/>
        </p:nvSpPr>
        <p:spPr>
          <a:xfrm>
            <a:off x="450850" y="3688715"/>
            <a:ext cx="6201410" cy="3169285"/>
          </a:xfrm>
          <a:prstGeom prst="rect">
            <a:avLst/>
          </a:prstGeom>
          <a:noFill/>
        </p:spPr>
        <p:txBody>
          <a:bodyPr wrap="square" rtlCol="0">
            <a:spAutoFit/>
          </a:bodyPr>
          <a:lstStyle/>
          <a:p>
            <a:pPr algn="l"/>
            <a:r>
              <a:rPr lang="en-US" altLang="zh-CN" sz="2000" dirty="0"/>
              <a:t>2.</a:t>
            </a:r>
            <a:r>
              <a:rPr lang="zh-CN" altLang="en-US" sz="2000" dirty="0"/>
              <a:t> 前景展望：</a:t>
            </a:r>
            <a:endParaRPr lang="en-US" altLang="zh-CN" sz="2000" dirty="0"/>
          </a:p>
          <a:p>
            <a:pPr>
              <a:lnSpc>
                <a:spcPct val="125000"/>
              </a:lnSpc>
              <a:spcBef>
                <a:spcPts val="0"/>
              </a:spcBef>
              <a:spcAft>
                <a:spcPts val="0"/>
              </a:spcAft>
            </a:pPr>
            <a:r>
              <a:rPr lang="en-US" altLang="zh-CN" sz="1800" dirty="0">
                <a:effectLst/>
                <a:ea typeface="等线" panose="02010600030101010101" pitchFamily="2" charset="-122"/>
                <a:cs typeface="Arial" panose="020B0604020202020204" pitchFamily="34" charset="0"/>
              </a:rPr>
              <a:t>        </a:t>
            </a:r>
            <a:r>
              <a:rPr lang="zh-CN" altLang="en-US" dirty="0">
                <a:effectLst/>
                <a:ea typeface="等线" panose="02010600030101010101" pitchFamily="2" charset="-122"/>
                <a:cs typeface="Arial" panose="020B0604020202020204" pitchFamily="34" charset="0"/>
              </a:rPr>
              <a:t>随着应用网络需求的不断提高，需求种类愈发多样，</a:t>
            </a:r>
            <a:endParaRPr lang="zh-CN" altLang="en-US" dirty="0">
              <a:effectLst/>
              <a:ea typeface="等线" panose="02010600030101010101" pitchFamily="2" charset="-122"/>
              <a:cs typeface="Arial" panose="020B0604020202020204" pitchFamily="34" charset="0"/>
            </a:endParaRPr>
          </a:p>
          <a:p>
            <a:pPr>
              <a:lnSpc>
                <a:spcPct val="125000"/>
              </a:lnSpc>
              <a:spcBef>
                <a:spcPts val="0"/>
              </a:spcBef>
              <a:spcAft>
                <a:spcPts val="0"/>
              </a:spcAft>
            </a:pPr>
            <a:r>
              <a:rPr lang="zh-CN" altLang="en-US" dirty="0">
                <a:ea typeface="等线" panose="02010600030101010101" pitchFamily="2" charset="-122"/>
                <a:cs typeface="Arial" panose="020B0604020202020204" pitchFamily="34" charset="0"/>
              </a:rPr>
              <a:t>对网络波动等不确定性的容忍度不断下降，现有尽力而为式网络服务很难满足新型应用的需求的网络能力。</a:t>
            </a:r>
            <a:endParaRPr lang="zh-CN" altLang="en-US" dirty="0">
              <a:ea typeface="等线" panose="02010600030101010101" pitchFamily="2" charset="-122"/>
              <a:cs typeface="Arial" panose="020B0604020202020204" pitchFamily="34" charset="0"/>
            </a:endParaRPr>
          </a:p>
          <a:p>
            <a:pPr>
              <a:lnSpc>
                <a:spcPct val="125000"/>
              </a:lnSpc>
              <a:spcBef>
                <a:spcPts val="0"/>
              </a:spcBef>
              <a:spcAft>
                <a:spcPts val="0"/>
              </a:spcAft>
            </a:pPr>
            <a:r>
              <a:rPr lang="en-US" altLang="zh-CN" dirty="0">
                <a:ea typeface="等线" panose="02010600030101010101" pitchFamily="2" charset="-122"/>
                <a:cs typeface="Arial" panose="020B0604020202020204" pitchFamily="34" charset="0"/>
              </a:rPr>
              <a:t>        </a:t>
            </a:r>
            <a:r>
              <a:rPr lang="zh-CN" altLang="en-US" dirty="0">
                <a:ea typeface="等线" panose="02010600030101010101" pitchFamily="2" charset="-122"/>
                <a:cs typeface="Arial" panose="020B0604020202020204" pitchFamily="34" charset="0"/>
              </a:rPr>
              <a:t>基于此，以虚拟专网形式</a:t>
            </a:r>
            <a:r>
              <a:rPr lang="zh-CN" altLang="en-US" b="1" dirty="0">
                <a:ea typeface="等线" panose="02010600030101010101" pitchFamily="2" charset="-122"/>
                <a:cs typeface="Arial" panose="020B0604020202020204" pitchFamily="34" charset="0"/>
              </a:rPr>
              <a:t>提供网络服务能力波动可确定的网络切片技术</a:t>
            </a:r>
            <a:r>
              <a:rPr lang="zh-CN" altLang="en-US" dirty="0">
                <a:ea typeface="等线" panose="02010600030101010101" pitchFamily="2" charset="-122"/>
                <a:cs typeface="Arial" panose="020B0604020202020204" pitchFamily="34" charset="0"/>
              </a:rPr>
              <a:t>，或将成为</a:t>
            </a:r>
            <a:r>
              <a:rPr lang="en-US" altLang="zh-CN" dirty="0">
                <a:ea typeface="等线" panose="02010600030101010101" pitchFamily="2" charset="-122"/>
                <a:cs typeface="Arial" panose="020B0604020202020204" pitchFamily="34" charset="0"/>
              </a:rPr>
              <a:t>AR</a:t>
            </a:r>
            <a:r>
              <a:rPr lang="zh-CN" altLang="en-US" dirty="0">
                <a:ea typeface="等线" panose="02010600030101010101" pitchFamily="2" charset="-122"/>
                <a:cs typeface="Arial" panose="020B0604020202020204" pitchFamily="34" charset="0"/>
              </a:rPr>
              <a:t>、</a:t>
            </a:r>
            <a:r>
              <a:rPr lang="en-US" altLang="zh-CN" dirty="0">
                <a:ea typeface="等线" panose="02010600030101010101" pitchFamily="2" charset="-122"/>
                <a:cs typeface="Arial" panose="020B0604020202020204" pitchFamily="34" charset="0"/>
              </a:rPr>
              <a:t>VR</a:t>
            </a:r>
            <a:r>
              <a:rPr lang="zh-CN" altLang="en-US" dirty="0">
                <a:ea typeface="等线" panose="02010600030101010101" pitchFamily="2" charset="-122"/>
                <a:cs typeface="Arial" panose="020B0604020202020204" pitchFamily="34" charset="0"/>
              </a:rPr>
              <a:t>等云渲染应用，智慧城市、远程医疗、自动驾驶等技术实际进入生活时新一代网络必不可少的一环。本课题成果亦可作为</a:t>
            </a:r>
            <a:r>
              <a:rPr lang="zh-CN" altLang="en-US" b="1" dirty="0">
                <a:ea typeface="等线" panose="02010600030101010101" pitchFamily="2" charset="-122"/>
                <a:cs typeface="Arial" panose="020B0604020202020204" pitchFamily="34" charset="0"/>
              </a:rPr>
              <a:t>网络切片技术</a:t>
            </a:r>
            <a:r>
              <a:rPr lang="zh-CN" altLang="en-US" dirty="0">
                <a:ea typeface="等线" panose="02010600030101010101" pitchFamily="2" charset="-122"/>
                <a:cs typeface="Arial" panose="020B0604020202020204" pitchFamily="34" charset="0"/>
              </a:rPr>
              <a:t>初步</a:t>
            </a:r>
            <a:r>
              <a:rPr lang="zh-CN" altLang="en-US" b="1" dirty="0">
                <a:ea typeface="等线" panose="02010600030101010101" pitchFamily="2" charset="-122"/>
                <a:cs typeface="Arial" panose="020B0604020202020204" pitchFamily="34" charset="0"/>
              </a:rPr>
              <a:t>投入实际应用</a:t>
            </a:r>
            <a:r>
              <a:rPr lang="zh-CN" altLang="en-US" dirty="0">
                <a:ea typeface="等线" panose="02010600030101010101" pitchFamily="2" charset="-122"/>
                <a:cs typeface="Arial" panose="020B0604020202020204" pitchFamily="34" charset="0"/>
              </a:rPr>
              <a:t>的一种尝试。</a:t>
            </a:r>
            <a:endParaRPr lang="zh-CN" altLang="en-US" dirty="0">
              <a:ea typeface="等线" panose="02010600030101010101" pitchFamily="2" charset="-122"/>
              <a:cs typeface="Arial" panose="020B0604020202020204" pitchFamily="34" charset="0"/>
            </a:endParaRPr>
          </a:p>
        </p:txBody>
      </p:sp>
      <p:pic>
        <p:nvPicPr>
          <p:cNvPr id="2" name="图片 1"/>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l="24435" t="4606" r="29245" b="16205"/>
          <a:stretch>
            <a:fillRect/>
          </a:stretch>
        </p:blipFill>
        <p:spPr>
          <a:xfrm>
            <a:off x="6844665" y="3848100"/>
            <a:ext cx="2415540" cy="222377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 name="图片 2" descr="智慧城市"/>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59290" y="3848100"/>
            <a:ext cx="2247900" cy="2247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lum contrast="12000"/>
            <a:extLst>
              <a:ext uri="{28A0092B-C50C-407E-A947-70E740481C1C}">
                <a14:useLocalDpi xmlns:a14="http://schemas.microsoft.com/office/drawing/2010/main" val="0"/>
              </a:ext>
            </a:extLst>
          </a:blip>
          <a:stretch>
            <a:fillRect/>
          </a:stretch>
        </p:blipFill>
        <p:spPr>
          <a:xfrm>
            <a:off x="-358775" y="8890"/>
            <a:ext cx="12541250" cy="6858000"/>
          </a:xfrm>
          <a:prstGeom prst="rect">
            <a:avLst/>
          </a:prstGeom>
        </p:spPr>
      </p:pic>
      <p:sp>
        <p:nvSpPr>
          <p:cNvPr id="3" name="文本框 2"/>
          <p:cNvSpPr txBox="1"/>
          <p:nvPr/>
        </p:nvSpPr>
        <p:spPr>
          <a:xfrm>
            <a:off x="5052060" y="2075815"/>
            <a:ext cx="2763520" cy="1151255"/>
          </a:xfrm>
          <a:prstGeom prst="rect">
            <a:avLst/>
          </a:prstGeom>
          <a:noFill/>
        </p:spPr>
        <p:txBody>
          <a:bodyPr wrap="square" lIns="68580" tIns="34290" rIns="68580" bIns="34290" rtlCol="0">
            <a:spAutoFit/>
          </a:bodyPr>
          <a:lstStyle/>
          <a:p>
            <a:pPr defTabSz="685800">
              <a:lnSpc>
                <a:spcPct val="80000"/>
              </a:lnSpc>
            </a:pPr>
            <a:r>
              <a:rPr lang="zh-CN" altLang="en-US" sz="8800" b="1" dirty="0">
                <a:latin typeface="微软雅黑" panose="020B0503020204020204" charset="-122"/>
                <a:ea typeface="微软雅黑" panose="020B0503020204020204" charset="-122"/>
                <a:cs typeface="+mn-ea"/>
                <a:sym typeface="+mn-lt"/>
              </a:rPr>
              <a:t>谢谢</a:t>
            </a:r>
            <a:endParaRPr lang="zh-CN" altLang="en-US" sz="8800" b="1" dirty="0">
              <a:latin typeface="微软雅黑" panose="020B0503020204020204" charset="-122"/>
              <a:ea typeface="微软雅黑" panose="020B0503020204020204" charset="-122"/>
              <a:cs typeface="+mn-ea"/>
              <a:sym typeface="+mn-lt"/>
            </a:endParaRPr>
          </a:p>
        </p:txBody>
      </p:sp>
    </p:spTree>
    <p:custDataLst>
      <p:tags r:id="rId2"/>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p:cNvPicPr>
            <a:picLocks noChangeAspect="1"/>
          </p:cNvPicPr>
          <p:nvPr/>
        </p:nvPicPr>
        <p:blipFill>
          <a:blip r:embed="rId1">
            <a:lum contrast="12000"/>
            <a:extLst>
              <a:ext uri="{28A0092B-C50C-407E-A947-70E740481C1C}">
                <a14:useLocalDpi xmlns:a14="http://schemas.microsoft.com/office/drawing/2010/main" val="0"/>
              </a:ext>
            </a:extLst>
          </a:blip>
          <a:stretch>
            <a:fillRect/>
          </a:stretch>
        </p:blipFill>
        <p:spPr>
          <a:xfrm>
            <a:off x="-367665" y="0"/>
            <a:ext cx="12541250" cy="6858000"/>
          </a:xfrm>
          <a:prstGeom prst="rect">
            <a:avLst/>
          </a:prstGeom>
        </p:spPr>
      </p:pic>
      <p:sp>
        <p:nvSpPr>
          <p:cNvPr id="3" name="文本框 13"/>
          <p:cNvSpPr txBox="1">
            <a:spLocks noChangeArrowheads="1"/>
          </p:cNvSpPr>
          <p:nvPr/>
        </p:nvSpPr>
        <p:spPr bwMode="auto">
          <a:xfrm>
            <a:off x="2138404" y="2738512"/>
            <a:ext cx="384156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fontAlgn="auto" hangingPunct="1">
              <a:spcBef>
                <a:spcPts val="0"/>
              </a:spcBef>
              <a:spcAft>
                <a:spcPts val="0"/>
              </a:spcAft>
              <a:defRPr sz="700">
                <a:latin typeface="Helvetica" panose="020B0604020202020204" pitchFamily="34" charset="0"/>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sz="6000" dirty="0">
                <a:latin typeface="思源黑体 CN Bold" panose="020B0800000000000000" pitchFamily="34" charset="-122"/>
                <a:ea typeface="思源黑体 CN Bold" panose="020B0800000000000000" pitchFamily="34" charset="-122"/>
              </a:rPr>
              <a:t>CONTENT</a:t>
            </a:r>
            <a:endParaRPr lang="zh-CN" altLang="en-US" sz="6000" dirty="0">
              <a:latin typeface="思源黑体 CN Bold" panose="020B0800000000000000" pitchFamily="34" charset="-122"/>
              <a:ea typeface="思源黑体 CN Bold" panose="020B0800000000000000" pitchFamily="34" charset="-122"/>
            </a:endParaRPr>
          </a:p>
        </p:txBody>
      </p:sp>
      <p:sp>
        <p:nvSpPr>
          <p:cNvPr id="2" name="文本框 1"/>
          <p:cNvSpPr txBox="1"/>
          <p:nvPr/>
        </p:nvSpPr>
        <p:spPr>
          <a:xfrm>
            <a:off x="4222484" y="3551444"/>
            <a:ext cx="1960880" cy="706755"/>
          </a:xfrm>
          <a:prstGeom prst="rect">
            <a:avLst/>
          </a:prstGeom>
          <a:noFill/>
        </p:spPr>
        <p:txBody>
          <a:bodyPr wrap="none" rtlCol="0">
            <a:spAutoFit/>
          </a:bodyPr>
          <a:lstStyle/>
          <a:p>
            <a:r>
              <a:rPr lang="zh-CN" altLang="en-US" sz="4000" dirty="0">
                <a:solidFill>
                  <a:schemeClr val="tx1">
                    <a:lumMod val="85000"/>
                    <a:lumOff val="15000"/>
                  </a:schemeClr>
                </a:solidFill>
                <a:latin typeface="思源黑体 CN Bold" panose="020B0800000000000000" pitchFamily="34" charset="-122"/>
                <a:ea typeface="思源黑体 CN Bold" panose="020B0800000000000000" pitchFamily="34" charset="-122"/>
              </a:rPr>
              <a:t>目录 </a:t>
            </a:r>
            <a:r>
              <a:rPr lang="en-US" altLang="zh-CN" sz="4000" dirty="0">
                <a:solidFill>
                  <a:schemeClr val="tx1">
                    <a:lumMod val="85000"/>
                    <a:lumOff val="15000"/>
                  </a:schemeClr>
                </a:solidFill>
                <a:latin typeface="思源黑体 CN Bold" panose="020B0800000000000000" pitchFamily="34" charset="-122"/>
                <a:ea typeface="思源黑体 CN Bold" panose="020B0800000000000000" pitchFamily="34" charset="-122"/>
              </a:rPr>
              <a:t>&gt;&gt;</a:t>
            </a:r>
            <a:endParaRPr lang="en-US" altLang="zh-CN" sz="4000" dirty="0">
              <a:solidFill>
                <a:schemeClr val="tx1">
                  <a:lumMod val="85000"/>
                  <a:lumOff val="15000"/>
                </a:schemeClr>
              </a:solidFill>
              <a:latin typeface="思源黑体 CN Bold" panose="020B0800000000000000" pitchFamily="34" charset="-122"/>
              <a:ea typeface="思源黑体 CN Bold" panose="020B0800000000000000" pitchFamily="34" charset="-122"/>
            </a:endParaRPr>
          </a:p>
        </p:txBody>
      </p:sp>
      <p:sp>
        <p:nvSpPr>
          <p:cNvPr id="46" name="文本框 45"/>
          <p:cNvSpPr txBox="1"/>
          <p:nvPr/>
        </p:nvSpPr>
        <p:spPr>
          <a:xfrm>
            <a:off x="7257415" y="2203450"/>
            <a:ext cx="2517140" cy="510243"/>
          </a:xfrm>
          <a:prstGeom prst="roundRect">
            <a:avLst/>
          </a:prstGeom>
          <a:solidFill>
            <a:schemeClr val="tx1"/>
          </a:solidFill>
        </p:spPr>
        <p:txBody>
          <a:bodyPr wrap="square" rtlCol="0">
            <a:spAutoFit/>
          </a:bodyPr>
          <a:lstStyle/>
          <a:p>
            <a:r>
              <a:rPr lang="zh-CN" altLang="en-US" sz="2400" dirty="0">
                <a:solidFill>
                  <a:schemeClr val="bg1"/>
                </a:solidFill>
                <a:cs typeface="+mn-ea"/>
                <a:sym typeface="+mn-lt"/>
              </a:rPr>
              <a:t>研究背景</a:t>
            </a:r>
            <a:endParaRPr lang="zh-CN" altLang="en-US" sz="2400" dirty="0">
              <a:solidFill>
                <a:schemeClr val="bg1"/>
              </a:solidFill>
              <a:cs typeface="+mn-ea"/>
              <a:sym typeface="+mn-lt"/>
            </a:endParaRPr>
          </a:p>
        </p:txBody>
      </p:sp>
      <p:grpSp>
        <p:nvGrpSpPr>
          <p:cNvPr id="4" name="组合 3"/>
          <p:cNvGrpSpPr/>
          <p:nvPr/>
        </p:nvGrpSpPr>
        <p:grpSpPr>
          <a:xfrm>
            <a:off x="6562725" y="2183130"/>
            <a:ext cx="576000" cy="576000"/>
            <a:chOff x="10335" y="3438"/>
            <a:chExt cx="907" cy="907"/>
          </a:xfrm>
        </p:grpSpPr>
        <p:sp>
          <p:nvSpPr>
            <p:cNvPr id="48" name="椭圆 47"/>
            <p:cNvSpPr/>
            <p:nvPr/>
          </p:nvSpPr>
          <p:spPr>
            <a:xfrm>
              <a:off x="10335" y="3438"/>
              <a:ext cx="907" cy="907"/>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62" name="文本框 17"/>
            <p:cNvSpPr txBox="1"/>
            <p:nvPr/>
          </p:nvSpPr>
          <p:spPr>
            <a:xfrm>
              <a:off x="10360" y="3482"/>
              <a:ext cx="856" cy="822"/>
            </a:xfrm>
            <a:prstGeom prst="rect">
              <a:avLst/>
            </a:prstGeom>
            <a:noFill/>
          </p:spPr>
          <p:txBody>
            <a:bodyPr wrap="square" rtlCol="0">
              <a:spAutoFit/>
            </a:bodyPr>
            <a:lstStyle/>
            <a:p>
              <a:pPr algn="ctr">
                <a:defRPr/>
              </a:pPr>
              <a:r>
                <a:rPr lang="en-US" altLang="zh-CN" sz="2800" dirty="0">
                  <a:solidFill>
                    <a:schemeClr val="bg1"/>
                  </a:solidFill>
                  <a:cs typeface="+mn-ea"/>
                  <a:sym typeface="+mn-lt"/>
                </a:rPr>
                <a:t>1</a:t>
              </a:r>
              <a:endParaRPr lang="en-US" altLang="zh-CN" sz="2800" dirty="0">
                <a:solidFill>
                  <a:schemeClr val="bg1"/>
                </a:solidFill>
                <a:cs typeface="+mn-ea"/>
                <a:sym typeface="+mn-lt"/>
              </a:endParaRPr>
            </a:p>
          </p:txBody>
        </p:sp>
      </p:grpSp>
      <p:sp>
        <p:nvSpPr>
          <p:cNvPr id="66" name="文本框 65"/>
          <p:cNvSpPr txBox="1"/>
          <p:nvPr/>
        </p:nvSpPr>
        <p:spPr>
          <a:xfrm>
            <a:off x="7257415" y="2936875"/>
            <a:ext cx="2517140" cy="510185"/>
          </a:xfrm>
          <a:prstGeom prst="roundRect">
            <a:avLst/>
          </a:prstGeom>
          <a:solidFill>
            <a:schemeClr val="tx1"/>
          </a:solidFill>
        </p:spPr>
        <p:txBody>
          <a:bodyPr wrap="square" rtlCol="0">
            <a:spAutoFit/>
          </a:bodyPr>
          <a:lstStyle/>
          <a:p>
            <a:r>
              <a:rPr lang="zh-CN" altLang="en-US" sz="2400" dirty="0">
                <a:solidFill>
                  <a:schemeClr val="bg1"/>
                </a:solidFill>
                <a:cs typeface="+mn-ea"/>
                <a:sym typeface="+mn-lt"/>
              </a:rPr>
              <a:t>设计框架</a:t>
            </a:r>
            <a:endParaRPr lang="zh-CN" altLang="en-US" sz="2400" dirty="0">
              <a:solidFill>
                <a:schemeClr val="bg1"/>
              </a:solidFill>
              <a:cs typeface="+mn-ea"/>
              <a:sym typeface="+mn-lt"/>
            </a:endParaRPr>
          </a:p>
        </p:txBody>
      </p:sp>
      <p:sp>
        <p:nvSpPr>
          <p:cNvPr id="69" name="文本框 68"/>
          <p:cNvSpPr txBox="1"/>
          <p:nvPr/>
        </p:nvSpPr>
        <p:spPr>
          <a:xfrm>
            <a:off x="7257415" y="3687445"/>
            <a:ext cx="2517140" cy="510185"/>
          </a:xfrm>
          <a:prstGeom prst="roundRect">
            <a:avLst/>
          </a:prstGeom>
          <a:solidFill>
            <a:schemeClr val="tx1"/>
          </a:solidFill>
        </p:spPr>
        <p:txBody>
          <a:bodyPr wrap="square" rtlCol="0">
            <a:spAutoFit/>
          </a:bodyPr>
          <a:lstStyle/>
          <a:p>
            <a:r>
              <a:rPr lang="zh-CN" altLang="en-US" sz="2400" dirty="0">
                <a:solidFill>
                  <a:schemeClr val="bg1"/>
                </a:solidFill>
                <a:cs typeface="+mn-ea"/>
                <a:sym typeface="+mn-lt"/>
              </a:rPr>
              <a:t>系统策略</a:t>
            </a:r>
            <a:endParaRPr lang="zh-CN" altLang="en-US" sz="2400" dirty="0">
              <a:solidFill>
                <a:schemeClr val="bg1"/>
              </a:solidFill>
              <a:cs typeface="+mn-ea"/>
              <a:sym typeface="+mn-lt"/>
            </a:endParaRPr>
          </a:p>
        </p:txBody>
      </p:sp>
      <p:sp>
        <p:nvSpPr>
          <p:cNvPr id="72" name="文本框 71"/>
          <p:cNvSpPr txBox="1"/>
          <p:nvPr/>
        </p:nvSpPr>
        <p:spPr>
          <a:xfrm>
            <a:off x="7257415" y="4393565"/>
            <a:ext cx="2517140" cy="510185"/>
          </a:xfrm>
          <a:prstGeom prst="roundRect">
            <a:avLst/>
          </a:prstGeom>
          <a:solidFill>
            <a:schemeClr val="tx1"/>
          </a:solidFill>
        </p:spPr>
        <p:txBody>
          <a:bodyPr wrap="square" rtlCol="0">
            <a:spAutoFit/>
          </a:bodyPr>
          <a:lstStyle/>
          <a:p>
            <a:r>
              <a:rPr lang="zh-CN" altLang="en-US" sz="2400" dirty="0">
                <a:solidFill>
                  <a:schemeClr val="bg1"/>
                </a:solidFill>
                <a:cs typeface="+mn-ea"/>
                <a:sym typeface="+mn-lt"/>
              </a:rPr>
              <a:t>效果演示</a:t>
            </a:r>
            <a:endParaRPr lang="zh-CN" altLang="en-US" sz="2400" dirty="0">
              <a:solidFill>
                <a:schemeClr val="bg1"/>
              </a:solidFill>
              <a:cs typeface="+mn-ea"/>
              <a:sym typeface="+mn-lt"/>
            </a:endParaRPr>
          </a:p>
        </p:txBody>
      </p:sp>
      <p:grpSp>
        <p:nvGrpSpPr>
          <p:cNvPr id="5" name="组合 4"/>
          <p:cNvGrpSpPr/>
          <p:nvPr/>
        </p:nvGrpSpPr>
        <p:grpSpPr>
          <a:xfrm>
            <a:off x="6574155" y="2888615"/>
            <a:ext cx="576000" cy="576000"/>
            <a:chOff x="10335" y="3438"/>
            <a:chExt cx="907" cy="907"/>
          </a:xfrm>
        </p:grpSpPr>
        <p:sp>
          <p:nvSpPr>
            <p:cNvPr id="6" name="椭圆 5"/>
            <p:cNvSpPr/>
            <p:nvPr/>
          </p:nvSpPr>
          <p:spPr>
            <a:xfrm>
              <a:off x="10335" y="3438"/>
              <a:ext cx="907" cy="907"/>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7" name="文本框 17"/>
            <p:cNvSpPr txBox="1"/>
            <p:nvPr/>
          </p:nvSpPr>
          <p:spPr>
            <a:xfrm>
              <a:off x="10360" y="3482"/>
              <a:ext cx="856" cy="822"/>
            </a:xfrm>
            <a:prstGeom prst="rect">
              <a:avLst/>
            </a:prstGeom>
            <a:noFill/>
          </p:spPr>
          <p:txBody>
            <a:bodyPr wrap="square" rtlCol="0">
              <a:spAutoFit/>
            </a:bodyPr>
            <a:lstStyle/>
            <a:p>
              <a:pPr algn="ctr">
                <a:defRPr/>
              </a:pPr>
              <a:r>
                <a:rPr lang="en-US" altLang="zh-CN" sz="2800" dirty="0">
                  <a:solidFill>
                    <a:schemeClr val="bg1"/>
                  </a:solidFill>
                  <a:cs typeface="+mn-ea"/>
                  <a:sym typeface="+mn-lt"/>
                </a:rPr>
                <a:t>2</a:t>
              </a:r>
              <a:endParaRPr lang="en-US" altLang="zh-CN" sz="2800" dirty="0">
                <a:solidFill>
                  <a:schemeClr val="bg1"/>
                </a:solidFill>
                <a:cs typeface="+mn-ea"/>
                <a:sym typeface="+mn-lt"/>
              </a:endParaRPr>
            </a:p>
          </p:txBody>
        </p:sp>
      </p:grpSp>
      <p:grpSp>
        <p:nvGrpSpPr>
          <p:cNvPr id="8" name="组合 7"/>
          <p:cNvGrpSpPr/>
          <p:nvPr/>
        </p:nvGrpSpPr>
        <p:grpSpPr>
          <a:xfrm>
            <a:off x="6574790" y="3648075"/>
            <a:ext cx="576000" cy="576000"/>
            <a:chOff x="10335" y="3438"/>
            <a:chExt cx="907" cy="907"/>
          </a:xfrm>
        </p:grpSpPr>
        <p:sp>
          <p:nvSpPr>
            <p:cNvPr id="9" name="椭圆 8"/>
            <p:cNvSpPr/>
            <p:nvPr/>
          </p:nvSpPr>
          <p:spPr>
            <a:xfrm>
              <a:off x="10335" y="3438"/>
              <a:ext cx="907" cy="907"/>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0" name="文本框 17"/>
            <p:cNvSpPr txBox="1"/>
            <p:nvPr/>
          </p:nvSpPr>
          <p:spPr>
            <a:xfrm>
              <a:off x="10360" y="3482"/>
              <a:ext cx="856" cy="822"/>
            </a:xfrm>
            <a:prstGeom prst="rect">
              <a:avLst/>
            </a:prstGeom>
            <a:noFill/>
          </p:spPr>
          <p:txBody>
            <a:bodyPr wrap="square" rtlCol="0">
              <a:spAutoFit/>
            </a:bodyPr>
            <a:lstStyle/>
            <a:p>
              <a:pPr algn="ctr">
                <a:defRPr/>
              </a:pPr>
              <a:r>
                <a:rPr lang="en-US" altLang="zh-CN" sz="2800" dirty="0">
                  <a:solidFill>
                    <a:schemeClr val="bg1"/>
                  </a:solidFill>
                  <a:cs typeface="+mn-ea"/>
                  <a:sym typeface="+mn-lt"/>
                </a:rPr>
                <a:t>3</a:t>
              </a:r>
              <a:endParaRPr lang="en-US" altLang="zh-CN" sz="2800" dirty="0">
                <a:solidFill>
                  <a:schemeClr val="bg1"/>
                </a:solidFill>
                <a:cs typeface="+mn-ea"/>
                <a:sym typeface="+mn-lt"/>
              </a:endParaRPr>
            </a:p>
          </p:txBody>
        </p:sp>
      </p:grpSp>
      <p:grpSp>
        <p:nvGrpSpPr>
          <p:cNvPr id="11" name="组合 10"/>
          <p:cNvGrpSpPr/>
          <p:nvPr/>
        </p:nvGrpSpPr>
        <p:grpSpPr>
          <a:xfrm>
            <a:off x="6574790" y="4381500"/>
            <a:ext cx="576000" cy="576000"/>
            <a:chOff x="10335" y="3438"/>
            <a:chExt cx="907" cy="907"/>
          </a:xfrm>
        </p:grpSpPr>
        <p:sp>
          <p:nvSpPr>
            <p:cNvPr id="12" name="椭圆 11"/>
            <p:cNvSpPr/>
            <p:nvPr/>
          </p:nvSpPr>
          <p:spPr>
            <a:xfrm>
              <a:off x="10335" y="3438"/>
              <a:ext cx="907" cy="907"/>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3" name="文本框 17"/>
            <p:cNvSpPr txBox="1"/>
            <p:nvPr/>
          </p:nvSpPr>
          <p:spPr>
            <a:xfrm>
              <a:off x="10360" y="3482"/>
              <a:ext cx="856" cy="822"/>
            </a:xfrm>
            <a:prstGeom prst="rect">
              <a:avLst/>
            </a:prstGeom>
            <a:noFill/>
          </p:spPr>
          <p:txBody>
            <a:bodyPr wrap="square" rtlCol="0">
              <a:spAutoFit/>
            </a:bodyPr>
            <a:lstStyle/>
            <a:p>
              <a:pPr algn="ctr">
                <a:defRPr/>
              </a:pPr>
              <a:r>
                <a:rPr lang="en-US" altLang="zh-CN" sz="2800" dirty="0">
                  <a:solidFill>
                    <a:schemeClr val="bg1"/>
                  </a:solidFill>
                  <a:cs typeface="+mn-ea"/>
                  <a:sym typeface="+mn-lt"/>
                </a:rPr>
                <a:t>4</a:t>
              </a:r>
              <a:endParaRPr lang="en-US" altLang="zh-CN" sz="2800" dirty="0">
                <a:solidFill>
                  <a:schemeClr val="bg1"/>
                </a:solidFill>
                <a:cs typeface="+mn-ea"/>
                <a:sym typeface="+mn-lt"/>
              </a:endParaRPr>
            </a:p>
          </p:txBody>
        </p:sp>
      </p:grpSp>
    </p:spTree>
    <p:custDataLst>
      <p:tags r:id="rId2"/>
    </p:custData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childTnLst>
                                    <p:set>
                                      <p:cBhvr>
                                        <p:cTn id="17" dur="1" fill="hold">
                                          <p:stCondLst>
                                            <p:cond delay="0"/>
                                          </p:stCondLst>
                                        </p:cTn>
                                        <p:tgtEl>
                                          <p:spTgt spid="46"/>
                                        </p:tgtEl>
                                        <p:attrNameLst>
                                          <p:attrName>style.visibility</p:attrName>
                                        </p:attrNameLst>
                                      </p:cBhvr>
                                      <p:to>
                                        <p:strVal val="visible"/>
                                      </p:to>
                                    </p:set>
                                    <p:anim calcmode="lin" valueType="num">
                                      <p:cBhvr additive="base">
                                        <p:cTn id="18" dur="500" fill="hold"/>
                                        <p:tgtEl>
                                          <p:spTgt spid="46"/>
                                        </p:tgtEl>
                                        <p:attrNameLst>
                                          <p:attrName>ppt_x</p:attrName>
                                        </p:attrNameLst>
                                      </p:cBhvr>
                                      <p:tavLst>
                                        <p:tav tm="0">
                                          <p:val>
                                            <p:strVal val="1+#ppt_w/2"/>
                                          </p:val>
                                        </p:tav>
                                        <p:tav tm="100000">
                                          <p:val>
                                            <p:strVal val="#ppt_x"/>
                                          </p:val>
                                        </p:tav>
                                      </p:tavLst>
                                    </p:anim>
                                    <p:anim calcmode="lin" valueType="num">
                                      <p:cBhvr additive="base">
                                        <p:cTn id="19" dur="500" fill="hold"/>
                                        <p:tgtEl>
                                          <p:spTgt spid="46"/>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2" fill="hold" grpId="0" nodeType="afterEffect">
                                  <p:stCondLst>
                                    <p:cond delay="0"/>
                                  </p:stCondLst>
                                  <p:childTnLst>
                                    <p:set>
                                      <p:cBhvr>
                                        <p:cTn id="22" dur="1" fill="hold">
                                          <p:stCondLst>
                                            <p:cond delay="0"/>
                                          </p:stCondLst>
                                        </p:cTn>
                                        <p:tgtEl>
                                          <p:spTgt spid="66"/>
                                        </p:tgtEl>
                                        <p:attrNameLst>
                                          <p:attrName>style.visibility</p:attrName>
                                        </p:attrNameLst>
                                      </p:cBhvr>
                                      <p:to>
                                        <p:strVal val="visible"/>
                                      </p:to>
                                    </p:set>
                                    <p:anim calcmode="lin" valueType="num">
                                      <p:cBhvr additive="base">
                                        <p:cTn id="23" dur="500" fill="hold"/>
                                        <p:tgtEl>
                                          <p:spTgt spid="66"/>
                                        </p:tgtEl>
                                        <p:attrNameLst>
                                          <p:attrName>ppt_x</p:attrName>
                                        </p:attrNameLst>
                                      </p:cBhvr>
                                      <p:tavLst>
                                        <p:tav tm="0">
                                          <p:val>
                                            <p:strVal val="1+#ppt_w/2"/>
                                          </p:val>
                                        </p:tav>
                                        <p:tav tm="100000">
                                          <p:val>
                                            <p:strVal val="#ppt_x"/>
                                          </p:val>
                                        </p:tav>
                                      </p:tavLst>
                                    </p:anim>
                                    <p:anim calcmode="lin" valueType="num">
                                      <p:cBhvr additive="base">
                                        <p:cTn id="24" dur="500" fill="hold"/>
                                        <p:tgtEl>
                                          <p:spTgt spid="66"/>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2" fill="hold" grpId="0" nodeType="afterEffect">
                                  <p:stCondLst>
                                    <p:cond delay="0"/>
                                  </p:stCondLst>
                                  <p:childTnLst>
                                    <p:set>
                                      <p:cBhvr>
                                        <p:cTn id="27" dur="1" fill="hold">
                                          <p:stCondLst>
                                            <p:cond delay="0"/>
                                          </p:stCondLst>
                                        </p:cTn>
                                        <p:tgtEl>
                                          <p:spTgt spid="69"/>
                                        </p:tgtEl>
                                        <p:attrNameLst>
                                          <p:attrName>style.visibility</p:attrName>
                                        </p:attrNameLst>
                                      </p:cBhvr>
                                      <p:to>
                                        <p:strVal val="visible"/>
                                      </p:to>
                                    </p:set>
                                    <p:anim calcmode="lin" valueType="num">
                                      <p:cBhvr additive="base">
                                        <p:cTn id="28" dur="500" fill="hold"/>
                                        <p:tgtEl>
                                          <p:spTgt spid="69"/>
                                        </p:tgtEl>
                                        <p:attrNameLst>
                                          <p:attrName>ppt_x</p:attrName>
                                        </p:attrNameLst>
                                      </p:cBhvr>
                                      <p:tavLst>
                                        <p:tav tm="0">
                                          <p:val>
                                            <p:strVal val="1+#ppt_w/2"/>
                                          </p:val>
                                        </p:tav>
                                        <p:tav tm="100000">
                                          <p:val>
                                            <p:strVal val="#ppt_x"/>
                                          </p:val>
                                        </p:tav>
                                      </p:tavLst>
                                    </p:anim>
                                    <p:anim calcmode="lin" valueType="num">
                                      <p:cBhvr additive="base">
                                        <p:cTn id="29" dur="500" fill="hold"/>
                                        <p:tgtEl>
                                          <p:spTgt spid="69"/>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2" fill="hold" grpId="0" nodeType="afterEffect">
                                  <p:stCondLst>
                                    <p:cond delay="0"/>
                                  </p:stCondLst>
                                  <p:childTnLst>
                                    <p:set>
                                      <p:cBhvr>
                                        <p:cTn id="32" dur="1" fill="hold">
                                          <p:stCondLst>
                                            <p:cond delay="0"/>
                                          </p:stCondLst>
                                        </p:cTn>
                                        <p:tgtEl>
                                          <p:spTgt spid="72"/>
                                        </p:tgtEl>
                                        <p:attrNameLst>
                                          <p:attrName>style.visibility</p:attrName>
                                        </p:attrNameLst>
                                      </p:cBhvr>
                                      <p:to>
                                        <p:strVal val="visible"/>
                                      </p:to>
                                    </p:set>
                                    <p:anim calcmode="lin" valueType="num">
                                      <p:cBhvr additive="base">
                                        <p:cTn id="33" dur="500" fill="hold"/>
                                        <p:tgtEl>
                                          <p:spTgt spid="72"/>
                                        </p:tgtEl>
                                        <p:attrNameLst>
                                          <p:attrName>ppt_x</p:attrName>
                                        </p:attrNameLst>
                                      </p:cBhvr>
                                      <p:tavLst>
                                        <p:tav tm="0">
                                          <p:val>
                                            <p:strVal val="1+#ppt_w/2"/>
                                          </p:val>
                                        </p:tav>
                                        <p:tav tm="100000">
                                          <p:val>
                                            <p:strVal val="#ppt_x"/>
                                          </p:val>
                                        </p:tav>
                                      </p:tavLst>
                                    </p:anim>
                                    <p:anim calcmode="lin" valueType="num">
                                      <p:cBhvr additive="base">
                                        <p:cTn id="34"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6" grpId="0" bldLvl="0" animBg="1"/>
      <p:bldP spid="66" grpId="0" bldLvl="0" animBg="1"/>
      <p:bldP spid="69" grpId="0" bldLvl="0" animBg="1"/>
      <p:bldP spid="7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文本框 2"/>
          <p:cNvSpPr txBox="1"/>
          <p:nvPr>
            <p:custDataLst>
              <p:tags r:id="rId1"/>
            </p:custDataLst>
          </p:nvPr>
        </p:nvSpPr>
        <p:spPr>
          <a:xfrm>
            <a:off x="1080000" y="396000"/>
            <a:ext cx="3909648" cy="521970"/>
          </a:xfrm>
          <a:prstGeom prst="rect">
            <a:avLst/>
          </a:prstGeom>
          <a:noFill/>
        </p:spPr>
        <p:txBody>
          <a:bodyPr wrap="square" rtlCol="0">
            <a:spAutoFit/>
          </a:bodyPr>
          <a:lstStyle/>
          <a:p>
            <a:pPr algn="l"/>
            <a:r>
              <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rPr>
              <a:t>研究背景</a:t>
            </a:r>
            <a:endPar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endParaRPr>
          </a:p>
        </p:txBody>
      </p:sp>
      <p:pic>
        <p:nvPicPr>
          <p:cNvPr id="31" name="图片 31" descr="5G三大应用场景"/>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38775" y="0"/>
            <a:ext cx="6753225" cy="5707380"/>
          </a:xfrm>
          <a:prstGeom prst="rect">
            <a:avLst/>
          </a:prstGeom>
        </p:spPr>
      </p:pic>
      <p:grpSp>
        <p:nvGrpSpPr>
          <p:cNvPr id="32" name="组合 31"/>
          <p:cNvGrpSpPr/>
          <p:nvPr/>
        </p:nvGrpSpPr>
        <p:grpSpPr>
          <a:xfrm>
            <a:off x="441325" y="1123950"/>
            <a:ext cx="5187950" cy="4522470"/>
            <a:chOff x="695" y="1770"/>
            <a:chExt cx="8170" cy="7122"/>
          </a:xfrm>
        </p:grpSpPr>
        <p:grpSp>
          <p:nvGrpSpPr>
            <p:cNvPr id="33" name="组合 32"/>
            <p:cNvGrpSpPr/>
            <p:nvPr/>
          </p:nvGrpSpPr>
          <p:grpSpPr>
            <a:xfrm>
              <a:off x="695" y="1770"/>
              <a:ext cx="8170" cy="7123"/>
              <a:chOff x="342" y="2943"/>
              <a:chExt cx="8170" cy="7123"/>
            </a:xfrm>
          </p:grpSpPr>
          <p:sp>
            <p:nvSpPr>
              <p:cNvPr id="34" name="文本框 33"/>
              <p:cNvSpPr txBox="1"/>
              <p:nvPr/>
            </p:nvSpPr>
            <p:spPr>
              <a:xfrm>
                <a:off x="342" y="2943"/>
                <a:ext cx="8170" cy="7123"/>
              </a:xfrm>
              <a:prstGeom prst="rect">
                <a:avLst/>
              </a:prstGeom>
              <a:noFill/>
            </p:spPr>
            <p:txBody>
              <a:bodyPr wrap="square" rtlCol="0">
                <a:spAutoFit/>
              </a:bodyPr>
              <a:lstStyle/>
              <a:p>
                <a:pPr algn="ctr">
                  <a:lnSpc>
                    <a:spcPct val="125000"/>
                  </a:lnSpc>
                  <a:spcBef>
                    <a:spcPts val="0"/>
                  </a:spcBef>
                  <a:spcAft>
                    <a:spcPts val="0"/>
                  </a:spcAft>
                </a:pPr>
                <a:r>
                  <a:rPr lang="zh-CN" sz="2400"/>
                  <a:t>应用流量增长</a:t>
                </a:r>
                <a:r>
                  <a:rPr lang="en-US" altLang="zh-CN" sz="2400"/>
                  <a:t>+</a:t>
                </a:r>
                <a:r>
                  <a:rPr lang="zh-CN" sz="2400"/>
                  <a:t>终端种类丰富</a:t>
                </a:r>
                <a:endParaRPr lang="zh-CN" sz="2400"/>
              </a:p>
              <a:p>
                <a:pPr algn="ctr">
                  <a:lnSpc>
                    <a:spcPct val="125000"/>
                  </a:lnSpc>
                  <a:spcBef>
                    <a:spcPts val="0"/>
                  </a:spcBef>
                  <a:spcAft>
                    <a:spcPts val="0"/>
                  </a:spcAft>
                </a:pPr>
                <a:endParaRPr lang="zh-CN" sz="2400"/>
              </a:p>
              <a:p>
                <a:pPr algn="ctr">
                  <a:lnSpc>
                    <a:spcPct val="125000"/>
                  </a:lnSpc>
                  <a:spcBef>
                    <a:spcPts val="0"/>
                  </a:spcBef>
                  <a:spcAft>
                    <a:spcPts val="0"/>
                  </a:spcAft>
                </a:pPr>
                <a:r>
                  <a:rPr lang="zh-CN" sz="2400"/>
                  <a:t>多样更高的网络需求</a:t>
                </a:r>
                <a:endParaRPr lang="zh-CN" sz="2400"/>
              </a:p>
              <a:p>
                <a:pPr algn="ctr">
                  <a:lnSpc>
                    <a:spcPct val="125000"/>
                  </a:lnSpc>
                  <a:spcBef>
                    <a:spcPts val="0"/>
                  </a:spcBef>
                  <a:spcAft>
                    <a:spcPts val="0"/>
                  </a:spcAft>
                </a:pPr>
                <a:endParaRPr lang="zh-CN" sz="2400"/>
              </a:p>
              <a:p>
                <a:pPr algn="ctr">
                  <a:lnSpc>
                    <a:spcPct val="125000"/>
                  </a:lnSpc>
                  <a:spcBef>
                    <a:spcPts val="0"/>
                  </a:spcBef>
                  <a:spcAft>
                    <a:spcPts val="0"/>
                  </a:spcAft>
                </a:pPr>
                <a:r>
                  <a:rPr lang="en-US" altLang="zh-CN" sz="2400">
                    <a:sym typeface="+mn-ea"/>
                  </a:rPr>
                  <a:t>5G</a:t>
                </a:r>
                <a:r>
                  <a:rPr lang="zh-CN" altLang="en-US" sz="2400">
                    <a:sym typeface="+mn-ea"/>
                  </a:rPr>
                  <a:t>网络面向</a:t>
                </a:r>
                <a:r>
                  <a:rPr lang="zh-CN" sz="2400">
                    <a:sym typeface="+mn-ea"/>
                  </a:rPr>
                  <a:t>三大主流应用场景：</a:t>
                </a:r>
                <a:endParaRPr lang="zh-CN" sz="2400">
                  <a:sym typeface="+mn-ea"/>
                </a:endParaRPr>
              </a:p>
              <a:p>
                <a:pPr algn="ctr">
                  <a:lnSpc>
                    <a:spcPct val="125000"/>
                  </a:lnSpc>
                  <a:spcBef>
                    <a:spcPts val="0"/>
                  </a:spcBef>
                  <a:spcAft>
                    <a:spcPts val="0"/>
                  </a:spcAft>
                </a:pPr>
                <a:endParaRPr lang="zh-CN" sz="2400">
                  <a:sym typeface="+mn-ea"/>
                </a:endParaRPr>
              </a:p>
              <a:p>
                <a:pPr algn="ctr">
                  <a:lnSpc>
                    <a:spcPct val="150000"/>
                  </a:lnSpc>
                </a:pPr>
                <a:r>
                  <a:rPr lang="zh-CN" sz="2400">
                    <a:sym typeface="+mn-ea"/>
                  </a:rPr>
                  <a:t>如何服务多样化业务？</a:t>
                </a:r>
                <a:endParaRPr lang="zh-CN" sz="2400">
                  <a:sym typeface="+mn-ea"/>
                </a:endParaRPr>
              </a:p>
              <a:p>
                <a:pPr algn="ctr">
                  <a:lnSpc>
                    <a:spcPct val="150000"/>
                  </a:lnSpc>
                </a:pPr>
                <a:endParaRPr lang="zh-CN" sz="2400">
                  <a:sym typeface="+mn-ea"/>
                </a:endParaRPr>
              </a:p>
              <a:p>
                <a:pPr algn="ctr">
                  <a:lnSpc>
                    <a:spcPct val="150000"/>
                  </a:lnSpc>
                </a:pPr>
                <a:r>
                  <a:rPr lang="zh-CN" sz="2400">
                    <a:sym typeface="+mn-ea"/>
                  </a:rPr>
                  <a:t>应用</a:t>
                </a:r>
                <a:r>
                  <a:rPr lang="en-US" altLang="zh-CN" sz="2400">
                    <a:sym typeface="+mn-ea"/>
                  </a:rPr>
                  <a:t>5G</a:t>
                </a:r>
                <a:r>
                  <a:rPr lang="zh-CN" sz="2400">
                    <a:sym typeface="+mn-ea"/>
                  </a:rPr>
                  <a:t>网络切片技术</a:t>
                </a:r>
                <a:endParaRPr lang="zh-CN" altLang="en-US" sz="2400"/>
              </a:p>
            </p:txBody>
          </p:sp>
          <p:sp>
            <p:nvSpPr>
              <p:cNvPr id="35" name="下箭头 34"/>
              <p:cNvSpPr/>
              <p:nvPr/>
            </p:nvSpPr>
            <p:spPr>
              <a:xfrm>
                <a:off x="4140" y="3709"/>
                <a:ext cx="573" cy="792"/>
              </a:xfrm>
              <a:prstGeom prst="downArrow">
                <a:avLst>
                  <a:gd name="adj1" fmla="val 27748"/>
                  <a:gd name="adj2"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36" name="下箭头 35"/>
              <p:cNvSpPr/>
              <p:nvPr/>
            </p:nvSpPr>
            <p:spPr>
              <a:xfrm>
                <a:off x="4141" y="5134"/>
                <a:ext cx="573" cy="792"/>
              </a:xfrm>
              <a:prstGeom prst="downArrow">
                <a:avLst>
                  <a:gd name="adj1" fmla="val 27748"/>
                  <a:gd name="adj2"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sp>
          <p:nvSpPr>
            <p:cNvPr id="45" name="下箭头 44"/>
            <p:cNvSpPr/>
            <p:nvPr/>
          </p:nvSpPr>
          <p:spPr>
            <a:xfrm>
              <a:off x="4494" y="5581"/>
              <a:ext cx="573" cy="792"/>
            </a:xfrm>
            <a:prstGeom prst="downArrow">
              <a:avLst>
                <a:gd name="adj1" fmla="val 27748"/>
                <a:gd name="adj2"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6" name="下箭头 45"/>
            <p:cNvSpPr/>
            <p:nvPr/>
          </p:nvSpPr>
          <p:spPr>
            <a:xfrm>
              <a:off x="4494" y="7201"/>
              <a:ext cx="573" cy="792"/>
            </a:xfrm>
            <a:prstGeom prst="downArrow">
              <a:avLst>
                <a:gd name="adj1" fmla="val 27748"/>
                <a:gd name="adj2"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sp>
        <p:nvSpPr>
          <p:cNvPr id="2" name="文本框 1"/>
          <p:cNvSpPr txBox="1"/>
          <p:nvPr/>
        </p:nvSpPr>
        <p:spPr>
          <a:xfrm>
            <a:off x="1462405" y="5852795"/>
            <a:ext cx="9918065" cy="1014730"/>
          </a:xfrm>
          <a:prstGeom prst="rect">
            <a:avLst/>
          </a:prstGeom>
          <a:noFill/>
        </p:spPr>
        <p:txBody>
          <a:bodyPr wrap="square" rtlCol="0">
            <a:spAutoFit/>
          </a:bodyPr>
          <a:p>
            <a:pPr algn="ctr">
              <a:lnSpc>
                <a:spcPct val="150000"/>
              </a:lnSpc>
            </a:pPr>
            <a:r>
              <a:rPr lang="zh-CN" altLang="en-US" sz="2000">
                <a:sym typeface="+mn-ea"/>
              </a:rPr>
              <a:t>在同一物理网络上利用</a:t>
            </a:r>
            <a:r>
              <a:rPr lang="en-US" altLang="zh-CN" sz="2000">
                <a:sym typeface="+mn-ea"/>
              </a:rPr>
              <a:t>SDN</a:t>
            </a:r>
            <a:r>
              <a:rPr lang="zh-CN" altLang="en-US" sz="2000">
                <a:sym typeface="+mn-ea"/>
              </a:rPr>
              <a:t>与</a:t>
            </a:r>
            <a:r>
              <a:rPr lang="en-US" altLang="zh-CN" sz="2000">
                <a:sym typeface="+mn-ea"/>
              </a:rPr>
              <a:t>NFV</a:t>
            </a:r>
            <a:r>
              <a:rPr lang="zh-CN" altLang="en-US" sz="2000">
                <a:sym typeface="+mn-ea"/>
              </a:rPr>
              <a:t>技术，</a:t>
            </a:r>
            <a:endParaRPr lang="zh-CN" altLang="en-US" sz="2000">
              <a:sym typeface="+mn-ea"/>
            </a:endParaRPr>
          </a:p>
          <a:p>
            <a:pPr algn="ctr">
              <a:lnSpc>
                <a:spcPct val="150000"/>
              </a:lnSpc>
            </a:pPr>
            <a:r>
              <a:rPr lang="zh-CN" altLang="en-US" sz="2000">
                <a:sym typeface="+mn-ea"/>
              </a:rPr>
              <a:t>为不同应用乃至不同用户划分网络功能和资源，形成逻辑子网络，即网络</a:t>
            </a:r>
            <a:r>
              <a:rPr lang="en-US" altLang="zh-CN" sz="2000">
                <a:sym typeface="+mn-ea"/>
              </a:rPr>
              <a:t>“</a:t>
            </a:r>
            <a:r>
              <a:rPr lang="zh-CN" altLang="en-US" sz="2000">
                <a:sym typeface="+mn-ea"/>
              </a:rPr>
              <a:t>切片</a:t>
            </a:r>
            <a:r>
              <a:rPr lang="en-US" altLang="zh-CN" sz="2000">
                <a:sym typeface="+mn-ea"/>
              </a:rPr>
              <a:t>“</a:t>
            </a:r>
            <a:endParaRPr lang="en-US" altLang="zh-CN" sz="2000">
              <a:sym typeface="+mn-ea"/>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文本框 2"/>
          <p:cNvSpPr txBox="1"/>
          <p:nvPr>
            <p:custDataLst>
              <p:tags r:id="rId1"/>
            </p:custDataLst>
          </p:nvPr>
        </p:nvSpPr>
        <p:spPr>
          <a:xfrm>
            <a:off x="1080000" y="396000"/>
            <a:ext cx="3909648" cy="521970"/>
          </a:xfrm>
          <a:prstGeom prst="rect">
            <a:avLst/>
          </a:prstGeom>
          <a:noFill/>
        </p:spPr>
        <p:txBody>
          <a:bodyPr wrap="square" rtlCol="0">
            <a:spAutoFit/>
          </a:bodyPr>
          <a:lstStyle/>
          <a:p>
            <a:pPr algn="l"/>
            <a:r>
              <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rPr>
              <a:t>主要问题</a:t>
            </a:r>
            <a:endPar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endParaRPr>
          </a:p>
        </p:txBody>
      </p:sp>
      <p:grpSp>
        <p:nvGrpSpPr>
          <p:cNvPr id="7" name="组合 6"/>
          <p:cNvGrpSpPr/>
          <p:nvPr/>
        </p:nvGrpSpPr>
        <p:grpSpPr>
          <a:xfrm>
            <a:off x="4761059" y="1282537"/>
            <a:ext cx="2622653" cy="4435761"/>
            <a:chOff x="4960262" y="1942548"/>
            <a:chExt cx="2574054" cy="4353565"/>
          </a:xfrm>
        </p:grpSpPr>
        <p:sp>
          <p:nvSpPr>
            <p:cNvPr id="2" name="Oval 5"/>
            <p:cNvSpPr>
              <a:spLocks noChangeArrowheads="1"/>
            </p:cNvSpPr>
            <p:nvPr/>
          </p:nvSpPr>
          <p:spPr bwMode="auto">
            <a:xfrm>
              <a:off x="4960262" y="2615001"/>
              <a:ext cx="533009" cy="531697"/>
            </a:xfrm>
            <a:prstGeom prst="ellipse">
              <a:avLst/>
            </a:prstGeom>
            <a:gradFill>
              <a:gsLst>
                <a:gs pos="0">
                  <a:srgbClr val="E2DDE1"/>
                </a:gs>
                <a:gs pos="76000">
                  <a:sysClr val="window" lastClr="FFFFFF">
                    <a:lumMod val="95000"/>
                  </a:sysClr>
                </a:gs>
              </a:gsLst>
              <a:lin ang="7800000" scaled="0"/>
            </a:gradFill>
            <a:ln w="15875" cap="flat" cmpd="sng" algn="ctr">
              <a:gradFill>
                <a:gsLst>
                  <a:gs pos="0">
                    <a:sysClr val="window" lastClr="FFFFFF">
                      <a:lumMod val="95000"/>
                    </a:sysClr>
                  </a:gs>
                  <a:gs pos="100000">
                    <a:sysClr val="window" lastClr="FFFFFF"/>
                  </a:gs>
                </a:gsLst>
                <a:lin ang="18600000" scaled="0"/>
              </a:gradFill>
              <a:prstDash val="solid"/>
              <a:miter lim="800000"/>
            </a:ln>
            <a:effectLst>
              <a:outerShdw blurRad="76200" dist="38100" dir="8100000" algn="tr"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6" name="Oval 6"/>
            <p:cNvSpPr>
              <a:spLocks noChangeArrowheads="1"/>
            </p:cNvSpPr>
            <p:nvPr/>
          </p:nvSpPr>
          <p:spPr bwMode="auto">
            <a:xfrm>
              <a:off x="5200510" y="2183081"/>
              <a:ext cx="727308" cy="727308"/>
            </a:xfrm>
            <a:prstGeom prst="ellipse">
              <a:avLst/>
            </a:prstGeom>
            <a:solidFill>
              <a:schemeClr val="tx1">
                <a:lumMod val="65000"/>
                <a:lumOff val="35000"/>
              </a:schemeClr>
            </a:solidFill>
            <a:ln w="12700" cap="flat" cmpd="sng" algn="ctr">
              <a:noFill/>
              <a:prstDash val="solid"/>
              <a:miter lim="800000"/>
            </a:ln>
            <a:effectLst>
              <a:outerShdw blurRad="139700" dist="25400" dir="5400000" algn="t" rotWithShape="0">
                <a:prstClr val="black">
                  <a:alpha val="40000"/>
                </a:prstClr>
              </a:outerShdw>
            </a:effectLst>
          </p:spPr>
          <p:txBody>
            <a:bodyPr wrap="square" rtlCol="0" anchor="ctr">
              <a:noAutofit/>
            </a:bodyPr>
            <a:lstStyle/>
            <a:p>
              <a:pPr algn="ctr"/>
              <a:endParaRPr lang="zh-CN" altLang="en-US" kern="0">
                <a:solidFill>
                  <a:prstClr val="white"/>
                </a:solidFill>
                <a:cs typeface="+mn-ea"/>
                <a:sym typeface="+mn-lt"/>
              </a:endParaRPr>
            </a:p>
          </p:txBody>
        </p:sp>
        <p:sp>
          <p:nvSpPr>
            <p:cNvPr id="27" name="Oval 7"/>
            <p:cNvSpPr>
              <a:spLocks noChangeArrowheads="1"/>
            </p:cNvSpPr>
            <p:nvPr/>
          </p:nvSpPr>
          <p:spPr bwMode="auto">
            <a:xfrm>
              <a:off x="5749156" y="1942548"/>
              <a:ext cx="1098839" cy="1097526"/>
            </a:xfrm>
            <a:prstGeom prst="ellipse">
              <a:avLst/>
            </a:prstGeom>
            <a:gradFill>
              <a:gsLst>
                <a:gs pos="0">
                  <a:srgbClr val="E2DDE1"/>
                </a:gs>
                <a:gs pos="76000">
                  <a:sysClr val="window" lastClr="FFFFFF">
                    <a:lumMod val="95000"/>
                  </a:sysClr>
                </a:gs>
              </a:gsLst>
              <a:lin ang="7800000" scaled="0"/>
            </a:gradFill>
            <a:ln w="15875" cap="flat" cmpd="sng" algn="ctr">
              <a:gradFill>
                <a:gsLst>
                  <a:gs pos="0">
                    <a:sysClr val="window" lastClr="FFFFFF">
                      <a:lumMod val="95000"/>
                    </a:sysClr>
                  </a:gs>
                  <a:gs pos="100000">
                    <a:sysClr val="window" lastClr="FFFFFF"/>
                  </a:gs>
                </a:gsLst>
                <a:lin ang="18600000" scaled="0"/>
              </a:gradFill>
              <a:prstDash val="solid"/>
              <a:miter lim="800000"/>
            </a:ln>
            <a:effectLst>
              <a:outerShdw blurRad="76200" dist="38100" dir="8100000" algn="tr"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8" name="Oval 8"/>
            <p:cNvSpPr>
              <a:spLocks noChangeArrowheads="1"/>
            </p:cNvSpPr>
            <p:nvPr/>
          </p:nvSpPr>
          <p:spPr bwMode="auto">
            <a:xfrm>
              <a:off x="6418817" y="2248526"/>
              <a:ext cx="817894" cy="813955"/>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0" lang="en-US" altLang="zh-CN" sz="2400" b="1" i="0" u="none" strike="noStrike" kern="0" cap="none" spc="0" normalizeH="0" baseline="0" noProof="0" dirty="0">
                  <a:ln>
                    <a:noFill/>
                  </a:ln>
                  <a:solidFill>
                    <a:prstClr val="white"/>
                  </a:solidFill>
                  <a:effectLst/>
                  <a:uLnTx/>
                  <a:uFillTx/>
                  <a:cs typeface="+mn-ea"/>
                  <a:sym typeface="+mn-lt"/>
                </a:rPr>
                <a:t>02</a:t>
              </a:r>
              <a:endParaRPr kumimoji="0" lang="zh-CN" altLang="en-US" sz="2400" b="1" i="0" u="none" strike="noStrike" kern="0" cap="none" spc="0" normalizeH="0" baseline="0" noProof="0" dirty="0">
                <a:ln>
                  <a:noFill/>
                </a:ln>
                <a:solidFill>
                  <a:prstClr val="white"/>
                </a:solidFill>
                <a:effectLst/>
                <a:uLnTx/>
                <a:uFillTx/>
                <a:cs typeface="+mn-ea"/>
                <a:sym typeface="+mn-lt"/>
              </a:endParaRPr>
            </a:p>
          </p:txBody>
        </p:sp>
        <p:sp>
          <p:nvSpPr>
            <p:cNvPr id="29" name="Oval 9"/>
            <p:cNvSpPr>
              <a:spLocks noChangeArrowheads="1"/>
            </p:cNvSpPr>
            <p:nvPr/>
          </p:nvSpPr>
          <p:spPr bwMode="auto">
            <a:xfrm>
              <a:off x="6625838" y="2837260"/>
              <a:ext cx="908478" cy="904540"/>
            </a:xfrm>
            <a:prstGeom prst="ellipse">
              <a:avLst/>
            </a:prstGeom>
            <a:gradFill>
              <a:gsLst>
                <a:gs pos="0">
                  <a:srgbClr val="E2DDE1"/>
                </a:gs>
                <a:gs pos="76000">
                  <a:sysClr val="window" lastClr="FFFFFF">
                    <a:lumMod val="95000"/>
                  </a:sysClr>
                </a:gs>
              </a:gsLst>
              <a:lin ang="7800000" scaled="0"/>
            </a:gradFill>
            <a:ln w="15875" cap="flat" cmpd="sng" algn="ctr">
              <a:gradFill>
                <a:gsLst>
                  <a:gs pos="0">
                    <a:sysClr val="window" lastClr="FFFFFF">
                      <a:lumMod val="95000"/>
                    </a:sysClr>
                  </a:gs>
                  <a:gs pos="100000">
                    <a:sysClr val="window" lastClr="FFFFFF"/>
                  </a:gs>
                </a:gsLst>
                <a:lin ang="18600000" scaled="0"/>
              </a:gradFill>
              <a:prstDash val="solid"/>
              <a:miter lim="800000"/>
            </a:ln>
            <a:effectLst>
              <a:outerShdw blurRad="76200" dist="38100" dir="8100000" algn="tr"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30" name="Oval 10"/>
            <p:cNvSpPr>
              <a:spLocks noChangeArrowheads="1"/>
            </p:cNvSpPr>
            <p:nvPr/>
          </p:nvSpPr>
          <p:spPr bwMode="auto">
            <a:xfrm>
              <a:off x="6485771" y="3467029"/>
              <a:ext cx="743062" cy="743062"/>
            </a:xfrm>
            <a:prstGeom prst="ellipse">
              <a:avLst/>
            </a:prstGeom>
            <a:solidFill>
              <a:schemeClr val="tx1">
                <a:lumMod val="65000"/>
                <a:lumOff val="35000"/>
              </a:schemeClr>
            </a:solidFill>
            <a:ln w="12700" cap="flat" cmpd="sng" algn="ctr">
              <a:noFill/>
              <a:prstDash val="solid"/>
              <a:miter lim="800000"/>
            </a:ln>
            <a:effectLst>
              <a:outerShdw blurRad="139700" dist="25400" dir="5400000" algn="t" rotWithShape="0">
                <a:prstClr val="black">
                  <a:alpha val="4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dirty="0">
                <a:ln>
                  <a:noFill/>
                </a:ln>
                <a:solidFill>
                  <a:prstClr val="white"/>
                </a:solidFill>
                <a:effectLst/>
                <a:uLnTx/>
                <a:uFillTx/>
                <a:cs typeface="+mn-ea"/>
                <a:sym typeface="+mn-lt"/>
              </a:endParaRPr>
            </a:p>
          </p:txBody>
        </p:sp>
        <p:sp>
          <p:nvSpPr>
            <p:cNvPr id="3" name="Oval 11"/>
            <p:cNvSpPr>
              <a:spLocks noChangeArrowheads="1"/>
            </p:cNvSpPr>
            <p:nvPr/>
          </p:nvSpPr>
          <p:spPr bwMode="auto">
            <a:xfrm>
              <a:off x="6136558" y="3837247"/>
              <a:ext cx="569768" cy="571082"/>
            </a:xfrm>
            <a:prstGeom prst="ellipse">
              <a:avLst/>
            </a:prstGeom>
            <a:gradFill>
              <a:gsLst>
                <a:gs pos="0">
                  <a:srgbClr val="E2DDE1"/>
                </a:gs>
                <a:gs pos="76000">
                  <a:sysClr val="window" lastClr="FFFFFF">
                    <a:lumMod val="95000"/>
                  </a:sysClr>
                </a:gs>
              </a:gsLst>
              <a:lin ang="7800000" scaled="0"/>
            </a:gradFill>
            <a:ln w="15875" cap="flat" cmpd="sng" algn="ctr">
              <a:gradFill>
                <a:gsLst>
                  <a:gs pos="0">
                    <a:sysClr val="window" lastClr="FFFFFF">
                      <a:lumMod val="95000"/>
                    </a:sysClr>
                  </a:gs>
                  <a:gs pos="100000">
                    <a:sysClr val="window" lastClr="FFFFFF"/>
                  </a:gs>
                </a:gsLst>
                <a:lin ang="18600000" scaled="0"/>
              </a:gradFill>
              <a:prstDash val="solid"/>
              <a:miter lim="800000"/>
            </a:ln>
            <a:effectLst>
              <a:outerShdw blurRad="76200" dist="38100" dir="8100000" algn="tr"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4" name="Oval 12"/>
            <p:cNvSpPr>
              <a:spLocks noChangeArrowheads="1"/>
            </p:cNvSpPr>
            <p:nvPr/>
          </p:nvSpPr>
          <p:spPr bwMode="auto">
            <a:xfrm>
              <a:off x="5788658" y="4122131"/>
              <a:ext cx="693174" cy="697113"/>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kern="0">
                <a:solidFill>
                  <a:prstClr val="white"/>
                </a:solidFill>
                <a:cs typeface="+mn-ea"/>
                <a:sym typeface="+mn-lt"/>
              </a:endParaRPr>
            </a:p>
          </p:txBody>
        </p:sp>
        <p:sp>
          <p:nvSpPr>
            <p:cNvPr id="5" name="Oval 13"/>
            <p:cNvSpPr>
              <a:spLocks noChangeArrowheads="1"/>
            </p:cNvSpPr>
            <p:nvPr/>
          </p:nvSpPr>
          <p:spPr bwMode="auto">
            <a:xfrm>
              <a:off x="5772904" y="4660391"/>
              <a:ext cx="531697" cy="534322"/>
            </a:xfrm>
            <a:prstGeom prst="ellipse">
              <a:avLst/>
            </a:prstGeom>
            <a:gradFill>
              <a:gsLst>
                <a:gs pos="0">
                  <a:srgbClr val="E2DDE1"/>
                </a:gs>
                <a:gs pos="76000">
                  <a:sysClr val="window" lastClr="FFFFFF">
                    <a:lumMod val="95000"/>
                  </a:sysClr>
                </a:gs>
              </a:gsLst>
              <a:lin ang="7800000" scaled="0"/>
            </a:gradFill>
            <a:ln w="15875" cap="flat" cmpd="sng" algn="ctr">
              <a:gradFill>
                <a:gsLst>
                  <a:gs pos="0">
                    <a:sysClr val="window" lastClr="FFFFFF">
                      <a:lumMod val="95000"/>
                    </a:sysClr>
                  </a:gs>
                  <a:gs pos="100000">
                    <a:sysClr val="window" lastClr="FFFFFF"/>
                  </a:gs>
                </a:gsLst>
                <a:lin ang="18600000" scaled="0"/>
              </a:gradFill>
              <a:prstDash val="solid"/>
              <a:miter lim="800000"/>
            </a:ln>
            <a:effectLst>
              <a:outerShdw blurRad="76200" dist="38100" dir="8100000" algn="tr"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 name="Oval 14"/>
            <p:cNvSpPr>
              <a:spLocks noChangeArrowheads="1"/>
            </p:cNvSpPr>
            <p:nvPr/>
          </p:nvSpPr>
          <p:spPr bwMode="auto">
            <a:xfrm>
              <a:off x="5661215" y="5534671"/>
              <a:ext cx="762755" cy="761442"/>
            </a:xfrm>
            <a:prstGeom prst="ellipse">
              <a:avLst/>
            </a:prstGeom>
            <a:solidFill>
              <a:schemeClr val="tx1">
                <a:lumMod val="65000"/>
                <a:lumOff val="35000"/>
              </a:schemeClr>
            </a:solidFill>
            <a:ln w="12700" cap="flat" cmpd="sng" algn="ctr">
              <a:noFill/>
              <a:prstDash val="solid"/>
              <a:miter lim="800000"/>
            </a:ln>
            <a:effectLst>
              <a:outerShdw blurRad="139700" dist="25400" dir="5400000" algn="t" rotWithShape="0">
                <a:prstClr val="black">
                  <a:alpha val="40000"/>
                </a:prstClr>
              </a:outerShdw>
            </a:effectLst>
          </p:spPr>
          <p:txBody>
            <a:bodyPr wrap="square" rtlCol="0" anchor="ctr">
              <a:noAutofit/>
            </a:bodyPr>
            <a:lstStyle/>
            <a:p>
              <a:pPr algn="ctr"/>
              <a:endParaRPr lang="zh-CN" altLang="en-US" kern="0">
                <a:solidFill>
                  <a:prstClr val="white"/>
                </a:solidFill>
                <a:cs typeface="+mn-ea"/>
                <a:sym typeface="+mn-lt"/>
              </a:endParaRPr>
            </a:p>
          </p:txBody>
        </p:sp>
        <p:sp>
          <p:nvSpPr>
            <p:cNvPr id="8" name="矩形 7"/>
            <p:cNvSpPr/>
            <p:nvPr/>
          </p:nvSpPr>
          <p:spPr>
            <a:xfrm>
              <a:off x="5129272" y="2382331"/>
              <a:ext cx="736439" cy="45311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cs typeface="+mn-ea"/>
                  <a:sym typeface="+mn-lt"/>
                </a:rPr>
                <a:t>01</a:t>
              </a:r>
              <a:endParaRPr kumimoji="0" lang="zh-CN" altLang="en-US" sz="2400" b="1" i="0" u="none" strike="noStrike" kern="0" cap="none" spc="0" normalizeH="0" baseline="0" noProof="0" dirty="0">
                <a:ln>
                  <a:noFill/>
                </a:ln>
                <a:solidFill>
                  <a:prstClr val="white"/>
                </a:solidFill>
                <a:effectLst/>
                <a:uLnTx/>
                <a:uFillTx/>
                <a:cs typeface="+mn-ea"/>
                <a:sym typeface="+mn-lt"/>
              </a:endParaRPr>
            </a:p>
          </p:txBody>
        </p:sp>
        <p:sp>
          <p:nvSpPr>
            <p:cNvPr id="9" name="矩形 8"/>
            <p:cNvSpPr/>
            <p:nvPr/>
          </p:nvSpPr>
          <p:spPr>
            <a:xfrm>
              <a:off x="6526498" y="3646353"/>
              <a:ext cx="736439" cy="40011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dirty="0">
                <a:ln>
                  <a:noFill/>
                </a:ln>
                <a:solidFill>
                  <a:prstClr val="white"/>
                </a:solidFill>
                <a:effectLst/>
                <a:uLnTx/>
                <a:uFillTx/>
                <a:cs typeface="+mn-ea"/>
                <a:sym typeface="+mn-lt"/>
              </a:endParaRPr>
            </a:p>
          </p:txBody>
        </p:sp>
        <p:sp>
          <p:nvSpPr>
            <p:cNvPr id="38" name="矩形 37"/>
            <p:cNvSpPr/>
            <p:nvPr/>
          </p:nvSpPr>
          <p:spPr>
            <a:xfrm>
              <a:off x="5752643" y="4280652"/>
              <a:ext cx="736439" cy="40011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dirty="0">
                <a:ln>
                  <a:noFill/>
                </a:ln>
                <a:solidFill>
                  <a:prstClr val="white"/>
                </a:solidFill>
                <a:effectLst/>
                <a:uLnTx/>
                <a:uFillTx/>
                <a:cs typeface="+mn-ea"/>
                <a:sym typeface="+mn-lt"/>
              </a:endParaRPr>
            </a:p>
          </p:txBody>
        </p:sp>
      </p:grpSp>
      <p:sp>
        <p:nvSpPr>
          <p:cNvPr id="10" name="文本框 9"/>
          <p:cNvSpPr txBox="1"/>
          <p:nvPr/>
        </p:nvSpPr>
        <p:spPr>
          <a:xfrm>
            <a:off x="774065" y="1546860"/>
            <a:ext cx="3726180" cy="645160"/>
          </a:xfrm>
          <a:prstGeom prst="rect">
            <a:avLst/>
          </a:prstGeom>
          <a:noFill/>
        </p:spPr>
        <p:txBody>
          <a:bodyPr wrap="square" rtlCol="0">
            <a:spAutoFit/>
          </a:bodyPr>
          <a:lstStyle/>
          <a:p>
            <a:pPr algn="l">
              <a:lnSpc>
                <a:spcPct val="150000"/>
              </a:lnSpc>
            </a:pPr>
            <a:r>
              <a:rPr lang="zh-CN" altLang="en-US" sz="2400" b="1">
                <a:sym typeface="+mn-ea"/>
              </a:rPr>
              <a:t>切片策略与部署问题</a:t>
            </a:r>
            <a:endParaRPr lang="zh-CN" altLang="en-US" sz="2400" b="1">
              <a:sym typeface="+mn-ea"/>
            </a:endParaRPr>
          </a:p>
        </p:txBody>
      </p:sp>
      <p:sp>
        <p:nvSpPr>
          <p:cNvPr id="11" name="文本框 10"/>
          <p:cNvSpPr txBox="1"/>
          <p:nvPr/>
        </p:nvSpPr>
        <p:spPr>
          <a:xfrm>
            <a:off x="7523480" y="2854960"/>
            <a:ext cx="4418330" cy="2861310"/>
          </a:xfrm>
          <a:prstGeom prst="rect">
            <a:avLst/>
          </a:prstGeom>
          <a:noFill/>
        </p:spPr>
        <p:txBody>
          <a:bodyPr wrap="square" rtlCol="0">
            <a:spAutoFit/>
          </a:bodyPr>
          <a:lstStyle/>
          <a:p>
            <a:pPr indent="0" algn="l">
              <a:lnSpc>
                <a:spcPct val="150000"/>
              </a:lnSpc>
              <a:buNone/>
            </a:pPr>
            <a:r>
              <a:rPr lang="zh-CN" altLang="en-US" sz="2400">
                <a:sym typeface="+mn-ea"/>
              </a:rPr>
              <a:t>移动终端网络动态多变，</a:t>
            </a:r>
            <a:r>
              <a:rPr lang="zh-CN" altLang="en-US" sz="2400" b="1">
                <a:solidFill>
                  <a:schemeClr val="tx1"/>
                </a:solidFill>
                <a:sym typeface="+mn-ea"/>
              </a:rPr>
              <a:t>状态数据</a:t>
            </a:r>
            <a:r>
              <a:rPr lang="zh-CN" altLang="en-US" sz="2400">
                <a:solidFill>
                  <a:schemeClr val="tx1"/>
                </a:solidFill>
                <a:sym typeface="+mn-ea"/>
              </a:rPr>
              <a:t>需</a:t>
            </a:r>
            <a:r>
              <a:rPr lang="zh-CN" altLang="en-US" sz="2400" b="1">
                <a:solidFill>
                  <a:schemeClr val="tx1"/>
                </a:solidFill>
                <a:sym typeface="+mn-ea"/>
              </a:rPr>
              <a:t>实时测量</a:t>
            </a:r>
            <a:r>
              <a:rPr lang="zh-CN" altLang="en-US" sz="2400">
                <a:solidFill>
                  <a:schemeClr val="tx1"/>
                </a:solidFill>
                <a:sym typeface="+mn-ea"/>
              </a:rPr>
              <a:t>，以及时切片。</a:t>
            </a:r>
            <a:endParaRPr lang="zh-CN" altLang="en-US" sz="2400">
              <a:sym typeface="+mn-ea"/>
            </a:endParaRPr>
          </a:p>
          <a:p>
            <a:pPr indent="0" algn="l">
              <a:lnSpc>
                <a:spcPct val="150000"/>
              </a:lnSpc>
              <a:buNone/>
            </a:pPr>
            <a:endParaRPr lang="zh-CN" altLang="en-US" sz="2400">
              <a:sym typeface="+mn-ea"/>
            </a:endParaRPr>
          </a:p>
          <a:p>
            <a:pPr indent="0" algn="l">
              <a:lnSpc>
                <a:spcPct val="150000"/>
              </a:lnSpc>
              <a:buNone/>
            </a:pPr>
            <a:r>
              <a:rPr lang="zh-CN" altLang="en-US" sz="2400">
                <a:sym typeface="+mn-ea"/>
              </a:rPr>
              <a:t>对</a:t>
            </a:r>
            <a:r>
              <a:rPr lang="zh-CN" altLang="en-US" sz="2400">
                <a:solidFill>
                  <a:schemeClr val="tx1"/>
                </a:solidFill>
                <a:sym typeface="+mn-ea"/>
              </a:rPr>
              <a:t>用户体验进行</a:t>
            </a:r>
            <a:r>
              <a:rPr lang="en-US" altLang="zh-CN" sz="2400" b="1">
                <a:solidFill>
                  <a:schemeClr val="tx1"/>
                </a:solidFill>
                <a:sym typeface="+mn-ea"/>
              </a:rPr>
              <a:t>QoE</a:t>
            </a:r>
            <a:r>
              <a:rPr lang="zh-CN" altLang="en-US" sz="2400" b="1">
                <a:solidFill>
                  <a:schemeClr val="tx1"/>
                </a:solidFill>
                <a:sym typeface="+mn-ea"/>
              </a:rPr>
              <a:t>（用户服务质量）</a:t>
            </a:r>
            <a:r>
              <a:rPr lang="zh-CN" altLang="en-US" sz="2400">
                <a:solidFill>
                  <a:schemeClr val="tx1"/>
                </a:solidFill>
                <a:sym typeface="+mn-ea"/>
              </a:rPr>
              <a:t>评价</a:t>
            </a:r>
            <a:r>
              <a:rPr lang="zh-CN" altLang="en-US" sz="2400">
                <a:sym typeface="+mn-ea"/>
              </a:rPr>
              <a:t>，体现实用价值。</a:t>
            </a:r>
            <a:endParaRPr lang="zh-CN" altLang="en-US" sz="2400">
              <a:sym typeface="+mn-ea"/>
            </a:endParaRPr>
          </a:p>
        </p:txBody>
      </p:sp>
      <p:sp>
        <p:nvSpPr>
          <p:cNvPr id="12" name="文本框 11"/>
          <p:cNvSpPr txBox="1"/>
          <p:nvPr/>
        </p:nvSpPr>
        <p:spPr>
          <a:xfrm>
            <a:off x="7925435" y="1594485"/>
            <a:ext cx="3491230" cy="645160"/>
          </a:xfrm>
          <a:prstGeom prst="rect">
            <a:avLst/>
          </a:prstGeom>
          <a:noFill/>
        </p:spPr>
        <p:txBody>
          <a:bodyPr wrap="square" rtlCol="0">
            <a:spAutoFit/>
          </a:bodyPr>
          <a:lstStyle/>
          <a:p>
            <a:pPr algn="l">
              <a:lnSpc>
                <a:spcPct val="150000"/>
              </a:lnSpc>
            </a:pPr>
            <a:r>
              <a:rPr lang="zh-CN" altLang="en-US" sz="2400" b="1">
                <a:sym typeface="+mn-ea"/>
              </a:rPr>
              <a:t>实际应用流程缺陷问题</a:t>
            </a:r>
            <a:endParaRPr lang="zh-CN" altLang="en-US" sz="2400" b="1">
              <a:sym typeface="+mn-ea"/>
            </a:endParaRPr>
          </a:p>
        </p:txBody>
      </p:sp>
      <p:sp>
        <p:nvSpPr>
          <p:cNvPr id="13" name="文本框 12"/>
          <p:cNvSpPr txBox="1"/>
          <p:nvPr/>
        </p:nvSpPr>
        <p:spPr>
          <a:xfrm>
            <a:off x="473075" y="2744470"/>
            <a:ext cx="4220210" cy="2861310"/>
          </a:xfrm>
          <a:prstGeom prst="rect">
            <a:avLst/>
          </a:prstGeom>
          <a:noFill/>
        </p:spPr>
        <p:txBody>
          <a:bodyPr wrap="square" rtlCol="0">
            <a:spAutoFit/>
          </a:bodyPr>
          <a:lstStyle/>
          <a:p>
            <a:pPr indent="0" algn="l">
              <a:lnSpc>
                <a:spcPct val="150000"/>
              </a:lnSpc>
              <a:buNone/>
            </a:pPr>
            <a:r>
              <a:rPr lang="zh-CN" sz="2400" b="1">
                <a:solidFill>
                  <a:schemeClr val="tx1"/>
                </a:solidFill>
                <a:sym typeface="+mn-ea"/>
              </a:rPr>
              <a:t>网络资源及功能封装并整合</a:t>
            </a:r>
            <a:r>
              <a:rPr lang="zh-CN" sz="2400">
                <a:sym typeface="+mn-ea"/>
              </a:rPr>
              <a:t>，使其可被</a:t>
            </a:r>
            <a:r>
              <a:rPr lang="zh-CN" sz="2400" b="1">
                <a:sym typeface="+mn-ea"/>
              </a:rPr>
              <a:t>编排，</a:t>
            </a:r>
            <a:r>
              <a:rPr lang="zh-CN" sz="2400">
                <a:sym typeface="+mn-ea"/>
              </a:rPr>
              <a:t>提供服务</a:t>
            </a:r>
            <a:r>
              <a:rPr lang="zh-CN" altLang="en-US" sz="2400">
                <a:sym typeface="+mn-ea"/>
              </a:rPr>
              <a:t>；</a:t>
            </a:r>
            <a:endParaRPr lang="zh-CN" altLang="en-US" sz="2400">
              <a:sym typeface="+mn-ea"/>
            </a:endParaRPr>
          </a:p>
          <a:p>
            <a:pPr indent="0" algn="l">
              <a:lnSpc>
                <a:spcPct val="150000"/>
              </a:lnSpc>
              <a:buNone/>
            </a:pPr>
            <a:endParaRPr lang="zh-CN" sz="2400">
              <a:sym typeface="+mn-ea"/>
            </a:endParaRPr>
          </a:p>
          <a:p>
            <a:pPr indent="0" algn="l">
              <a:lnSpc>
                <a:spcPct val="150000"/>
              </a:lnSpc>
              <a:buNone/>
            </a:pPr>
            <a:r>
              <a:rPr lang="zh-CN" sz="2400">
                <a:sym typeface="+mn-ea"/>
              </a:rPr>
              <a:t>应用需求转化为网络资源，实现</a:t>
            </a:r>
            <a:r>
              <a:rPr lang="zh-CN" sz="2400" b="1">
                <a:solidFill>
                  <a:schemeClr val="tx1"/>
                </a:solidFill>
                <a:sym typeface="+mn-ea"/>
              </a:rPr>
              <a:t>高效精准的切片策略；</a:t>
            </a:r>
            <a:endParaRPr lang="zh-CN" altLang="en-US" sz="2400">
              <a:sym typeface="+mn-ea"/>
            </a:endParaRP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文本框 2"/>
          <p:cNvSpPr txBox="1"/>
          <p:nvPr>
            <p:custDataLst>
              <p:tags r:id="rId1"/>
            </p:custDataLst>
          </p:nvPr>
        </p:nvSpPr>
        <p:spPr>
          <a:xfrm>
            <a:off x="1080135" y="396240"/>
            <a:ext cx="10391140" cy="521970"/>
          </a:xfrm>
          <a:prstGeom prst="rect">
            <a:avLst/>
          </a:prstGeom>
          <a:noFill/>
        </p:spPr>
        <p:txBody>
          <a:bodyPr wrap="square" rtlCol="0">
            <a:spAutoFit/>
          </a:bodyPr>
          <a:lstStyle/>
          <a:p>
            <a:pPr algn="l"/>
            <a:r>
              <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rPr>
              <a:t>设计框架</a:t>
            </a:r>
            <a:r>
              <a:rPr lang="en-US" altLang="zh-CN"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rPr>
              <a:t>——</a:t>
            </a:r>
            <a:r>
              <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rPr>
              <a:t>面向终端的</a:t>
            </a:r>
            <a:r>
              <a:rPr lang="en-US" altLang="zh-CN"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rPr>
              <a:t>5G</a:t>
            </a:r>
            <a:r>
              <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rPr>
              <a:t>逐用户切片系统</a:t>
            </a:r>
            <a:endPar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endParaRPr>
          </a:p>
        </p:txBody>
      </p:sp>
      <p:grpSp>
        <p:nvGrpSpPr>
          <p:cNvPr id="5" name="组合 4"/>
          <p:cNvGrpSpPr/>
          <p:nvPr/>
        </p:nvGrpSpPr>
        <p:grpSpPr>
          <a:xfrm>
            <a:off x="9159240" y="1631315"/>
            <a:ext cx="2926080" cy="4492625"/>
            <a:chOff x="14424" y="2569"/>
            <a:chExt cx="4608" cy="7075"/>
          </a:xfrm>
        </p:grpSpPr>
        <p:sp>
          <p:nvSpPr>
            <p:cNvPr id="9" name="文本框 8"/>
            <p:cNvSpPr txBox="1"/>
            <p:nvPr/>
          </p:nvSpPr>
          <p:spPr>
            <a:xfrm>
              <a:off x="14424" y="2569"/>
              <a:ext cx="4608" cy="2567"/>
            </a:xfrm>
            <a:prstGeom prst="rect">
              <a:avLst/>
            </a:prstGeom>
            <a:noFill/>
          </p:spPr>
          <p:txBody>
            <a:bodyPr wrap="none" rtlCol="0">
              <a:spAutoFit/>
            </a:bodyPr>
            <a:lstStyle/>
            <a:p>
              <a:pPr algn="l">
                <a:lnSpc>
                  <a:spcPct val="125000"/>
                </a:lnSpc>
                <a:spcBef>
                  <a:spcPts val="0"/>
                </a:spcBef>
                <a:spcAft>
                  <a:spcPts val="0"/>
                </a:spcAft>
              </a:pPr>
              <a:r>
                <a:rPr lang="zh-CN" altLang="en-US" sz="2000"/>
                <a:t>终端：</a:t>
              </a:r>
              <a:endParaRPr lang="zh-CN" altLang="en-US" sz="2000"/>
            </a:p>
            <a:p>
              <a:pPr marL="457200" indent="-457200" algn="l">
                <a:lnSpc>
                  <a:spcPct val="125000"/>
                </a:lnSpc>
                <a:spcBef>
                  <a:spcPts val="0"/>
                </a:spcBef>
                <a:spcAft>
                  <a:spcPts val="0"/>
                </a:spcAft>
                <a:buFont typeface="+mj-lt"/>
                <a:buAutoNum type="arabicPeriod"/>
              </a:pPr>
              <a:r>
                <a:rPr lang="zh-CN" altLang="en-US" sz="2000"/>
                <a:t>用户需求建模与分类</a:t>
              </a:r>
              <a:endParaRPr lang="zh-CN" altLang="en-US" sz="2000"/>
            </a:p>
            <a:p>
              <a:pPr marL="457200" indent="-457200" algn="l">
                <a:lnSpc>
                  <a:spcPct val="125000"/>
                </a:lnSpc>
                <a:spcBef>
                  <a:spcPts val="0"/>
                </a:spcBef>
                <a:spcAft>
                  <a:spcPts val="0"/>
                </a:spcAft>
                <a:buFont typeface="+mj-lt"/>
                <a:buAutoNum type="arabicPeriod"/>
              </a:pPr>
              <a:r>
                <a:rPr lang="zh-CN" altLang="en-US" sz="2000"/>
                <a:t>网络质量探针</a:t>
              </a:r>
              <a:endParaRPr lang="zh-CN" altLang="en-US" sz="2000"/>
            </a:p>
            <a:p>
              <a:pPr marL="457200" indent="-457200" algn="l">
                <a:lnSpc>
                  <a:spcPct val="125000"/>
                </a:lnSpc>
                <a:spcBef>
                  <a:spcPts val="0"/>
                </a:spcBef>
                <a:spcAft>
                  <a:spcPts val="0"/>
                </a:spcAft>
                <a:buFont typeface="+mj-lt"/>
                <a:buAutoNum type="arabicPeriod"/>
              </a:pPr>
              <a:r>
                <a:rPr lang="zh-CN" altLang="en-US" sz="2000"/>
                <a:t>切片触发</a:t>
              </a:r>
              <a:r>
                <a:rPr lang="zh-CN" altLang="en-US" sz="2000">
                  <a:sym typeface="+mn-ea"/>
                </a:rPr>
                <a:t>与传递</a:t>
              </a:r>
              <a:endParaRPr lang="zh-CN" altLang="en-US" sz="2000"/>
            </a:p>
          </p:txBody>
        </p:sp>
        <p:sp>
          <p:nvSpPr>
            <p:cNvPr id="25" name="文本框 24"/>
            <p:cNvSpPr txBox="1"/>
            <p:nvPr/>
          </p:nvSpPr>
          <p:spPr>
            <a:xfrm>
              <a:off x="14424" y="8289"/>
              <a:ext cx="3088" cy="1355"/>
            </a:xfrm>
            <a:prstGeom prst="rect">
              <a:avLst/>
            </a:prstGeom>
            <a:noFill/>
          </p:spPr>
          <p:txBody>
            <a:bodyPr wrap="none" rtlCol="0">
              <a:spAutoFit/>
            </a:bodyPr>
            <a:lstStyle/>
            <a:p>
              <a:pPr algn="l">
                <a:lnSpc>
                  <a:spcPct val="125000"/>
                </a:lnSpc>
                <a:spcBef>
                  <a:spcPts val="0"/>
                </a:spcBef>
                <a:spcAft>
                  <a:spcPts val="0"/>
                </a:spcAft>
              </a:pPr>
              <a:r>
                <a:rPr lang="zh-CN" altLang="en-US" sz="2000"/>
                <a:t>网络与服务器：</a:t>
              </a:r>
              <a:endParaRPr lang="zh-CN" altLang="en-US" sz="2000"/>
            </a:p>
            <a:p>
              <a:pPr indent="0" algn="l">
                <a:lnSpc>
                  <a:spcPct val="125000"/>
                </a:lnSpc>
                <a:spcBef>
                  <a:spcPts val="0"/>
                </a:spcBef>
                <a:spcAft>
                  <a:spcPts val="0"/>
                </a:spcAft>
                <a:buFont typeface="+mj-lt"/>
                <a:buNone/>
              </a:pPr>
              <a:r>
                <a:rPr lang="en-US" altLang="zh-CN" sz="2000"/>
                <a:t>        </a:t>
              </a:r>
              <a:r>
                <a:rPr lang="zh-CN" altLang="en-US" sz="2000"/>
                <a:t>部署切片</a:t>
              </a:r>
              <a:endParaRPr lang="zh-CN" altLang="en-US" sz="2000"/>
            </a:p>
          </p:txBody>
        </p:sp>
        <p:sp>
          <p:nvSpPr>
            <p:cNvPr id="26" name="文本框 25"/>
            <p:cNvSpPr txBox="1"/>
            <p:nvPr/>
          </p:nvSpPr>
          <p:spPr>
            <a:xfrm>
              <a:off x="14424" y="5297"/>
              <a:ext cx="4083" cy="2567"/>
            </a:xfrm>
            <a:prstGeom prst="rect">
              <a:avLst/>
            </a:prstGeom>
            <a:noFill/>
          </p:spPr>
          <p:txBody>
            <a:bodyPr wrap="none" rtlCol="0">
              <a:spAutoFit/>
            </a:bodyPr>
            <a:lstStyle/>
            <a:p>
              <a:pPr algn="l">
                <a:lnSpc>
                  <a:spcPct val="125000"/>
                </a:lnSpc>
                <a:spcBef>
                  <a:spcPts val="0"/>
                </a:spcBef>
                <a:spcAft>
                  <a:spcPts val="0"/>
                </a:spcAft>
              </a:pPr>
              <a:r>
                <a:rPr lang="zh-CN" altLang="en-US" sz="2000"/>
                <a:t>切片策略服务器：</a:t>
              </a:r>
              <a:endParaRPr lang="zh-CN" altLang="en-US" sz="2000"/>
            </a:p>
            <a:p>
              <a:pPr marL="457200" indent="-457200" algn="l">
                <a:lnSpc>
                  <a:spcPct val="125000"/>
                </a:lnSpc>
                <a:spcBef>
                  <a:spcPts val="0"/>
                </a:spcBef>
                <a:spcAft>
                  <a:spcPts val="0"/>
                </a:spcAft>
                <a:buFont typeface="+mj-lt"/>
                <a:buAutoNum type="arabicPeriod"/>
              </a:pPr>
              <a:r>
                <a:rPr lang="zh-CN" altLang="en-US" sz="2000"/>
                <a:t>网络质量预测</a:t>
              </a:r>
              <a:endParaRPr lang="zh-CN" altLang="en-US" sz="2000"/>
            </a:p>
            <a:p>
              <a:pPr marL="457200" indent="-457200" algn="l">
                <a:lnSpc>
                  <a:spcPct val="125000"/>
                </a:lnSpc>
                <a:spcBef>
                  <a:spcPts val="0"/>
                </a:spcBef>
                <a:spcAft>
                  <a:spcPts val="0"/>
                </a:spcAft>
                <a:buFont typeface="+mj-lt"/>
                <a:buAutoNum type="arabicPeriod"/>
              </a:pPr>
              <a:r>
                <a:rPr lang="zh-CN" altLang="en-US" sz="2000"/>
                <a:t>用户网络QoE评价</a:t>
              </a:r>
              <a:endParaRPr lang="zh-CN" altLang="en-US" sz="2000"/>
            </a:p>
            <a:p>
              <a:pPr marL="457200" indent="-457200" algn="l">
                <a:lnSpc>
                  <a:spcPct val="125000"/>
                </a:lnSpc>
                <a:spcBef>
                  <a:spcPts val="0"/>
                </a:spcBef>
                <a:spcAft>
                  <a:spcPts val="0"/>
                </a:spcAft>
                <a:buFont typeface="+mj-lt"/>
                <a:buAutoNum type="arabicPeriod"/>
              </a:pPr>
              <a:r>
                <a:rPr lang="zh-CN" altLang="en-US" sz="2000"/>
                <a:t>切片策略</a:t>
              </a:r>
              <a:endParaRPr lang="zh-CN" altLang="en-US" sz="2000"/>
            </a:p>
          </p:txBody>
        </p:sp>
      </p:grpSp>
      <p:grpSp>
        <p:nvGrpSpPr>
          <p:cNvPr id="27" name="组合 26"/>
          <p:cNvGrpSpPr/>
          <p:nvPr/>
        </p:nvGrpSpPr>
        <p:grpSpPr>
          <a:xfrm>
            <a:off x="0" y="1198769"/>
            <a:ext cx="8976995" cy="5466105"/>
            <a:chOff x="862330" y="406424"/>
            <a:chExt cx="10079990" cy="5793740"/>
          </a:xfrm>
        </p:grpSpPr>
        <p:sp>
          <p:nvSpPr>
            <p:cNvPr id="56" name="文本框 55"/>
            <p:cNvSpPr txBox="1"/>
            <p:nvPr/>
          </p:nvSpPr>
          <p:spPr>
            <a:xfrm>
              <a:off x="8848887" y="4199798"/>
              <a:ext cx="2084876" cy="422683"/>
            </a:xfrm>
            <a:prstGeom prst="rect">
              <a:avLst/>
            </a:prstGeom>
            <a:noFill/>
          </p:spPr>
          <p:txBody>
            <a:bodyPr wrap="square" rtlCol="0">
              <a:spAutoFit/>
            </a:bodyPr>
            <a:lstStyle/>
            <a:p>
              <a:pPr algn="l"/>
              <a:r>
                <a:rPr lang="zh-CN" altLang="en-US" sz="2000" b="1"/>
                <a:t>云渲染服务器</a:t>
              </a:r>
              <a:endParaRPr lang="zh-CN" altLang="en-US" sz="2000" b="1"/>
            </a:p>
          </p:txBody>
        </p:sp>
        <p:grpSp>
          <p:nvGrpSpPr>
            <p:cNvPr id="57" name="组合 56"/>
            <p:cNvGrpSpPr/>
            <p:nvPr/>
          </p:nvGrpSpPr>
          <p:grpSpPr>
            <a:xfrm>
              <a:off x="894080" y="2828949"/>
              <a:ext cx="2640965" cy="3371215"/>
              <a:chOff x="965" y="2547"/>
              <a:chExt cx="4159" cy="5309"/>
            </a:xfrm>
          </p:grpSpPr>
          <p:sp>
            <p:nvSpPr>
              <p:cNvPr id="58" name="圆角矩形 57"/>
              <p:cNvSpPr/>
              <p:nvPr/>
            </p:nvSpPr>
            <p:spPr>
              <a:xfrm>
                <a:off x="965" y="4391"/>
                <a:ext cx="4159" cy="34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9" name="文本框 58"/>
              <p:cNvSpPr txBox="1"/>
              <p:nvPr/>
            </p:nvSpPr>
            <p:spPr>
              <a:xfrm>
                <a:off x="965" y="3775"/>
                <a:ext cx="4158" cy="666"/>
              </a:xfrm>
              <a:prstGeom prst="rect">
                <a:avLst/>
              </a:prstGeom>
              <a:noFill/>
            </p:spPr>
            <p:txBody>
              <a:bodyPr wrap="square" rtlCol="0">
                <a:spAutoFit/>
              </a:bodyPr>
              <a:lstStyle/>
              <a:p>
                <a:pPr algn="ctr"/>
                <a:r>
                  <a:rPr lang="zh-CN" altLang="en-US" sz="2000" b="1"/>
                  <a:t>用户终端</a:t>
                </a:r>
                <a:endParaRPr lang="zh-CN" altLang="en-US" sz="2000" b="1"/>
              </a:p>
            </p:txBody>
          </p:sp>
          <p:sp>
            <p:nvSpPr>
              <p:cNvPr id="60" name="圆角矩形 59"/>
              <p:cNvSpPr/>
              <p:nvPr/>
            </p:nvSpPr>
            <p:spPr>
              <a:xfrm>
                <a:off x="1329" y="4706"/>
                <a:ext cx="1971" cy="12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a:t>用户需求分类</a:t>
                </a:r>
                <a:endParaRPr lang="zh-CN" altLang="en-US" sz="1600"/>
              </a:p>
            </p:txBody>
          </p:sp>
          <p:sp>
            <p:nvSpPr>
              <p:cNvPr id="61" name="圆角矩形 60"/>
              <p:cNvSpPr/>
              <p:nvPr/>
            </p:nvSpPr>
            <p:spPr>
              <a:xfrm>
                <a:off x="1329" y="6339"/>
                <a:ext cx="1972" cy="12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a:t>网络质量判断</a:t>
                </a:r>
                <a:endParaRPr lang="zh-CN" altLang="en-US" sz="1600"/>
              </a:p>
            </p:txBody>
          </p:sp>
          <p:sp>
            <p:nvSpPr>
              <p:cNvPr id="62" name="圆角矩形 61"/>
              <p:cNvSpPr/>
              <p:nvPr/>
            </p:nvSpPr>
            <p:spPr>
              <a:xfrm>
                <a:off x="3625" y="5294"/>
                <a:ext cx="1268" cy="165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a:t>切片时机决策</a:t>
                </a:r>
                <a:endParaRPr lang="zh-CN" altLang="en-US" sz="1600"/>
              </a:p>
            </p:txBody>
          </p:sp>
          <p:sp>
            <p:nvSpPr>
              <p:cNvPr id="63" name="Shape 5168"/>
              <p:cNvSpPr/>
              <p:nvPr/>
            </p:nvSpPr>
            <p:spPr>
              <a:xfrm>
                <a:off x="2703" y="2547"/>
                <a:ext cx="684" cy="1228"/>
              </a:xfrm>
              <a:custGeom>
                <a:avLst/>
                <a:gdLst/>
                <a:ahLst/>
                <a:cxnLst>
                  <a:cxn ang="0">
                    <a:pos x="wd2" y="hd2"/>
                  </a:cxn>
                  <a:cxn ang="5400000">
                    <a:pos x="wd2" y="hd2"/>
                  </a:cxn>
                  <a:cxn ang="10800000">
                    <a:pos x="wd2" y="hd2"/>
                  </a:cxn>
                  <a:cxn ang="16200000">
                    <a:pos x="wd2" y="hd2"/>
                  </a:cxn>
                </a:cxnLst>
                <a:rect l="0" t="0" r="r" b="b"/>
                <a:pathLst>
                  <a:path w="21600" h="21600" extrusionOk="0">
                    <a:moveTo>
                      <a:pt x="18620" y="17413"/>
                    </a:moveTo>
                    <a:lnTo>
                      <a:pt x="2980" y="17413"/>
                    </a:lnTo>
                    <a:lnTo>
                      <a:pt x="2980" y="2866"/>
                    </a:lnTo>
                    <a:lnTo>
                      <a:pt x="18620" y="2866"/>
                    </a:lnTo>
                    <a:cubicBezTo>
                      <a:pt x="18620" y="2866"/>
                      <a:pt x="18620" y="17413"/>
                      <a:pt x="18620" y="17413"/>
                    </a:cubicBezTo>
                    <a:close/>
                    <a:moveTo>
                      <a:pt x="10801" y="20719"/>
                    </a:moveTo>
                    <a:cubicBezTo>
                      <a:pt x="9362" y="20719"/>
                      <a:pt x="8193" y="20225"/>
                      <a:pt x="8193" y="19617"/>
                    </a:cubicBezTo>
                    <a:cubicBezTo>
                      <a:pt x="8193" y="19008"/>
                      <a:pt x="9362" y="18515"/>
                      <a:pt x="10801" y="18515"/>
                    </a:cubicBezTo>
                    <a:cubicBezTo>
                      <a:pt x="12238" y="18515"/>
                      <a:pt x="13407" y="19008"/>
                      <a:pt x="13407" y="19617"/>
                    </a:cubicBezTo>
                    <a:cubicBezTo>
                      <a:pt x="13407" y="20225"/>
                      <a:pt x="12238" y="20719"/>
                      <a:pt x="10801" y="20719"/>
                    </a:cubicBezTo>
                    <a:close/>
                    <a:moveTo>
                      <a:pt x="17876" y="0"/>
                    </a:moveTo>
                    <a:lnTo>
                      <a:pt x="3724" y="0"/>
                    </a:lnTo>
                    <a:cubicBezTo>
                      <a:pt x="1675" y="0"/>
                      <a:pt x="0" y="992"/>
                      <a:pt x="0" y="2204"/>
                    </a:cubicBezTo>
                    <a:lnTo>
                      <a:pt x="0" y="19396"/>
                    </a:lnTo>
                    <a:cubicBezTo>
                      <a:pt x="0" y="20608"/>
                      <a:pt x="1675" y="21600"/>
                      <a:pt x="3724" y="21600"/>
                    </a:cubicBezTo>
                    <a:lnTo>
                      <a:pt x="17876" y="21600"/>
                    </a:lnTo>
                    <a:cubicBezTo>
                      <a:pt x="19925" y="21600"/>
                      <a:pt x="21600" y="20608"/>
                      <a:pt x="21600" y="19396"/>
                    </a:cubicBezTo>
                    <a:lnTo>
                      <a:pt x="21600" y="2204"/>
                    </a:lnTo>
                    <a:cubicBezTo>
                      <a:pt x="21600" y="992"/>
                      <a:pt x="19925" y="0"/>
                      <a:pt x="17876" y="0"/>
                    </a:cubicBezTo>
                    <a:close/>
                  </a:path>
                </a:pathLst>
              </a:custGeom>
              <a:solidFill>
                <a:srgbClr val="53585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defRPr/>
                </a:pPr>
                <a:endParaRPr kumimoji="0" sz="1600" b="0" i="0" u="none" strike="noStrike" kern="0" cap="none" spc="0" normalizeH="0" baseline="0" noProof="0">
                  <a:ln>
                    <a:noFill/>
                  </a:ln>
                  <a:solidFill>
                    <a:prstClr val="black"/>
                  </a:solidFill>
                  <a:effectLst/>
                  <a:uLnTx/>
                  <a:uFillTx/>
                </a:endParaRPr>
              </a:p>
            </p:txBody>
          </p:sp>
        </p:grpSp>
        <p:cxnSp>
          <p:nvCxnSpPr>
            <p:cNvPr id="64" name="直接连接符 63"/>
            <p:cNvCxnSpPr/>
            <p:nvPr/>
          </p:nvCxnSpPr>
          <p:spPr>
            <a:xfrm flipV="1">
              <a:off x="3786505" y="5629299"/>
              <a:ext cx="1296035" cy="0"/>
            </a:xfrm>
            <a:prstGeom prst="line">
              <a:avLst/>
            </a:prstGeom>
            <a:ln w="44450">
              <a:headEnd type="triangle"/>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3720835" y="5749304"/>
              <a:ext cx="1754034" cy="357396"/>
            </a:xfrm>
            <a:prstGeom prst="rect">
              <a:avLst/>
            </a:prstGeom>
            <a:noFill/>
          </p:spPr>
          <p:txBody>
            <a:bodyPr wrap="square" rtlCol="0">
              <a:spAutoFit/>
            </a:bodyPr>
            <a:lstStyle/>
            <a:p>
              <a:r>
                <a:rPr lang="zh-CN" altLang="en-US" sz="1600"/>
                <a:t>网络质量探测</a:t>
              </a:r>
              <a:endParaRPr lang="zh-CN" altLang="en-US" sz="1600"/>
            </a:p>
          </p:txBody>
        </p:sp>
        <p:cxnSp>
          <p:nvCxnSpPr>
            <p:cNvPr id="66" name="直接连接符 65"/>
            <p:cNvCxnSpPr/>
            <p:nvPr/>
          </p:nvCxnSpPr>
          <p:spPr>
            <a:xfrm flipH="1">
              <a:off x="3850005" y="5236869"/>
              <a:ext cx="1296035" cy="0"/>
            </a:xfrm>
            <a:prstGeom prst="line">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7415530" y="5236869"/>
              <a:ext cx="1296035" cy="0"/>
            </a:xfrm>
            <a:prstGeom prst="line">
              <a:avLst/>
            </a:prstGeom>
            <a:ln w="4445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3822573" y="4573468"/>
              <a:ext cx="1223904" cy="618544"/>
            </a:xfrm>
            <a:prstGeom prst="rect">
              <a:avLst/>
            </a:prstGeom>
            <a:noFill/>
          </p:spPr>
          <p:txBody>
            <a:bodyPr wrap="square" rtlCol="0">
              <a:spAutoFit/>
            </a:bodyPr>
            <a:lstStyle/>
            <a:p>
              <a:r>
                <a:rPr lang="zh-CN" altLang="en-US" sz="1600"/>
                <a:t>渲染数据</a:t>
              </a:r>
              <a:endParaRPr lang="zh-CN" altLang="en-US" sz="1600"/>
            </a:p>
            <a:p>
              <a:r>
                <a:rPr lang="zh-CN" altLang="en-US" sz="1600"/>
                <a:t>指令数据</a:t>
              </a:r>
              <a:endParaRPr lang="zh-CN" altLang="en-US" sz="1600"/>
            </a:p>
          </p:txBody>
        </p:sp>
        <p:sp>
          <p:nvSpPr>
            <p:cNvPr id="69" name="文本框 68"/>
            <p:cNvSpPr txBox="1"/>
            <p:nvPr/>
          </p:nvSpPr>
          <p:spPr>
            <a:xfrm>
              <a:off x="7515005" y="4573400"/>
              <a:ext cx="1197298" cy="618544"/>
            </a:xfrm>
            <a:prstGeom prst="rect">
              <a:avLst/>
            </a:prstGeom>
            <a:noFill/>
          </p:spPr>
          <p:txBody>
            <a:bodyPr wrap="square" rtlCol="0">
              <a:spAutoFit/>
            </a:bodyPr>
            <a:lstStyle/>
            <a:p>
              <a:r>
                <a:rPr lang="zh-CN" altLang="en-US" sz="1600"/>
                <a:t>渲染数据</a:t>
              </a:r>
              <a:endParaRPr lang="zh-CN" altLang="en-US" sz="1600"/>
            </a:p>
            <a:p>
              <a:r>
                <a:rPr lang="zh-CN" altLang="en-US" sz="1600"/>
                <a:t>指令数据</a:t>
              </a:r>
              <a:endParaRPr lang="zh-CN" altLang="en-US" sz="1600"/>
            </a:p>
          </p:txBody>
        </p:sp>
        <p:cxnSp>
          <p:nvCxnSpPr>
            <p:cNvPr id="70" name="直接连接符 69"/>
            <p:cNvCxnSpPr/>
            <p:nvPr/>
          </p:nvCxnSpPr>
          <p:spPr>
            <a:xfrm flipH="1">
              <a:off x="6298565" y="2651784"/>
              <a:ext cx="0" cy="1440180"/>
            </a:xfrm>
            <a:prstGeom prst="line">
              <a:avLst/>
            </a:prstGeom>
            <a:ln w="44450">
              <a:solidFill>
                <a:schemeClr val="bg1">
                  <a:lumMod val="65000"/>
                </a:schemeClr>
              </a:solidFill>
              <a:headEnd type="triangle"/>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a:off x="3942715" y="2651784"/>
              <a:ext cx="575945" cy="1800225"/>
            </a:xfrm>
            <a:prstGeom prst="line">
              <a:avLst/>
            </a:prstGeom>
            <a:ln w="44450">
              <a:headEnd type="triangle"/>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8034655" y="2665119"/>
              <a:ext cx="575945" cy="1800225"/>
            </a:xfrm>
            <a:prstGeom prst="line">
              <a:avLst/>
            </a:prstGeom>
            <a:ln w="44450">
              <a:solidFill>
                <a:schemeClr val="bg1">
                  <a:lumMod val="65000"/>
                </a:schemeClr>
              </a:solidFill>
              <a:headEnd type="triangle"/>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5718009" y="3056385"/>
              <a:ext cx="1256345" cy="357396"/>
            </a:xfrm>
            <a:prstGeom prst="rect">
              <a:avLst/>
            </a:prstGeom>
            <a:noFill/>
          </p:spPr>
          <p:txBody>
            <a:bodyPr wrap="square" rtlCol="0">
              <a:spAutoFit/>
            </a:bodyPr>
            <a:lstStyle/>
            <a:p>
              <a:pPr algn="l"/>
              <a:r>
                <a:rPr lang="zh-CN" altLang="en-US" sz="1600">
                  <a:sym typeface="+mn-ea"/>
                </a:rPr>
                <a:t>网络</a:t>
              </a:r>
              <a:r>
                <a:rPr lang="en-US" altLang="zh-CN" sz="1600">
                  <a:sym typeface="+mn-ea"/>
                </a:rPr>
                <a:t> </a:t>
              </a:r>
              <a:r>
                <a:rPr lang="zh-CN" altLang="en-US" sz="1600">
                  <a:sym typeface="+mn-ea"/>
                </a:rPr>
                <a:t>状态</a:t>
              </a:r>
              <a:endParaRPr lang="zh-CN" altLang="en-US" sz="1600">
                <a:sym typeface="+mn-ea"/>
              </a:endParaRPr>
            </a:p>
          </p:txBody>
        </p:sp>
        <p:sp>
          <p:nvSpPr>
            <p:cNvPr id="74" name="文本框 73"/>
            <p:cNvSpPr txBox="1"/>
            <p:nvPr/>
          </p:nvSpPr>
          <p:spPr>
            <a:xfrm>
              <a:off x="2756116" y="2826198"/>
              <a:ext cx="1523015" cy="618544"/>
            </a:xfrm>
            <a:prstGeom prst="rect">
              <a:avLst/>
            </a:prstGeom>
            <a:noFill/>
          </p:spPr>
          <p:txBody>
            <a:bodyPr wrap="square" rtlCol="0">
              <a:spAutoFit/>
            </a:bodyPr>
            <a:lstStyle/>
            <a:p>
              <a:pPr algn="l"/>
              <a:r>
                <a:rPr lang="zh-CN" altLang="en-US" sz="1600">
                  <a:sym typeface="+mn-ea"/>
                </a:rPr>
                <a:t>用户信息与</a:t>
              </a:r>
              <a:endParaRPr lang="zh-CN" altLang="en-US" sz="1600">
                <a:sym typeface="+mn-ea"/>
              </a:endParaRPr>
            </a:p>
            <a:p>
              <a:pPr algn="l"/>
              <a:r>
                <a:rPr lang="zh-CN" altLang="en-US" sz="1600">
                  <a:sym typeface="+mn-ea"/>
                </a:rPr>
                <a:t>切片请求</a:t>
              </a:r>
              <a:endParaRPr lang="zh-CN" altLang="en-US" sz="1600">
                <a:sym typeface="+mn-ea"/>
              </a:endParaRPr>
            </a:p>
          </p:txBody>
        </p:sp>
        <p:sp>
          <p:nvSpPr>
            <p:cNvPr id="75" name="文本框 74"/>
            <p:cNvSpPr txBox="1"/>
            <p:nvPr/>
          </p:nvSpPr>
          <p:spPr>
            <a:xfrm>
              <a:off x="8301183" y="3056344"/>
              <a:ext cx="1227460" cy="618544"/>
            </a:xfrm>
            <a:prstGeom prst="rect">
              <a:avLst/>
            </a:prstGeom>
            <a:noFill/>
          </p:spPr>
          <p:txBody>
            <a:bodyPr wrap="square" rtlCol="0">
              <a:spAutoFit/>
            </a:bodyPr>
            <a:lstStyle/>
            <a:p>
              <a:pPr algn="l"/>
              <a:r>
                <a:rPr lang="zh-CN" sz="1600">
                  <a:sym typeface="+mn-ea"/>
                </a:rPr>
                <a:t>服务器</a:t>
              </a:r>
              <a:endParaRPr lang="zh-CN" sz="1600">
                <a:sym typeface="+mn-ea"/>
              </a:endParaRPr>
            </a:p>
            <a:p>
              <a:pPr algn="l"/>
              <a:r>
                <a:rPr lang="zh-CN" sz="1600">
                  <a:sym typeface="+mn-ea"/>
                </a:rPr>
                <a:t>资源状态</a:t>
              </a:r>
              <a:endParaRPr lang="zh-CN" sz="1600">
                <a:sym typeface="+mn-ea"/>
              </a:endParaRPr>
            </a:p>
          </p:txBody>
        </p:sp>
        <p:cxnSp>
          <p:nvCxnSpPr>
            <p:cNvPr id="76" name="直接连接符 75"/>
            <p:cNvCxnSpPr/>
            <p:nvPr/>
          </p:nvCxnSpPr>
          <p:spPr>
            <a:xfrm flipV="1">
              <a:off x="862330" y="2556534"/>
              <a:ext cx="10079990" cy="0"/>
            </a:xfrm>
            <a:prstGeom prst="line">
              <a:avLst/>
            </a:prstGeom>
            <a:ln w="28575" cmpd="sng">
              <a:solidFill>
                <a:schemeClr val="accent1"/>
              </a:solidFill>
              <a:prstDash val="lgDash"/>
            </a:ln>
          </p:spPr>
          <p:style>
            <a:lnRef idx="1">
              <a:schemeClr val="accent1"/>
            </a:lnRef>
            <a:fillRef idx="0">
              <a:schemeClr val="accent1"/>
            </a:fillRef>
            <a:effectRef idx="0">
              <a:schemeClr val="accent1"/>
            </a:effectRef>
            <a:fontRef idx="minor">
              <a:schemeClr val="tx1"/>
            </a:fontRef>
          </p:style>
        </p:cxnSp>
        <p:cxnSp>
          <p:nvCxnSpPr>
            <p:cNvPr id="77" name="肘形连接符 76"/>
            <p:cNvCxnSpPr/>
            <p:nvPr/>
          </p:nvCxnSpPr>
          <p:spPr>
            <a:xfrm>
              <a:off x="7954645" y="1953284"/>
              <a:ext cx="2242185" cy="1878330"/>
            </a:xfrm>
            <a:prstGeom prst="bentConnector3">
              <a:avLst>
                <a:gd name="adj1" fmla="val 130246"/>
              </a:avLst>
            </a:prstGeom>
            <a:ln w="4445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8848688" y="1453810"/>
              <a:ext cx="1276637" cy="357396"/>
            </a:xfrm>
            <a:prstGeom prst="rect">
              <a:avLst/>
            </a:prstGeom>
            <a:noFill/>
          </p:spPr>
          <p:txBody>
            <a:bodyPr wrap="square" rtlCol="0">
              <a:spAutoFit/>
            </a:bodyPr>
            <a:lstStyle/>
            <a:p>
              <a:pPr algn="l"/>
              <a:r>
                <a:rPr lang="zh-CN" sz="1600">
                  <a:sym typeface="+mn-ea"/>
                </a:rPr>
                <a:t>切片决策</a:t>
              </a:r>
              <a:endParaRPr lang="zh-CN" sz="1600">
                <a:sym typeface="+mn-ea"/>
              </a:endParaRPr>
            </a:p>
          </p:txBody>
        </p:sp>
        <p:pic>
          <p:nvPicPr>
            <p:cNvPr id="79" name="图片 78" descr="服务器简笔画"/>
            <p:cNvPicPr>
              <a:picLocks noChangeAspect="1"/>
            </p:cNvPicPr>
            <p:nvPr/>
          </p:nvPicPr>
          <p:blipFill>
            <a:blip r:embed="rId2"/>
            <a:stretch>
              <a:fillRect/>
            </a:stretch>
          </p:blipFill>
          <p:spPr>
            <a:xfrm>
              <a:off x="9129395" y="4573294"/>
              <a:ext cx="951865" cy="1415415"/>
            </a:xfrm>
            <a:prstGeom prst="rect">
              <a:avLst/>
            </a:prstGeom>
          </p:spPr>
        </p:pic>
        <p:cxnSp>
          <p:nvCxnSpPr>
            <p:cNvPr id="80" name="直接连接符 79"/>
            <p:cNvCxnSpPr/>
            <p:nvPr/>
          </p:nvCxnSpPr>
          <p:spPr>
            <a:xfrm flipV="1">
              <a:off x="3786505" y="5629299"/>
              <a:ext cx="1296035" cy="0"/>
            </a:xfrm>
            <a:prstGeom prst="line">
              <a:avLst/>
            </a:prstGeom>
            <a:ln w="44450">
              <a:solidFill>
                <a:schemeClr val="bg1">
                  <a:lumMod val="65000"/>
                </a:schemeClr>
              </a:solidFill>
              <a:headEnd type="triangle"/>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3850005" y="5236869"/>
              <a:ext cx="1296035" cy="0"/>
            </a:xfrm>
            <a:prstGeom prst="line">
              <a:avLst/>
            </a:prstGeom>
            <a:ln w="4445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3942715" y="2651784"/>
              <a:ext cx="575945" cy="1800225"/>
            </a:xfrm>
            <a:prstGeom prst="line">
              <a:avLst/>
            </a:prstGeom>
            <a:ln w="44450">
              <a:solidFill>
                <a:schemeClr val="bg1">
                  <a:lumMod val="65000"/>
                </a:schemeClr>
              </a:solidFill>
              <a:headEnd type="triangle"/>
            </a:ln>
          </p:spPr>
          <p:style>
            <a:lnRef idx="1">
              <a:schemeClr val="accent1"/>
            </a:lnRef>
            <a:fillRef idx="0">
              <a:schemeClr val="accent1"/>
            </a:fillRef>
            <a:effectRef idx="0">
              <a:schemeClr val="accent1"/>
            </a:effectRef>
            <a:fontRef idx="minor">
              <a:schemeClr val="tx1"/>
            </a:fontRef>
          </p:style>
        </p:cxnSp>
        <p:grpSp>
          <p:nvGrpSpPr>
            <p:cNvPr id="83" name="组合 82"/>
            <p:cNvGrpSpPr/>
            <p:nvPr/>
          </p:nvGrpSpPr>
          <p:grpSpPr>
            <a:xfrm>
              <a:off x="5269865" y="4199914"/>
              <a:ext cx="2059305" cy="1814195"/>
              <a:chOff x="8299" y="6642"/>
              <a:chExt cx="3243" cy="2857"/>
            </a:xfrm>
          </p:grpSpPr>
          <p:sp>
            <p:nvSpPr>
              <p:cNvPr id="84" name="圆角矩形 83"/>
              <p:cNvSpPr/>
              <p:nvPr/>
            </p:nvSpPr>
            <p:spPr>
              <a:xfrm>
                <a:off x="8299" y="7341"/>
                <a:ext cx="3241" cy="2158"/>
              </a:xfrm>
              <a:prstGeom prst="roundRect">
                <a:avLst/>
              </a:prstGeom>
              <a:solidFill>
                <a:schemeClr val="bg1">
                  <a:lumMod val="6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1600"/>
              </a:p>
            </p:txBody>
          </p:sp>
          <p:sp>
            <p:nvSpPr>
              <p:cNvPr id="85" name="文本框 84"/>
              <p:cNvSpPr txBox="1"/>
              <p:nvPr/>
            </p:nvSpPr>
            <p:spPr>
              <a:xfrm>
                <a:off x="8299" y="6642"/>
                <a:ext cx="3243" cy="666"/>
              </a:xfrm>
              <a:prstGeom prst="rect">
                <a:avLst/>
              </a:prstGeom>
              <a:noFill/>
            </p:spPr>
            <p:txBody>
              <a:bodyPr wrap="square" rtlCol="0">
                <a:spAutoFit/>
              </a:bodyPr>
              <a:lstStyle/>
              <a:p>
                <a:pPr algn="ctr"/>
                <a:r>
                  <a:rPr lang="zh-CN" sz="2000">
                    <a:sym typeface="+mn-ea"/>
                  </a:rPr>
                  <a:t>网络控制平面</a:t>
                </a:r>
                <a:endParaRPr lang="zh-CN" sz="2000">
                  <a:sym typeface="+mn-ea"/>
                </a:endParaRPr>
              </a:p>
            </p:txBody>
          </p:sp>
          <p:sp>
            <p:nvSpPr>
              <p:cNvPr id="86" name="圆角矩形 85"/>
              <p:cNvSpPr/>
              <p:nvPr/>
            </p:nvSpPr>
            <p:spPr>
              <a:xfrm>
                <a:off x="8623" y="7607"/>
                <a:ext cx="2536" cy="61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sz="1600"/>
                  <a:t>网络资源</a:t>
                </a:r>
                <a:endParaRPr lang="zh-CN" sz="1600"/>
              </a:p>
            </p:txBody>
          </p:sp>
          <p:sp>
            <p:nvSpPr>
              <p:cNvPr id="87" name="圆角矩形 86"/>
              <p:cNvSpPr/>
              <p:nvPr/>
            </p:nvSpPr>
            <p:spPr>
              <a:xfrm>
                <a:off x="8640" y="8570"/>
                <a:ext cx="2536" cy="61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sz="1600"/>
                  <a:t>网络功能</a:t>
                </a:r>
                <a:endParaRPr lang="zh-CN" sz="1600"/>
              </a:p>
            </p:txBody>
          </p:sp>
        </p:grpSp>
        <p:grpSp>
          <p:nvGrpSpPr>
            <p:cNvPr id="88" name="组合 87"/>
            <p:cNvGrpSpPr/>
            <p:nvPr/>
          </p:nvGrpSpPr>
          <p:grpSpPr>
            <a:xfrm>
              <a:off x="4649470" y="406424"/>
              <a:ext cx="3190875" cy="2054860"/>
              <a:chOff x="4649470" y="406424"/>
              <a:chExt cx="3190875" cy="2054860"/>
            </a:xfrm>
          </p:grpSpPr>
          <p:grpSp>
            <p:nvGrpSpPr>
              <p:cNvPr id="89" name="组合 88"/>
              <p:cNvGrpSpPr/>
              <p:nvPr/>
            </p:nvGrpSpPr>
            <p:grpSpPr>
              <a:xfrm>
                <a:off x="4649470" y="406424"/>
                <a:ext cx="3190875" cy="2054860"/>
                <a:chOff x="6977" y="740"/>
                <a:chExt cx="5025" cy="3236"/>
              </a:xfrm>
            </p:grpSpPr>
            <p:sp>
              <p:nvSpPr>
                <p:cNvPr id="90" name="圆角矩形 89"/>
                <p:cNvSpPr/>
                <p:nvPr/>
              </p:nvSpPr>
              <p:spPr>
                <a:xfrm>
                  <a:off x="6977" y="1406"/>
                  <a:ext cx="5014" cy="2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1" name="文本框 90"/>
                <p:cNvSpPr txBox="1"/>
                <p:nvPr/>
              </p:nvSpPr>
              <p:spPr>
                <a:xfrm>
                  <a:off x="6985" y="740"/>
                  <a:ext cx="5017" cy="666"/>
                </a:xfrm>
                <a:prstGeom prst="rect">
                  <a:avLst/>
                </a:prstGeom>
                <a:noFill/>
              </p:spPr>
              <p:txBody>
                <a:bodyPr wrap="square" rtlCol="0">
                  <a:spAutoFit/>
                </a:bodyPr>
                <a:lstStyle/>
                <a:p>
                  <a:pPr algn="ctr"/>
                  <a:r>
                    <a:rPr lang="zh-CN" altLang="en-US" sz="2000" b="1"/>
                    <a:t>切片策略服务器</a:t>
                  </a:r>
                  <a:endParaRPr lang="zh-CN" altLang="en-US" sz="2000" b="1"/>
                </a:p>
              </p:txBody>
            </p:sp>
            <p:sp>
              <p:nvSpPr>
                <p:cNvPr id="92" name="圆角矩形 91"/>
                <p:cNvSpPr/>
                <p:nvPr/>
              </p:nvSpPr>
              <p:spPr>
                <a:xfrm>
                  <a:off x="7484" y="2373"/>
                  <a:ext cx="3992" cy="6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a:t>QoE</a:t>
                  </a:r>
                  <a:r>
                    <a:rPr lang="zh-CN" altLang="en-US" sz="1600"/>
                    <a:t>评价与建模</a:t>
                  </a:r>
                  <a:endParaRPr lang="zh-CN" altLang="en-US" sz="1600"/>
                </a:p>
              </p:txBody>
            </p:sp>
            <p:sp>
              <p:nvSpPr>
                <p:cNvPr id="93" name="圆角矩形 92"/>
                <p:cNvSpPr/>
                <p:nvPr/>
              </p:nvSpPr>
              <p:spPr>
                <a:xfrm>
                  <a:off x="7498" y="3157"/>
                  <a:ext cx="3992" cy="6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sym typeface="+mn-ea"/>
                    </a:rPr>
                    <a:t>切片划分决策</a:t>
                  </a:r>
                  <a:endParaRPr lang="zh-CN" altLang="en-US" sz="1600" dirty="0">
                    <a:sym typeface="+mn-ea"/>
                  </a:endParaRPr>
                </a:p>
              </p:txBody>
            </p:sp>
          </p:grpSp>
          <p:sp>
            <p:nvSpPr>
              <p:cNvPr id="94" name="圆角矩形 18"/>
              <p:cNvSpPr/>
              <p:nvPr/>
            </p:nvSpPr>
            <p:spPr>
              <a:xfrm>
                <a:off x="4980305" y="934427"/>
                <a:ext cx="2534920" cy="38354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网络质量预测</a:t>
                </a:r>
                <a:endParaRPr lang="zh-CN" altLang="en-US" sz="1600" dirty="0"/>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文本框 2"/>
          <p:cNvSpPr txBox="1"/>
          <p:nvPr>
            <p:custDataLst>
              <p:tags r:id="rId1"/>
            </p:custDataLst>
          </p:nvPr>
        </p:nvSpPr>
        <p:spPr>
          <a:xfrm>
            <a:off x="1080000" y="396000"/>
            <a:ext cx="3909648" cy="521970"/>
          </a:xfrm>
          <a:prstGeom prst="rect">
            <a:avLst/>
          </a:prstGeom>
          <a:noFill/>
        </p:spPr>
        <p:txBody>
          <a:bodyPr wrap="square" rtlCol="0">
            <a:spAutoFit/>
          </a:bodyPr>
          <a:lstStyle/>
          <a:p>
            <a:pPr algn="l"/>
            <a:r>
              <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rPr>
              <a:t>系统方法流程</a:t>
            </a:r>
            <a:endPar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endParaRPr>
          </a:p>
        </p:txBody>
      </p:sp>
      <p:sp>
        <p:nvSpPr>
          <p:cNvPr id="2" name="文本框 1"/>
          <p:cNvSpPr txBox="1"/>
          <p:nvPr/>
        </p:nvSpPr>
        <p:spPr>
          <a:xfrm>
            <a:off x="9539605" y="2338070"/>
            <a:ext cx="2592705" cy="1630045"/>
          </a:xfrm>
          <a:prstGeom prst="rect">
            <a:avLst/>
          </a:prstGeom>
          <a:noFill/>
        </p:spPr>
        <p:txBody>
          <a:bodyPr wrap="none" rtlCol="0">
            <a:spAutoFit/>
          </a:bodyPr>
          <a:lstStyle/>
          <a:p>
            <a:pPr algn="l">
              <a:lnSpc>
                <a:spcPct val="125000"/>
              </a:lnSpc>
              <a:spcBef>
                <a:spcPts val="0"/>
              </a:spcBef>
              <a:spcAft>
                <a:spcPts val="0"/>
              </a:spcAft>
            </a:pPr>
            <a:r>
              <a:rPr lang="zh-CN" altLang="en-US" sz="2000"/>
              <a:t>切片策略服务器：</a:t>
            </a:r>
            <a:endParaRPr lang="zh-CN" altLang="en-US" sz="2000"/>
          </a:p>
          <a:p>
            <a:pPr marL="457200" indent="-457200" algn="l">
              <a:lnSpc>
                <a:spcPct val="125000"/>
              </a:lnSpc>
              <a:spcBef>
                <a:spcPts val="0"/>
              </a:spcBef>
              <a:spcAft>
                <a:spcPts val="0"/>
              </a:spcAft>
              <a:buFont typeface="+mj-lt"/>
              <a:buAutoNum type="arabicPeriod"/>
            </a:pPr>
            <a:r>
              <a:rPr lang="zh-CN" altLang="en-US" sz="2000"/>
              <a:t>网络带宽预测</a:t>
            </a:r>
            <a:endParaRPr lang="zh-CN" altLang="en-US" sz="2000"/>
          </a:p>
          <a:p>
            <a:pPr marL="457200" indent="-457200" algn="l">
              <a:lnSpc>
                <a:spcPct val="125000"/>
              </a:lnSpc>
              <a:spcBef>
                <a:spcPts val="0"/>
              </a:spcBef>
              <a:spcAft>
                <a:spcPts val="0"/>
              </a:spcAft>
              <a:buFont typeface="+mj-lt"/>
              <a:buAutoNum type="arabicPeriod"/>
            </a:pPr>
            <a:r>
              <a:rPr lang="zh-CN" altLang="en-US" sz="2000"/>
              <a:t>用户网络QoE评价</a:t>
            </a:r>
            <a:endParaRPr lang="zh-CN" altLang="en-US" sz="2000"/>
          </a:p>
          <a:p>
            <a:pPr marL="457200" indent="-457200" algn="l">
              <a:lnSpc>
                <a:spcPct val="125000"/>
              </a:lnSpc>
              <a:spcBef>
                <a:spcPts val="0"/>
              </a:spcBef>
              <a:spcAft>
                <a:spcPts val="0"/>
              </a:spcAft>
              <a:buFont typeface="+mj-lt"/>
              <a:buAutoNum type="arabicPeriod"/>
            </a:pPr>
            <a:r>
              <a:rPr lang="zh-CN" altLang="en-US" sz="2000"/>
              <a:t>切片决策</a:t>
            </a:r>
            <a:endParaRPr lang="zh-CN" altLang="en-US" sz="2000"/>
          </a:p>
        </p:txBody>
      </p:sp>
      <p:sp>
        <p:nvSpPr>
          <p:cNvPr id="3" name="文本框 2"/>
          <p:cNvSpPr txBox="1"/>
          <p:nvPr/>
        </p:nvSpPr>
        <p:spPr>
          <a:xfrm>
            <a:off x="635" y="2614295"/>
            <a:ext cx="2926080" cy="1630045"/>
          </a:xfrm>
          <a:prstGeom prst="rect">
            <a:avLst/>
          </a:prstGeom>
          <a:noFill/>
        </p:spPr>
        <p:txBody>
          <a:bodyPr wrap="none" rtlCol="0">
            <a:spAutoFit/>
          </a:bodyPr>
          <a:lstStyle/>
          <a:p>
            <a:pPr algn="l">
              <a:lnSpc>
                <a:spcPct val="125000"/>
              </a:lnSpc>
              <a:spcBef>
                <a:spcPts val="0"/>
              </a:spcBef>
              <a:spcAft>
                <a:spcPts val="0"/>
              </a:spcAft>
            </a:pPr>
            <a:r>
              <a:rPr lang="zh-CN" altLang="en-US" sz="2000"/>
              <a:t>终端：</a:t>
            </a:r>
            <a:endParaRPr lang="zh-CN" altLang="en-US" sz="2000"/>
          </a:p>
          <a:p>
            <a:pPr marL="457200" indent="-457200" algn="l">
              <a:lnSpc>
                <a:spcPct val="125000"/>
              </a:lnSpc>
              <a:spcBef>
                <a:spcPts val="0"/>
              </a:spcBef>
              <a:spcAft>
                <a:spcPts val="0"/>
              </a:spcAft>
              <a:buFont typeface="+mj-lt"/>
              <a:buAutoNum type="arabicPeriod"/>
            </a:pPr>
            <a:r>
              <a:rPr lang="zh-CN" altLang="en-US" sz="2000"/>
              <a:t>用户需求建模与分类</a:t>
            </a:r>
            <a:endParaRPr lang="zh-CN" altLang="en-US" sz="2000"/>
          </a:p>
          <a:p>
            <a:pPr marL="457200" indent="-457200" algn="l">
              <a:lnSpc>
                <a:spcPct val="125000"/>
              </a:lnSpc>
              <a:spcBef>
                <a:spcPts val="0"/>
              </a:spcBef>
              <a:spcAft>
                <a:spcPts val="0"/>
              </a:spcAft>
              <a:buFont typeface="+mj-lt"/>
              <a:buAutoNum type="arabicPeriod"/>
            </a:pPr>
            <a:r>
              <a:rPr lang="zh-CN" altLang="en-US" sz="2000"/>
              <a:t>网络质量探针</a:t>
            </a:r>
            <a:endParaRPr lang="zh-CN" altLang="en-US" sz="2000"/>
          </a:p>
          <a:p>
            <a:pPr marL="457200" indent="-457200" algn="l">
              <a:lnSpc>
                <a:spcPct val="125000"/>
              </a:lnSpc>
              <a:spcBef>
                <a:spcPts val="0"/>
              </a:spcBef>
              <a:spcAft>
                <a:spcPts val="0"/>
              </a:spcAft>
              <a:buFont typeface="+mj-lt"/>
              <a:buAutoNum type="arabicPeriod"/>
            </a:pPr>
            <a:r>
              <a:rPr lang="zh-CN" altLang="en-US" sz="2000"/>
              <a:t>切片触发与传递</a:t>
            </a:r>
            <a:endParaRPr lang="zh-CN" altLang="en-US" sz="2000"/>
          </a:p>
        </p:txBody>
      </p:sp>
      <p:sp>
        <p:nvSpPr>
          <p:cNvPr id="4" name="文本框 3"/>
          <p:cNvSpPr txBox="1"/>
          <p:nvPr/>
        </p:nvSpPr>
        <p:spPr>
          <a:xfrm>
            <a:off x="4853305" y="1061720"/>
            <a:ext cx="3230880" cy="398780"/>
          </a:xfrm>
          <a:prstGeom prst="rect">
            <a:avLst/>
          </a:prstGeom>
          <a:noFill/>
        </p:spPr>
        <p:txBody>
          <a:bodyPr wrap="none" rtlCol="0">
            <a:spAutoFit/>
          </a:bodyPr>
          <a:lstStyle/>
          <a:p>
            <a:pPr algn="l"/>
            <a:r>
              <a:rPr lang="zh-CN" sz="2000">
                <a:latin typeface="宋体" panose="02010600030101010101" pitchFamily="2" charset="-122"/>
                <a:ea typeface="宋体" panose="02010600030101010101" pitchFamily="2" charset="-122"/>
              </a:rPr>
              <a:t>解决</a:t>
            </a:r>
            <a:r>
              <a:rPr sz="2000">
                <a:latin typeface="宋体" panose="02010600030101010101" pitchFamily="2" charset="-122"/>
                <a:ea typeface="宋体" panose="02010600030101010101" pitchFamily="2" charset="-122"/>
              </a:rPr>
              <a:t>实际应用流程缺陷问题</a:t>
            </a:r>
            <a:endParaRPr sz="2000">
              <a:latin typeface="宋体" panose="02010600030101010101" pitchFamily="2" charset="-122"/>
              <a:ea typeface="宋体" panose="02010600030101010101" pitchFamily="2" charset="-122"/>
            </a:endParaRPr>
          </a:p>
        </p:txBody>
      </p:sp>
      <p:sp>
        <p:nvSpPr>
          <p:cNvPr id="8" name="文本框 7"/>
          <p:cNvSpPr txBox="1"/>
          <p:nvPr/>
        </p:nvSpPr>
        <p:spPr>
          <a:xfrm>
            <a:off x="4726305" y="6269355"/>
            <a:ext cx="3484880" cy="398780"/>
          </a:xfrm>
          <a:prstGeom prst="rect">
            <a:avLst/>
          </a:prstGeom>
          <a:noFill/>
        </p:spPr>
        <p:txBody>
          <a:bodyPr wrap="none" rtlCol="0">
            <a:spAutoFit/>
          </a:bodyPr>
          <a:lstStyle/>
          <a:p>
            <a:pPr algn="l"/>
            <a:r>
              <a:rPr lang="zh-CN" sz="2000"/>
              <a:t>回答</a:t>
            </a:r>
            <a:r>
              <a:rPr sz="2000"/>
              <a:t>切片策略</a:t>
            </a:r>
            <a:r>
              <a:rPr lang="zh-CN" sz="2000"/>
              <a:t>效率</a:t>
            </a:r>
            <a:r>
              <a:rPr sz="2000"/>
              <a:t>与</a:t>
            </a:r>
            <a:r>
              <a:rPr lang="zh-CN" sz="2000"/>
              <a:t>部署</a:t>
            </a:r>
            <a:r>
              <a:rPr sz="2000"/>
              <a:t>问题</a:t>
            </a:r>
            <a:endParaRPr sz="2000"/>
          </a:p>
        </p:txBody>
      </p:sp>
      <p:sp>
        <p:nvSpPr>
          <p:cNvPr id="6" name="文本框 5"/>
          <p:cNvSpPr txBox="1"/>
          <p:nvPr/>
        </p:nvSpPr>
        <p:spPr>
          <a:xfrm>
            <a:off x="492760" y="4831715"/>
            <a:ext cx="2214880" cy="1630045"/>
          </a:xfrm>
          <a:prstGeom prst="rect">
            <a:avLst/>
          </a:prstGeom>
          <a:noFill/>
        </p:spPr>
        <p:txBody>
          <a:bodyPr wrap="none" rtlCol="0">
            <a:spAutoFit/>
          </a:bodyPr>
          <a:lstStyle/>
          <a:p>
            <a:r>
              <a:rPr lang="zh-CN" altLang="en-US" sz="2000"/>
              <a:t>动态监测网络质量</a:t>
            </a:r>
            <a:endParaRPr lang="zh-CN" altLang="en-US" sz="2000"/>
          </a:p>
          <a:p>
            <a:r>
              <a:rPr lang="en-US" altLang="zh-CN" sz="2000"/>
              <a:t>+</a:t>
            </a:r>
            <a:r>
              <a:rPr lang="zh-CN" altLang="en-US" sz="2000"/>
              <a:t>需求建模</a:t>
            </a:r>
            <a:endParaRPr lang="zh-CN" altLang="en-US" sz="2000"/>
          </a:p>
          <a:p>
            <a:endParaRPr lang="zh-CN" altLang="en-US" sz="2000"/>
          </a:p>
          <a:p>
            <a:r>
              <a:rPr lang="zh-CN" altLang="en-US" sz="2000" b="1">
                <a:solidFill>
                  <a:srgbClr val="FF0000"/>
                </a:solidFill>
              </a:rPr>
              <a:t>及时切片</a:t>
            </a:r>
            <a:endParaRPr lang="zh-CN" altLang="en-US" sz="2000" b="1">
              <a:solidFill>
                <a:srgbClr val="FF0000"/>
              </a:solidFill>
            </a:endParaRPr>
          </a:p>
          <a:p>
            <a:r>
              <a:rPr lang="en-US" altLang="zh-CN" sz="2000" b="1">
                <a:solidFill>
                  <a:srgbClr val="FF0000"/>
                </a:solidFill>
              </a:rPr>
              <a:t>+</a:t>
            </a:r>
            <a:r>
              <a:rPr lang="zh-CN" altLang="en-US" sz="2000" b="1">
                <a:solidFill>
                  <a:srgbClr val="FF0000"/>
                </a:solidFill>
              </a:rPr>
              <a:t>精准切片</a:t>
            </a:r>
            <a:endParaRPr lang="zh-CN" altLang="en-US" sz="2000" b="1">
              <a:solidFill>
                <a:srgbClr val="FF0000"/>
              </a:solidFill>
            </a:endParaRPr>
          </a:p>
        </p:txBody>
      </p:sp>
      <p:sp>
        <p:nvSpPr>
          <p:cNvPr id="14" name="文本框 13"/>
          <p:cNvSpPr txBox="1"/>
          <p:nvPr/>
        </p:nvSpPr>
        <p:spPr>
          <a:xfrm>
            <a:off x="9443720" y="4800600"/>
            <a:ext cx="2222500" cy="1630045"/>
          </a:xfrm>
          <a:prstGeom prst="rect">
            <a:avLst/>
          </a:prstGeom>
          <a:noFill/>
        </p:spPr>
        <p:txBody>
          <a:bodyPr wrap="none" rtlCol="0">
            <a:spAutoFit/>
          </a:bodyPr>
          <a:lstStyle/>
          <a:p>
            <a:pPr algn="l"/>
            <a:r>
              <a:rPr lang="zh-CN" altLang="en-US" sz="2000"/>
              <a:t>带宽需求提前感知</a:t>
            </a:r>
            <a:endParaRPr lang="zh-CN" altLang="en-US" sz="2000"/>
          </a:p>
          <a:p>
            <a:pPr algn="l"/>
            <a:r>
              <a:rPr lang="en-US" altLang="zh-CN" sz="2000"/>
              <a:t>+</a:t>
            </a:r>
            <a:r>
              <a:rPr lang="zh-CN" altLang="en-US" sz="2000"/>
              <a:t>效果评价</a:t>
            </a:r>
            <a:endParaRPr lang="zh-CN" altLang="en-US" sz="2000"/>
          </a:p>
          <a:p>
            <a:pPr algn="l"/>
            <a:endParaRPr lang="zh-CN" altLang="en-US" sz="2000"/>
          </a:p>
          <a:p>
            <a:pPr algn="l"/>
            <a:r>
              <a:rPr lang="zh-CN" altLang="en-US" sz="2000"/>
              <a:t>确保</a:t>
            </a:r>
            <a:r>
              <a:rPr lang="zh-CN" altLang="en-US" sz="2000" b="1">
                <a:solidFill>
                  <a:srgbClr val="FF0000"/>
                </a:solidFill>
              </a:rPr>
              <a:t>切片及时精准</a:t>
            </a:r>
            <a:endParaRPr lang="zh-CN" altLang="en-US" sz="2000"/>
          </a:p>
          <a:p>
            <a:pPr algn="l"/>
            <a:r>
              <a:rPr lang="zh-CN" altLang="en-US" sz="2000"/>
              <a:t>且切片效果</a:t>
            </a:r>
            <a:r>
              <a:rPr lang="zh-CN" altLang="en-US" sz="2000" b="1">
                <a:solidFill>
                  <a:srgbClr val="FF0000"/>
                </a:solidFill>
                <a:sym typeface="+mn-ea"/>
              </a:rPr>
              <a:t>可评估</a:t>
            </a:r>
            <a:endParaRPr lang="zh-CN" altLang="en-US" sz="2000"/>
          </a:p>
        </p:txBody>
      </p:sp>
      <p:sp>
        <p:nvSpPr>
          <p:cNvPr id="15" name="下箭头 14"/>
          <p:cNvSpPr/>
          <p:nvPr/>
        </p:nvSpPr>
        <p:spPr>
          <a:xfrm>
            <a:off x="1427480" y="4319905"/>
            <a:ext cx="357505" cy="4387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a:off x="10455275" y="4244340"/>
            <a:ext cx="357505" cy="4387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165" y="1460229"/>
            <a:ext cx="5724525" cy="4762500"/>
          </a:xfrm>
          <a:prstGeom prst="rect">
            <a:avLst/>
          </a:prstGeom>
        </p:spPr>
      </p:pic>
      <p:cxnSp>
        <p:nvCxnSpPr>
          <p:cNvPr id="12" name="肘形连接符 11"/>
          <p:cNvCxnSpPr>
            <a:endCxn id="4" idx="1"/>
          </p:cNvCxnSpPr>
          <p:nvPr/>
        </p:nvCxnSpPr>
        <p:spPr>
          <a:xfrm rot="16200000">
            <a:off x="3878580" y="1552575"/>
            <a:ext cx="1265555" cy="682625"/>
          </a:xfrm>
          <a:prstGeom prst="bent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072245" y="3423920"/>
            <a:ext cx="46736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肘形连接符 21"/>
          <p:cNvCxnSpPr>
            <a:endCxn id="4" idx="3"/>
          </p:cNvCxnSpPr>
          <p:nvPr/>
        </p:nvCxnSpPr>
        <p:spPr>
          <a:xfrm rot="16200000" flipV="1">
            <a:off x="7735570" y="1609725"/>
            <a:ext cx="2183130" cy="1485900"/>
          </a:xfrm>
          <a:prstGeom prst="bent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6336030" y="2857500"/>
            <a:ext cx="0" cy="3409950"/>
          </a:xfrm>
          <a:prstGeom prst="straightConnector1">
            <a:avLst/>
          </a:prstGeom>
          <a:ln w="19050">
            <a:tailEnd type="arrow" w="med" len="med"/>
          </a:ln>
        </p:spPr>
        <p:style>
          <a:lnRef idx="1">
            <a:schemeClr val="accent2"/>
          </a:lnRef>
          <a:fillRef idx="0">
            <a:schemeClr val="accent2"/>
          </a:fillRef>
          <a:effectRef idx="0">
            <a:schemeClr val="accent2"/>
          </a:effectRef>
          <a:fontRef idx="minor">
            <a:schemeClr val="tx1"/>
          </a:fontRef>
        </p:style>
      </p:cxnSp>
      <p:cxnSp>
        <p:nvCxnSpPr>
          <p:cNvPr id="26" name="肘形连接符 25"/>
          <p:cNvCxnSpPr>
            <a:endCxn id="8" idx="3"/>
          </p:cNvCxnSpPr>
          <p:nvPr/>
        </p:nvCxnSpPr>
        <p:spPr>
          <a:xfrm rot="5400000">
            <a:off x="6923405" y="4010025"/>
            <a:ext cx="3745865" cy="1170305"/>
          </a:xfrm>
          <a:prstGeom prst="bentConnector2">
            <a:avLst/>
          </a:prstGeom>
          <a:ln w="19050">
            <a:tailEnd type="arrow" w="med" len="med"/>
          </a:ln>
        </p:spPr>
        <p:style>
          <a:lnRef idx="1">
            <a:schemeClr val="accent2"/>
          </a:lnRef>
          <a:fillRef idx="0">
            <a:schemeClr val="accent2"/>
          </a:fillRef>
          <a:effectRef idx="0">
            <a:schemeClr val="accent2"/>
          </a:effectRef>
          <a:fontRef idx="minor">
            <a:schemeClr val="tx1"/>
          </a:fontRef>
        </p:style>
      </p:cxnSp>
      <p:cxnSp>
        <p:nvCxnSpPr>
          <p:cNvPr id="28" name="直接连接符 27"/>
          <p:cNvCxnSpPr/>
          <p:nvPr/>
        </p:nvCxnSpPr>
        <p:spPr>
          <a:xfrm flipV="1">
            <a:off x="9077325" y="2753360"/>
            <a:ext cx="314325" cy="0"/>
          </a:xfrm>
          <a:prstGeom prst="line">
            <a:avLst/>
          </a:prstGeom>
          <a:ln w="19050"/>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文本框 2"/>
          <p:cNvSpPr txBox="1"/>
          <p:nvPr>
            <p:custDataLst>
              <p:tags r:id="rId1"/>
            </p:custDataLst>
          </p:nvPr>
        </p:nvSpPr>
        <p:spPr>
          <a:xfrm>
            <a:off x="1080000" y="396000"/>
            <a:ext cx="3909648" cy="521970"/>
          </a:xfrm>
          <a:prstGeom prst="rect">
            <a:avLst/>
          </a:prstGeom>
          <a:noFill/>
        </p:spPr>
        <p:txBody>
          <a:bodyPr wrap="square" rtlCol="0">
            <a:spAutoFit/>
          </a:bodyPr>
          <a:lstStyle/>
          <a:p>
            <a:pPr algn="l"/>
            <a:r>
              <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rPr>
              <a:t>系统策略模型</a:t>
            </a:r>
            <a:endPar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endParaRPr>
          </a:p>
        </p:txBody>
      </p:sp>
      <p:sp>
        <p:nvSpPr>
          <p:cNvPr id="22" name="文本框 21"/>
          <p:cNvSpPr txBox="1"/>
          <p:nvPr/>
        </p:nvSpPr>
        <p:spPr>
          <a:xfrm>
            <a:off x="450850" y="1979295"/>
            <a:ext cx="11610975" cy="1168400"/>
          </a:xfrm>
          <a:prstGeom prst="rect">
            <a:avLst/>
          </a:prstGeom>
          <a:noFill/>
        </p:spPr>
        <p:txBody>
          <a:bodyPr wrap="square" rtlCol="0">
            <a:spAutoFit/>
          </a:bodyPr>
          <a:lstStyle/>
          <a:p>
            <a:pPr algn="l"/>
            <a:r>
              <a:rPr lang="en-US" altLang="zh-CN" sz="2000"/>
              <a:t>2.</a:t>
            </a:r>
            <a:r>
              <a:rPr lang="zh-CN" altLang="en-US" sz="2000"/>
              <a:t>需求描述：</a:t>
            </a:r>
            <a:endParaRPr lang="zh-CN" altLang="en-US" sz="2000"/>
          </a:p>
          <a:p>
            <a:pPr algn="l">
              <a:lnSpc>
                <a:spcPct val="125000"/>
              </a:lnSpc>
              <a:spcBef>
                <a:spcPts val="0"/>
              </a:spcBef>
              <a:spcAft>
                <a:spcPts val="0"/>
              </a:spcAft>
            </a:pPr>
            <a:r>
              <a:rPr lang="zh-CN" altLang="en-US" sz="2000"/>
              <a:t>第</a:t>
            </a:r>
            <a:r>
              <a:rPr lang="zh-CN" altLang="en-US" sz="2000">
                <a:latin typeface="Calibri" panose="020F0502020204030204" charset="0"/>
                <a:cs typeface="Calibri" panose="020F0502020204030204" charset="0"/>
              </a:rPr>
              <a:t>m类用户需求</a:t>
            </a:r>
            <a:r>
              <a:rPr lang="en-US" altLang="zh-CN" sz="2000" i="1">
                <a:latin typeface="Calibri" panose="020F0502020204030204" charset="0"/>
                <a:cs typeface="Calibri" panose="020F0502020204030204" charset="0"/>
              </a:rPr>
              <a:t>Q</a:t>
            </a:r>
            <a:r>
              <a:rPr lang="en-US" altLang="zh-CN" sz="2000" i="1" baseline="-25000">
                <a:latin typeface="Calibri" panose="020F0502020204030204" charset="0"/>
                <a:cs typeface="Calibri" panose="020F0502020204030204" charset="0"/>
              </a:rPr>
              <a:t>m</a:t>
            </a:r>
            <a:r>
              <a:rPr lang="en-US" altLang="zh-CN" sz="2000" baseline="-25000">
                <a:latin typeface="Calibri" panose="020F0502020204030204" charset="0"/>
                <a:cs typeface="Calibri" panose="020F0502020204030204" charset="0"/>
              </a:rPr>
              <a:t> </a:t>
            </a:r>
            <a:r>
              <a:rPr lang="en-US" altLang="zh-CN" sz="2000">
                <a:latin typeface="Calibri" panose="020F0502020204030204" charset="0"/>
                <a:cs typeface="Calibri" panose="020F0502020204030204" charset="0"/>
              </a:rPr>
              <a:t>,</a:t>
            </a:r>
            <a:r>
              <a:rPr lang="en-US" altLang="zh-CN" sz="2000" i="1">
                <a:latin typeface="Calibri" panose="020F0502020204030204" charset="0"/>
                <a:cs typeface="Calibri" panose="020F0502020204030204" charset="0"/>
              </a:rPr>
              <a:t> </a:t>
            </a:r>
            <a:r>
              <a:rPr lang="zh-CN" altLang="en-US" sz="2000" i="1">
                <a:latin typeface="Calibri" panose="020F0502020204030204" charset="0"/>
                <a:cs typeface="Calibri" panose="020F0502020204030204" charset="0"/>
              </a:rPr>
              <a:t>m∈[1,4]</a:t>
            </a:r>
            <a:r>
              <a:rPr lang="zh-CN" altLang="en-US" sz="2000"/>
              <a:t>，用户数量为n</a:t>
            </a:r>
            <a:r>
              <a:rPr lang="zh-CN" altLang="en-US" sz="2000" baseline="-25000"/>
              <a:t>m</a:t>
            </a:r>
            <a:r>
              <a:rPr lang="zh-CN" altLang="en-US" sz="2000"/>
              <a:t>个。</a:t>
            </a:r>
            <a:endParaRPr lang="zh-CN" altLang="en-US" sz="2000"/>
          </a:p>
          <a:p>
            <a:pPr algn="l">
              <a:lnSpc>
                <a:spcPct val="125000"/>
              </a:lnSpc>
              <a:spcBef>
                <a:spcPts val="0"/>
              </a:spcBef>
              <a:spcAft>
                <a:spcPts val="0"/>
              </a:spcAft>
            </a:pPr>
            <a:r>
              <a:rPr lang="zh-CN" altLang="en-US"/>
              <a:t>从带宽、时延、抖动、丢包率四个方面描述该类需求：</a:t>
            </a:r>
            <a:r>
              <a:rPr lang="en-US" sz="2000" i="1"/>
              <a:t>Qm={d_max, j_max, l_max, b_min}, </a:t>
            </a:r>
            <a:r>
              <a:rPr lang="zh-CN" altLang="en-US"/>
              <a:t>𝑚 ∈ [1 , 4]</a:t>
            </a:r>
            <a:endParaRPr lang="en-US" altLang="zh-CN" dirty="0"/>
          </a:p>
        </p:txBody>
      </p:sp>
      <p:sp>
        <p:nvSpPr>
          <p:cNvPr id="38" name="文本框 37"/>
          <p:cNvSpPr txBox="1"/>
          <p:nvPr/>
        </p:nvSpPr>
        <p:spPr>
          <a:xfrm>
            <a:off x="451485" y="918210"/>
            <a:ext cx="8778240" cy="1245235"/>
          </a:xfrm>
          <a:prstGeom prst="rect">
            <a:avLst/>
          </a:prstGeom>
          <a:noFill/>
        </p:spPr>
        <p:txBody>
          <a:bodyPr wrap="square" rtlCol="0">
            <a:spAutoFit/>
          </a:bodyPr>
          <a:lstStyle/>
          <a:p>
            <a:pPr>
              <a:lnSpc>
                <a:spcPct val="125000"/>
              </a:lnSpc>
              <a:spcBef>
                <a:spcPts val="0"/>
              </a:spcBef>
              <a:spcAft>
                <a:spcPts val="0"/>
              </a:spcAft>
            </a:pPr>
            <a:r>
              <a:rPr lang="en-US" altLang="zh-CN" sz="2000" dirty="0"/>
              <a:t>1.</a:t>
            </a:r>
            <a:r>
              <a:rPr lang="zh-CN" altLang="en-US" sz="2000" dirty="0"/>
              <a:t>策略依据：</a:t>
            </a:r>
            <a:endParaRPr lang="zh-CN" altLang="en-US" sz="2000" dirty="0"/>
          </a:p>
          <a:p>
            <a:pPr>
              <a:lnSpc>
                <a:spcPct val="125000"/>
              </a:lnSpc>
              <a:spcBef>
                <a:spcPts val="0"/>
              </a:spcBef>
              <a:spcAft>
                <a:spcPts val="0"/>
              </a:spcAft>
            </a:pPr>
            <a:r>
              <a:rPr lang="zh-CN" altLang="en-US" sz="2000" dirty="0"/>
              <a:t>系统为用户分配相近的资源情况时，用户将得到相近的网络应用体验</a:t>
            </a:r>
            <a:r>
              <a:rPr lang="en-US" altLang="zh-CN" sz="2000" dirty="0"/>
              <a:t>.</a:t>
            </a:r>
            <a:endParaRPr lang="zh-CN" altLang="en-US" sz="2000" dirty="0"/>
          </a:p>
          <a:p>
            <a:pPr>
              <a:lnSpc>
                <a:spcPct val="125000"/>
              </a:lnSpc>
              <a:spcBef>
                <a:spcPts val="0"/>
              </a:spcBef>
              <a:spcAft>
                <a:spcPts val="0"/>
              </a:spcAft>
            </a:pPr>
            <a:endParaRPr lang="zh-CN" altLang="en-US" sz="2000" dirty="0"/>
          </a:p>
        </p:txBody>
      </p:sp>
      <mc:AlternateContent xmlns:mc="http://schemas.openxmlformats.org/markup-compatibility/2006">
        <mc:Choice xmlns:a14="http://schemas.microsoft.com/office/drawing/2010/main" Requires="a14">
          <p:sp>
            <p:nvSpPr>
              <p:cNvPr id="40" name="文本框 39"/>
              <p:cNvSpPr txBox="1"/>
              <p:nvPr/>
            </p:nvSpPr>
            <p:spPr>
              <a:xfrm>
                <a:off x="2344420" y="1764665"/>
                <a:ext cx="5313045" cy="398780"/>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𝑄𝑜𝐸</m:t>
                          </m:r>
                        </m:e>
                        <m:sub>
                          <m:r>
                            <a:rPr lang="en-US" altLang="zh-CN" sz="2000" i="1">
                              <a:latin typeface="Cambria Math" panose="02040503050406030204" charset="0"/>
                              <a:cs typeface="Cambria Math" panose="02040503050406030204" charset="0"/>
                            </a:rPr>
                            <m:t>𝑅</m:t>
                          </m:r>
                          <m:r>
                            <a:rPr lang="en-US" altLang="zh-CN" sz="2000" i="1">
                              <a:latin typeface="Cambria Math" panose="02040503050406030204" charset="0"/>
                              <a:cs typeface="Cambria Math" panose="02040503050406030204" charset="0"/>
                            </a:rPr>
                            <m:t>1</m:t>
                          </m:r>
                        </m:sub>
                      </m:sSub>
                      <m:r>
                        <a:rPr lang="en-US" altLang="zh-CN" sz="2000" i="1">
                          <a:latin typeface="Cambria Math" panose="02040503050406030204" charset="0"/>
                          <a:cs typeface="Cambria Math" panose="02040503050406030204" charset="0"/>
                        </a:rPr>
                        <m:t> − </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𝑄𝑜𝐸</m:t>
                          </m:r>
                        </m:e>
                        <m:sub>
                          <m:r>
                            <a:rPr lang="en-US" altLang="zh-CN" sz="2000" i="1">
                              <a:latin typeface="Cambria Math" panose="02040503050406030204" charset="0"/>
                              <a:cs typeface="Cambria Math" panose="02040503050406030204" charset="0"/>
                            </a:rPr>
                            <m:t>𝑅</m:t>
                          </m:r>
                          <m:r>
                            <a:rPr lang="en-US" altLang="zh-CN" sz="2000" i="1">
                              <a:latin typeface="Cambria Math" panose="02040503050406030204" charset="0"/>
                              <a:cs typeface="Cambria Math" panose="02040503050406030204" charset="0"/>
                            </a:rPr>
                            <m:t>2</m:t>
                          </m:r>
                        </m:sub>
                      </m:sSub>
                      <m:r>
                        <a:rPr lang="en-US" altLang="zh-CN" sz="2000" i="1">
                          <a:latin typeface="Cambria Math" panose="02040503050406030204" charset="0"/>
                          <a:cs typeface="Cambria Math" panose="02040503050406030204" charset="0"/>
                        </a:rPr>
                        <m:t>|| ≤ </m:t>
                      </m:r>
                      <m:r>
                        <a:rPr lang="en-US" altLang="zh-CN" sz="2000" i="1">
                          <a:latin typeface="Cambria Math" panose="02040503050406030204" charset="0"/>
                          <a:cs typeface="Cambria Math" panose="02040503050406030204" charset="0"/>
                        </a:rPr>
                        <m:t>𝐿</m:t>
                      </m:r>
                      <m:r>
                        <a:rPr lang="en-US" altLang="zh-CN" sz="2000" i="1">
                          <a:latin typeface="Cambria Math" panose="02040503050406030204" charset="0"/>
                          <a:cs typeface="Cambria Math" panose="02040503050406030204" charset="0"/>
                        </a:rPr>
                        <m:t> </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 </m:t>
                          </m:r>
                          <m:r>
                            <a:rPr lang="en-US" altLang="zh-CN" sz="2000" i="1">
                              <a:latin typeface="Cambria Math" panose="02040503050406030204" charset="0"/>
                              <a:cs typeface="Cambria Math" panose="02040503050406030204" charset="0"/>
                            </a:rPr>
                            <m:t>𝑅</m:t>
                          </m:r>
                          <m:r>
                            <a:rPr lang="en-US" altLang="zh-CN" sz="2000" i="1">
                              <a:latin typeface="Cambria Math" panose="02040503050406030204" charset="0"/>
                              <a:cs typeface="Cambria Math" panose="02040503050406030204" charset="0"/>
                            </a:rPr>
                            <m:t>1</m:t>
                          </m:r>
                          <m:r>
                            <a:rPr lang="en-US" altLang="zh-CN" sz="2000" i="1">
                              <a:latin typeface="Cambria Math" panose="02040503050406030204" charset="0"/>
                              <a:cs typeface="Cambria Math" panose="02040503050406030204" charset="0"/>
                            </a:rPr>
                            <m:t> − </m:t>
                          </m:r>
                          <m:r>
                            <a:rPr lang="en-US" altLang="zh-CN" sz="2000" i="1">
                              <a:latin typeface="Cambria Math" panose="02040503050406030204" charset="0"/>
                              <a:cs typeface="Cambria Math" panose="02040503050406030204" charset="0"/>
                            </a:rPr>
                            <m:t>𝑅</m:t>
                          </m:r>
                          <m:r>
                            <a:rPr lang="en-US" altLang="zh-CN" sz="2000" i="1">
                              <a:latin typeface="Cambria Math" panose="02040503050406030204" charset="0"/>
                              <a:cs typeface="Cambria Math" panose="02040503050406030204" charset="0"/>
                            </a:rPr>
                            <m:t>2</m:t>
                          </m:r>
                          <m:r>
                            <a:rPr lang="en-US" altLang="zh-CN" sz="2000" i="1">
                              <a:latin typeface="Cambria Math" panose="02040503050406030204" charset="0"/>
                              <a:cs typeface="Cambria Math" panose="02040503050406030204" charset="0"/>
                            </a:rPr>
                            <m:t> ||</m:t>
                          </m:r>
                        </m:e>
                        <m:sup>
                          <m:r>
                            <a:rPr lang="en-US" altLang="zh-CN" sz="2000" i="1">
                              <a:latin typeface="Cambria Math" panose="02040503050406030204" charset="0"/>
                              <a:cs typeface="Cambria Math" panose="02040503050406030204" charset="0"/>
                            </a:rPr>
                            <m:t>𝛼</m:t>
                          </m:r>
                        </m:sup>
                      </m:sSup>
                      <m:r>
                        <a:rPr lang="en-US" altLang="zh-CN" sz="2000" i="1">
                          <a:latin typeface="Cambria Math" panose="02040503050406030204" charset="0"/>
                          <a:ea typeface="MS Mincho" charset="0"/>
                          <a:cs typeface="Cambria Math" panose="02040503050406030204" charset="0"/>
                        </a:rPr>
                        <m:t> </m:t>
                      </m:r>
                    </m:oMath>
                  </m:oMathPara>
                </a14:m>
                <a:endParaRPr lang="en-US" altLang="zh-CN" sz="2000" i="1" dirty="0">
                  <a:latin typeface="Cambria Math" panose="02040503050406030204" charset="0"/>
                  <a:cs typeface="Cambria Math" panose="02040503050406030204" charset="0"/>
                </a:endParaRPr>
              </a:p>
            </p:txBody>
          </p:sp>
        </mc:Choice>
        <mc:Fallback>
          <p:sp>
            <p:nvSpPr>
              <p:cNvPr id="40" name="文本框 39"/>
              <p:cNvSpPr txBox="1">
                <a:spLocks noRot="1" noChangeAspect="1" noMove="1" noResize="1" noEditPoints="1" noAdjustHandles="1" noChangeArrowheads="1" noChangeShapeType="1" noTextEdit="1"/>
              </p:cNvSpPr>
              <p:nvPr/>
            </p:nvSpPr>
            <p:spPr>
              <a:xfrm>
                <a:off x="2344420" y="1764665"/>
                <a:ext cx="5313045" cy="398780"/>
              </a:xfrm>
              <a:prstGeom prst="rect">
                <a:avLst/>
              </a:prstGeom>
              <a:blipFill rotWithShape="1">
                <a:blip r:embed="rId2"/>
                <a:stretch>
                  <a:fillRect/>
                </a:stretch>
              </a:blipFill>
            </p:spPr>
            <p:txBody>
              <a:bodyPr/>
              <a:lstStyle/>
              <a:p>
                <a:r>
                  <a:rPr lang="zh-CN" altLang="en-US">
                    <a:noFill/>
                  </a:rPr>
                  <a:t> </a:t>
                </a:r>
              </a:p>
            </p:txBody>
          </p:sp>
        </mc:Fallback>
      </mc:AlternateContent>
      <p:sp>
        <p:nvSpPr>
          <p:cNvPr id="47" name="文本框 46"/>
          <p:cNvSpPr txBox="1"/>
          <p:nvPr/>
        </p:nvSpPr>
        <p:spPr>
          <a:xfrm>
            <a:off x="451485" y="3355975"/>
            <a:ext cx="11290300" cy="2553335"/>
          </a:xfrm>
          <a:prstGeom prst="rect">
            <a:avLst/>
          </a:prstGeom>
          <a:noFill/>
        </p:spPr>
        <p:txBody>
          <a:bodyPr wrap="square" rtlCol="0">
            <a:spAutoFit/>
          </a:bodyPr>
          <a:lstStyle/>
          <a:p>
            <a:pPr algn="l"/>
            <a:r>
              <a:rPr lang="en-US" altLang="zh-CN" sz="2000" dirty="0"/>
              <a:t>3.</a:t>
            </a:r>
            <a:r>
              <a:rPr lang="zh-CN" altLang="en-US" sz="2000" dirty="0"/>
              <a:t>优化目标：</a:t>
            </a:r>
            <a:endParaRPr lang="zh-CN" altLang="en-US" sz="2000" dirty="0"/>
          </a:p>
          <a:p>
            <a:pPr algn="l"/>
            <a:r>
              <a:rPr lang="zh-CN" altLang="en-US" sz="2000" dirty="0"/>
              <a:t>尽量最优化各类用户体验。对用户i，基于四维网络质量参数，评估网络质量对用户体验影响为：</a:t>
            </a:r>
            <a:endParaRPr lang="zh-CN" altLang="en-US" sz="2000" dirty="0"/>
          </a:p>
          <a:p>
            <a:pPr algn="l"/>
            <a:endParaRPr lang="zh-CN" altLang="en-US" sz="2000" dirty="0"/>
          </a:p>
          <a:p>
            <a:pPr algn="l"/>
            <a:endParaRPr lang="zh-CN" altLang="en-US" sz="2000" dirty="0"/>
          </a:p>
          <a:p>
            <a:pPr algn="l"/>
            <a:endParaRPr lang="zh-CN" altLang="en-US" sz="2000" dirty="0"/>
          </a:p>
          <a:p>
            <a:pPr algn="l"/>
            <a:endParaRPr lang="zh-CN" altLang="en-US" sz="2000" dirty="0"/>
          </a:p>
          <a:p>
            <a:pPr algn="l"/>
            <a:endParaRPr lang="zh-CN" altLang="en-US" sz="2000" dirty="0"/>
          </a:p>
          <a:p>
            <a:pPr algn="l"/>
            <a:r>
              <a:rPr lang="zh-CN" altLang="en-US" sz="2000" dirty="0"/>
              <a:t>系统目标，即令总用户体验最大化：</a:t>
            </a:r>
            <a:endParaRPr lang="zh-CN" altLang="en-US" sz="2000" i="1" dirty="0">
              <a:latin typeface="Cambria Math" panose="02040503050406030204" charset="0"/>
              <a:cs typeface="Cambria Math" panose="02040503050406030204" charset="0"/>
            </a:endParaRPr>
          </a:p>
        </p:txBody>
      </p:sp>
      <mc:AlternateContent xmlns:mc="http://schemas.openxmlformats.org/markup-compatibility/2006">
        <mc:Choice xmlns:a14="http://schemas.microsoft.com/office/drawing/2010/main" Requires="a14">
          <p:sp>
            <p:nvSpPr>
              <p:cNvPr id="48" name="文本框 47"/>
              <p:cNvSpPr txBox="1"/>
              <p:nvPr/>
            </p:nvSpPr>
            <p:spPr>
              <a:xfrm>
                <a:off x="1080135" y="4293870"/>
                <a:ext cx="9284970" cy="100393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𝑀𝑜𝑆</m:t>
                          </m:r>
                        </m:e>
                        <m:sub>
                          <m:r>
                            <a:rPr lang="en-US" altLang="zh-CN" sz="2000" i="1">
                              <a:latin typeface="Cambria Math" panose="02040503050406030204" charset="0"/>
                              <a:cs typeface="Cambria Math" panose="02040503050406030204" charset="0"/>
                            </a:rPr>
                            <m:t>𝑏𝑎𝑛𝑑</m:t>
                          </m:r>
                        </m:sub>
                      </m:sSub>
                      <m:r>
                        <a:rPr lang="en-US" altLang="zh-CN" sz="2000" i="1">
                          <a:latin typeface="Cambria Math" panose="02040503050406030204" charset="0"/>
                          <a:cs typeface="Cambria Math" panose="02040503050406030204" charset="0"/>
                        </a:rPr>
                        <m:t> = </m:t>
                      </m:r>
                      <m:f>
                        <m:fPr>
                          <m:ctrlPr>
                            <a:rPr lang="en-US" altLang="zh-CN" sz="2000" i="1">
                              <a:latin typeface="Cambria Math" panose="02040503050406030204" charset="0"/>
                              <a:cs typeface="Cambria Math" panose="02040503050406030204" charset="0"/>
                            </a:rPr>
                          </m:ctrlPr>
                        </m:fPr>
                        <m:num>
                          <m:r>
                            <a:rPr lang="en-US" altLang="zh-CN" sz="2000" i="1">
                              <a:latin typeface="Cambria Math" panose="02040503050406030204" charset="0"/>
                              <a:cs typeface="Cambria Math" panose="02040503050406030204" charset="0"/>
                            </a:rPr>
                            <m:t>5</m:t>
                          </m:r>
                        </m:num>
                        <m:den>
                          <m:r>
                            <a:rPr lang="en-US" altLang="zh-CN" sz="2000" i="1">
                              <a:latin typeface="Cambria Math" panose="02040503050406030204" charset="0"/>
                              <a:cs typeface="Cambria Math" panose="02040503050406030204" charset="0"/>
                            </a:rPr>
                            <m:t>1</m:t>
                          </m:r>
                          <m:r>
                            <a:rPr lang="en-US" altLang="zh-CN" sz="2000" i="1">
                              <a:latin typeface="Cambria Math" panose="02040503050406030204" charset="0"/>
                              <a:cs typeface="Cambria Math" panose="02040503050406030204" charset="0"/>
                            </a:rPr>
                            <m:t> + </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𝑒</m:t>
                              </m:r>
                            </m:e>
                            <m:sup>
                              <m:r>
                                <a:rPr lang="en-US" altLang="zh-CN" sz="2000" i="1">
                                  <a:latin typeface="Cambria Math" panose="02040503050406030204" charset="0"/>
                                  <a:cs typeface="Cambria Math" panose="02040503050406030204" charset="0"/>
                                </a:rPr>
                                <m:t>𝑘</m:t>
                              </m:r>
                              <m:r>
                                <a:rPr lang="en-US" altLang="zh-CN" sz="2000" i="1">
                                  <a:latin typeface="Cambria Math" panose="02040503050406030204" charset="0"/>
                                  <a:cs typeface="Cambria Math" panose="02040503050406030204" charset="0"/>
                                </a:rPr>
                                <m:t>1</m:t>
                              </m:r>
                              <m:r>
                                <a:rPr lang="en-US" altLang="zh-CN" sz="2000" i="1">
                                  <a:latin typeface="Cambria Math" panose="02040503050406030204" charset="0"/>
                                  <a:cs typeface="Cambria Math" panose="02040503050406030204" charset="0"/>
                                </a:rPr>
                                <m:t> ∗ (</m:t>
                              </m:r>
                              <m:r>
                                <a:rPr lang="en-US" altLang="zh-CN" sz="2000" i="1">
                                  <a:latin typeface="Cambria Math" panose="02040503050406030204" charset="0"/>
                                  <a:cs typeface="Cambria Math" panose="02040503050406030204" charset="0"/>
                                </a:rPr>
                                <m:t>𝑏</m:t>
                              </m:r>
                              <m:r>
                                <a:rPr lang="en-US" altLang="zh-CN" sz="2000" i="1">
                                  <a:latin typeface="Cambria Math" panose="02040503050406030204" charset="0"/>
                                  <a:cs typeface="Cambria Math" panose="02040503050406030204" charset="0"/>
                                </a:rPr>
                                <m:t> −</m:t>
                              </m:r>
                              <m:r>
                                <a:rPr lang="en-US" altLang="zh-CN" sz="2000" i="1">
                                  <a:latin typeface="Cambria Math" panose="02040503050406030204" charset="0"/>
                                  <a:cs typeface="Cambria Math" panose="02040503050406030204" charset="0"/>
                                </a:rPr>
                                <m:t>𝑘</m:t>
                              </m:r>
                              <m:r>
                                <a:rPr lang="en-US" altLang="zh-CN" sz="2000" i="1">
                                  <a:latin typeface="Cambria Math" panose="02040503050406030204" charset="0"/>
                                  <a:cs typeface="Cambria Math" panose="02040503050406030204" charset="0"/>
                                </a:rPr>
                                <m:t>2</m:t>
                              </m:r>
                              <m:r>
                                <a:rPr lang="en-US" altLang="zh-CN" sz="2000" i="1">
                                  <a:latin typeface="Cambria Math" panose="02040503050406030204" charset="0"/>
                                  <a:cs typeface="Cambria Math" panose="02040503050406030204" charset="0"/>
                                </a:rPr>
                                <m:t>)</m:t>
                              </m:r>
                            </m:sup>
                          </m:sSup>
                        </m:den>
                      </m:f>
                      <m:r>
                        <a:rPr lang="en-US" altLang="zh-CN" sz="2000" i="1">
                          <a:latin typeface="Cambria Math" panose="02040503050406030204" charset="0"/>
                          <a:cs typeface="Cambria Math" panose="02040503050406030204" charset="0"/>
                        </a:rPr>
                        <m:t> </m:t>
                      </m:r>
                    </m:oMath>
                  </m:oMathPara>
                </a14:m>
                <a:endParaRPr lang="en-US" altLang="zh-CN" sz="2000" i="1">
                  <a:latin typeface="Cambria Math" panose="02040503050406030204" charset="0"/>
                  <a:cs typeface="Cambria Math" panose="02040503050406030204" charset="0"/>
                </a:endParaRPr>
              </a:p>
              <a:p>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charset="0"/>
                          <a:cs typeface="Cambria Math" panose="02040503050406030204" charset="0"/>
                        </a:rPr>
                        <m:t>𝑄𝑜𝐸</m:t>
                      </m:r>
                      <m:r>
                        <a:rPr lang="en-US" altLang="zh-CN" sz="2000" i="1" smtClean="0">
                          <a:latin typeface="Cambria Math" panose="02040503050406030204" charset="0"/>
                          <a:cs typeface="Cambria Math" panose="02040503050406030204" charset="0"/>
                        </a:rPr>
                        <m:t> =</m:t>
                      </m:r>
                      <m:r>
                        <a:rPr lang="en-US" altLang="zh-CN" sz="2000" i="1" smtClean="0">
                          <a:latin typeface="Cambria Math" panose="02040503050406030204" charset="0"/>
                          <a:cs typeface="Cambria Math" panose="02040503050406030204" charset="0"/>
                        </a:rPr>
                        <m:t>𝑘</m:t>
                      </m:r>
                      <m:r>
                        <a:rPr lang="en-US" altLang="zh-CN" sz="2000" i="1" smtClean="0">
                          <a:latin typeface="Cambria Math" panose="02040503050406030204" charset="0"/>
                          <a:cs typeface="Cambria Math" panose="02040503050406030204" charset="0"/>
                        </a:rPr>
                        <m:t>3</m:t>
                      </m:r>
                      <m:r>
                        <a:rPr lang="en-US" altLang="zh-CN" sz="2000" i="1" smtClean="0">
                          <a:latin typeface="Cambria Math" panose="02040503050406030204" charset="0"/>
                          <a:cs typeface="Cambria Math" panose="02040503050406030204" charset="0"/>
                        </a:rPr>
                        <m:t> ∗</m:t>
                      </m:r>
                      <m:r>
                        <a:rPr lang="en-US" altLang="zh-CN" sz="2000" b="0" i="1" smtClean="0">
                          <a:latin typeface="Cambria Math" panose="02040503050406030204" charset="0"/>
                          <a:cs typeface="Cambria Math" panose="02040503050406030204" charset="0"/>
                        </a:rPr>
                        <m:t>𝑏𝑞𝑜𝑒</m:t>
                      </m:r>
                      <m:r>
                        <a:rPr lang="en-US" altLang="zh-CN" sz="2000" i="1">
                          <a:latin typeface="Cambria Math" panose="02040503050406030204" charset="0"/>
                          <a:cs typeface="Cambria Math" panose="02040503050406030204" charset="0"/>
                        </a:rPr>
                        <m:t>  + </m:t>
                      </m:r>
                      <m:r>
                        <a:rPr lang="en-US" altLang="zh-CN" sz="2000" i="1">
                          <a:latin typeface="Cambria Math" panose="02040503050406030204" charset="0"/>
                          <a:cs typeface="Cambria Math" panose="02040503050406030204" charset="0"/>
                        </a:rPr>
                        <m:t>𝑘</m:t>
                      </m:r>
                      <m:r>
                        <a:rPr lang="en-US" altLang="zh-CN" sz="2000" i="1">
                          <a:latin typeface="Cambria Math" panose="02040503050406030204" charset="0"/>
                          <a:cs typeface="Cambria Math" panose="02040503050406030204" charset="0"/>
                        </a:rPr>
                        <m:t>4</m:t>
                      </m:r>
                      <m:r>
                        <a:rPr lang="en-US" altLang="zh-CN" sz="2000" i="1">
                          <a:latin typeface="Cambria Math" panose="02040503050406030204" charset="0"/>
                          <a:cs typeface="Cambria Math" panose="02040503050406030204" charset="0"/>
                        </a:rPr>
                        <m:t> ∗</m:t>
                      </m:r>
                      <m:r>
                        <a:rPr lang="en-US" altLang="zh-CN" sz="2000" b="0" i="1" smtClean="0">
                          <a:latin typeface="Cambria Math" panose="02040503050406030204" charset="0"/>
                          <a:cs typeface="Cambria Math" panose="02040503050406030204" charset="0"/>
                        </a:rPr>
                        <m:t>𝑑</m:t>
                      </m:r>
                      <m:r>
                        <a:rPr lang="en-US" altLang="zh-CN" sz="2000" i="1">
                          <a:latin typeface="Cambria Math" panose="02040503050406030204" charset="0"/>
                          <a:cs typeface="Cambria Math" panose="02040503050406030204" charset="0"/>
                        </a:rPr>
                        <m:t>𝑗</m:t>
                      </m:r>
                      <m:r>
                        <a:rPr lang="en-US" altLang="zh-CN" sz="2000" b="0" i="1" smtClean="0">
                          <a:latin typeface="Cambria Math" panose="02040503050406030204" charset="0"/>
                          <a:cs typeface="Cambria Math" panose="02040503050406030204" charset="0"/>
                        </a:rPr>
                        <m:t>𝑝𝑞𝑜𝑒</m:t>
                      </m:r>
                      <m:r>
                        <a:rPr lang="en-US" altLang="zh-CN" sz="2000" i="1">
                          <a:latin typeface="Cambria Math" panose="02040503050406030204" charset="0"/>
                          <a:cs typeface="Cambria Math" panose="02040503050406030204" charset="0"/>
                        </a:rPr>
                        <m:t> ,    </m:t>
                      </m:r>
                    </m:oMath>
                  </m:oMathPara>
                </a14:m>
                <a:endParaRPr lang="en-US" altLang="zh-CN" sz="2000" i="1" dirty="0">
                  <a:latin typeface="Cambria Math" panose="02040503050406030204" charset="0"/>
                  <a:cs typeface="Cambria Math" panose="02040503050406030204" charset="0"/>
                </a:endParaRPr>
              </a:p>
            </p:txBody>
          </p:sp>
        </mc:Choice>
        <mc:Fallback>
          <p:sp>
            <p:nvSpPr>
              <p:cNvPr id="48" name="文本框 47"/>
              <p:cNvSpPr txBox="1">
                <a:spLocks noRot="1" noChangeAspect="1" noMove="1" noResize="1" noEditPoints="1" noAdjustHandles="1" noChangeArrowheads="1" noChangeShapeType="1" noTextEdit="1"/>
              </p:cNvSpPr>
              <p:nvPr/>
            </p:nvSpPr>
            <p:spPr>
              <a:xfrm>
                <a:off x="1080135" y="4293870"/>
                <a:ext cx="9284970" cy="1003935"/>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1" name="文本框 50"/>
              <p:cNvSpPr txBox="1"/>
              <p:nvPr/>
            </p:nvSpPr>
            <p:spPr>
              <a:xfrm>
                <a:off x="4657979" y="5975286"/>
                <a:ext cx="2141220" cy="88265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𝑚𝑎𝑥</m:t>
                      </m:r>
                      <m:r>
                        <a:rPr lang="en-US" altLang="zh-CN" i="1">
                          <a:latin typeface="Cambria Math" panose="02040503050406030204" charset="0"/>
                          <a:cs typeface="Cambria Math" panose="02040503050406030204" charset="0"/>
                        </a:rPr>
                        <m:t> </m:t>
                      </m:r>
                      <m:nary>
                        <m:naryPr>
                          <m:chr m:val="∑"/>
                          <m:limLoc m:val="undOvr"/>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4</m:t>
                          </m:r>
                        </m:sup>
                        <m:e>
                          <m:r>
                            <a:rPr lang="en-US" altLang="zh-CN" i="1">
                              <a:latin typeface="Cambria Math" panose="02040503050406030204" charset="0"/>
                              <a:cs typeface="Cambria Math" panose="02040503050406030204" charset="0"/>
                            </a:rPr>
                            <m:t> </m:t>
                          </m:r>
                          <m:nary>
                            <m:naryPr>
                              <m:chr m:val="∑"/>
                              <m:limLoc m:val="undOvr"/>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 = </m:t>
                              </m:r>
                              <m:r>
                                <a:rPr lang="en-US" altLang="zh-CN" i="1">
                                  <a:latin typeface="Cambria Math" panose="02040503050406030204" charset="0"/>
                                  <a:cs typeface="Cambria Math" panose="02040503050406030204" charset="0"/>
                                </a:rPr>
                                <m:t>1</m:t>
                              </m:r>
                            </m:sub>
                            <m:sup>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𝑛</m:t>
                                  </m:r>
                                </m:e>
                                <m:sub>
                                  <m:r>
                                    <a:rPr lang="en-US" altLang="zh-CN" i="1">
                                      <a:latin typeface="Cambria Math" panose="02040503050406030204" charset="0"/>
                                      <a:cs typeface="Cambria Math" panose="02040503050406030204" charset="0"/>
                                    </a:rPr>
                                    <m:t>𝑚</m:t>
                                  </m:r>
                                </m:sub>
                              </m:sSub>
                            </m:sup>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𝑄𝑜𝐸</m:t>
                                  </m:r>
                                </m:e>
                                <m:sub>
                                  <m:r>
                                    <a:rPr lang="en-US" altLang="zh-CN" i="1">
                                      <a:latin typeface="Cambria Math" panose="02040503050406030204" charset="0"/>
                                      <a:cs typeface="Cambria Math" panose="02040503050406030204" charset="0"/>
                                    </a:rPr>
                                    <m:t>𝑖</m:t>
                                  </m:r>
                                </m:sub>
                              </m:sSub>
                            </m:e>
                          </m:nary>
                        </m:e>
                      </m:nary>
                    </m:oMath>
                  </m:oMathPara>
                </a14:m>
                <a:endParaRPr lang="zh-CN" altLang="en-US"/>
              </a:p>
            </p:txBody>
          </p:sp>
        </mc:Choice>
        <mc:Fallback>
          <p:sp>
            <p:nvSpPr>
              <p:cNvPr id="51" name="文本框 50"/>
              <p:cNvSpPr txBox="1">
                <a:spLocks noRot="1" noChangeAspect="1" noMove="1" noResize="1" noEditPoints="1" noAdjustHandles="1" noChangeArrowheads="1" noChangeShapeType="1" noTextEdit="1"/>
              </p:cNvSpPr>
              <p:nvPr/>
            </p:nvSpPr>
            <p:spPr>
              <a:xfrm>
                <a:off x="4657979" y="5975286"/>
                <a:ext cx="2141220" cy="882650"/>
              </a:xfrm>
              <a:prstGeom prst="rect">
                <a:avLst/>
              </a:prstGeom>
              <a:blipFill rotWithShape="1">
                <a:blip r:embed="rId4"/>
                <a:stretch>
                  <a:fillRect l="-12" t="-65" r="12" b="6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p:cNvSpPr txBox="1"/>
              <p:nvPr/>
            </p:nvSpPr>
            <p:spPr>
              <a:xfrm>
                <a:off x="3268222" y="4021058"/>
                <a:ext cx="6094520" cy="40011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2000" i="1">
                          <a:latin typeface="Cambria Math" panose="02040503050406030204" charset="0"/>
                          <a:cs typeface="Cambria Math" panose="02040503050406030204" charset="0"/>
                        </a:rPr>
                        <m:t>𝑀𝑂𝑆</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𝑎</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𝑏</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1</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8</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𝑗𝑖𝑡𝑡𝑒𝑟</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𝑑𝑒𝑙𝑎𝑦</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𝑐</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𝑑𝑟𝑜𝑝𝑟𝑎𝑡𝑒</m:t>
                      </m:r>
                    </m:oMath>
                  </m:oMathPara>
                </a14:m>
                <a:endParaRPr lang="zh-CN" altLang="en-US" sz="2000" dirty="0"/>
              </a:p>
            </p:txBody>
          </p:sp>
        </mc:Choice>
        <mc:Fallback>
          <p:sp>
            <p:nvSpPr>
              <p:cNvPr id="3" name="文本框 2"/>
              <p:cNvSpPr txBox="1">
                <a:spLocks noRot="1" noChangeAspect="1" noMove="1" noResize="1" noEditPoints="1" noAdjustHandles="1" noChangeArrowheads="1" noChangeShapeType="1" noTextEdit="1"/>
              </p:cNvSpPr>
              <p:nvPr/>
            </p:nvSpPr>
            <p:spPr>
              <a:xfrm>
                <a:off x="3268222" y="4021058"/>
                <a:ext cx="6094520" cy="400110"/>
              </a:xfrm>
              <a:prstGeom prst="rect">
                <a:avLst/>
              </a:prstGeom>
              <a:blipFill rotWithShape="1">
                <a:blip r:embed="rId5"/>
                <a:stretch>
                  <a:fillRect l="-8" t="-59" r="5" b="74"/>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文本框 2"/>
          <p:cNvSpPr txBox="1"/>
          <p:nvPr>
            <p:custDataLst>
              <p:tags r:id="rId1"/>
            </p:custDataLst>
          </p:nvPr>
        </p:nvSpPr>
        <p:spPr>
          <a:xfrm>
            <a:off x="1080000" y="396000"/>
            <a:ext cx="4434840" cy="521970"/>
          </a:xfrm>
          <a:prstGeom prst="rect">
            <a:avLst/>
          </a:prstGeom>
          <a:noFill/>
        </p:spPr>
        <p:txBody>
          <a:bodyPr wrap="square" rtlCol="0">
            <a:spAutoFit/>
          </a:bodyPr>
          <a:lstStyle/>
          <a:p>
            <a:pPr algn="l"/>
            <a:r>
              <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rPr>
              <a:t>系统策略模型</a:t>
            </a:r>
            <a:r>
              <a:rPr lang="en-US" altLang="zh-CN"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rPr>
              <a:t>-</a:t>
            </a:r>
            <a:r>
              <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rPr>
              <a:t>总体结构</a:t>
            </a:r>
            <a:endPar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endParaRPr>
          </a:p>
        </p:txBody>
      </p:sp>
      <p:sp>
        <p:nvSpPr>
          <p:cNvPr id="38" name="文本框 37"/>
          <p:cNvSpPr txBox="1"/>
          <p:nvPr/>
        </p:nvSpPr>
        <p:spPr>
          <a:xfrm>
            <a:off x="368765" y="1207589"/>
            <a:ext cx="11013684" cy="1371914"/>
          </a:xfrm>
          <a:prstGeom prst="rect">
            <a:avLst/>
          </a:prstGeom>
          <a:noFill/>
        </p:spPr>
        <p:txBody>
          <a:bodyPr wrap="square" rtlCol="0">
            <a:spAutoFit/>
          </a:bodyPr>
          <a:lstStyle/>
          <a:p>
            <a:pPr algn="just"/>
            <a:r>
              <a:rPr lang="zh-CN" altLang="en-US" sz="2000" dirty="0">
                <a:ea typeface="等线" panose="02010600030101010101" pitchFamily="2" charset="-122"/>
                <a:cs typeface="Arial" panose="020B0604020202020204" pitchFamily="34" charset="0"/>
              </a:rPr>
              <a:t>策略</a:t>
            </a:r>
            <a:r>
              <a:rPr lang="zh-CN" altLang="zh-CN" sz="2000" dirty="0">
                <a:ea typeface="等线" panose="02010600030101010101" pitchFamily="2" charset="-122"/>
                <a:cs typeface="Arial" panose="020B0604020202020204" pitchFamily="34" charset="0"/>
              </a:rPr>
              <a:t>模型主要分为两个部分</a:t>
            </a:r>
            <a:r>
              <a:rPr lang="en-US" altLang="zh-CN" sz="2000" dirty="0">
                <a:ea typeface="等线" panose="02010600030101010101" pitchFamily="2" charset="-122"/>
                <a:cs typeface="Arial" panose="020B0604020202020204" pitchFamily="34" charset="0"/>
              </a:rPr>
              <a:t>:</a:t>
            </a:r>
            <a:r>
              <a:rPr lang="zh-CN" altLang="zh-CN" sz="2000" dirty="0">
                <a:ea typeface="等线" panose="02010600030101010101" pitchFamily="2" charset="-122"/>
                <a:cs typeface="Arial" panose="020B0604020202020204" pitchFamily="34" charset="0"/>
              </a:rPr>
              <a:t>用户的需求预测</a:t>
            </a:r>
            <a:r>
              <a:rPr lang="en-US" altLang="zh-CN" sz="2000" dirty="0">
                <a:ea typeface="等线" panose="02010600030101010101" pitchFamily="2" charset="-122"/>
                <a:cs typeface="Arial" panose="020B0604020202020204" pitchFamily="34" charset="0"/>
              </a:rPr>
              <a:t>+</a:t>
            </a:r>
            <a:r>
              <a:rPr lang="zh-CN" altLang="zh-CN" sz="2000" dirty="0">
                <a:ea typeface="等线" panose="02010600030101010101" pitchFamily="2" charset="-122"/>
                <a:cs typeface="Arial" panose="020B0604020202020204" pitchFamily="34" charset="0"/>
              </a:rPr>
              <a:t>基于强化学习框架的</a:t>
            </a:r>
            <a:r>
              <a:rPr lang="zh-CN" altLang="en-US" sz="2000" dirty="0">
                <a:ea typeface="等线" panose="02010600030101010101" pitchFamily="2" charset="-122"/>
                <a:cs typeface="Arial" panose="020B0604020202020204" pitchFamily="34" charset="0"/>
              </a:rPr>
              <a:t>决策</a:t>
            </a:r>
            <a:r>
              <a:rPr lang="zh-CN" altLang="zh-CN" sz="2000" dirty="0">
                <a:ea typeface="等线" panose="02010600030101010101" pitchFamily="2" charset="-122"/>
                <a:cs typeface="Arial" panose="020B0604020202020204" pitchFamily="34" charset="0"/>
              </a:rPr>
              <a:t>。我们基于用户过往的网络质量和历史带宽，使用自回归滑动平均模型为用户的需求带宽做出合理的预估。并基于该预测以及用户的需求类型和当前</a:t>
            </a:r>
            <a:r>
              <a:rPr lang="en-US" altLang="zh-CN" sz="2000" dirty="0" err="1">
                <a:ea typeface="等线" panose="02010600030101010101" pitchFamily="2" charset="-122"/>
                <a:cs typeface="Arial" panose="020B0604020202020204" pitchFamily="34" charset="0"/>
              </a:rPr>
              <a:t>qoe</a:t>
            </a:r>
            <a:r>
              <a:rPr lang="zh-CN" altLang="zh-CN" sz="2000" dirty="0">
                <a:ea typeface="等线" panose="02010600030101010101" pitchFamily="2" charset="-122"/>
                <a:cs typeface="Arial" panose="020B0604020202020204" pitchFamily="34" charset="0"/>
              </a:rPr>
              <a:t>进行合理的资源分配。</a:t>
            </a:r>
            <a:r>
              <a:rPr lang="zh-CN" altLang="en-US" sz="2000" dirty="0">
                <a:ea typeface="等线" panose="02010600030101010101" pitchFamily="2" charset="-122"/>
                <a:cs typeface="Arial" panose="020B0604020202020204" pitchFamily="34" charset="0"/>
              </a:rPr>
              <a:t>其整体的框架可见下图</a:t>
            </a:r>
            <a:endParaRPr lang="zh-CN" altLang="zh-CN" sz="2000" dirty="0">
              <a:ea typeface="等线" panose="02010600030101010101" pitchFamily="2" charset="-122"/>
              <a:cs typeface="Arial" panose="020B0604020202020204" pitchFamily="34" charset="0"/>
            </a:endParaRPr>
          </a:p>
          <a:p>
            <a:pPr>
              <a:lnSpc>
                <a:spcPct val="125000"/>
              </a:lnSpc>
              <a:spcBef>
                <a:spcPts val="0"/>
              </a:spcBef>
              <a:spcAft>
                <a:spcPts val="0"/>
              </a:spcAft>
            </a:pPr>
            <a:endParaRPr lang="zh-CN" altLang="en-US" sz="2000"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6169" y="2452892"/>
            <a:ext cx="5788513" cy="410743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文本框 2"/>
          <p:cNvSpPr txBox="1"/>
          <p:nvPr>
            <p:custDataLst>
              <p:tags r:id="rId1"/>
            </p:custDataLst>
          </p:nvPr>
        </p:nvSpPr>
        <p:spPr>
          <a:xfrm>
            <a:off x="1080000" y="396000"/>
            <a:ext cx="4476750" cy="521970"/>
          </a:xfrm>
          <a:prstGeom prst="rect">
            <a:avLst/>
          </a:prstGeom>
          <a:noFill/>
        </p:spPr>
        <p:txBody>
          <a:bodyPr wrap="square" rtlCol="0">
            <a:spAutoFit/>
          </a:bodyPr>
          <a:lstStyle/>
          <a:p>
            <a:pPr algn="l"/>
            <a:r>
              <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rPr>
              <a:t>系统策略模型</a:t>
            </a:r>
            <a:r>
              <a:rPr lang="en-US" altLang="zh-CN"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rPr>
              <a:t>-</a:t>
            </a:r>
            <a:r>
              <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rPr>
              <a:t>强化学习</a:t>
            </a:r>
            <a:endParaRPr lang="zh-CN" altLang="en-US" sz="2800" b="1" dirty="0">
              <a:solidFill>
                <a:schemeClr val="tx1">
                  <a:lumMod val="65000"/>
                  <a:lumOff val="35000"/>
                </a:schemeClr>
              </a:solidFill>
              <a:latin typeface="Microsoft YaHei Bold" panose="020B0703020204020201" charset="-122"/>
              <a:ea typeface="Microsoft YaHei Bold" panose="020B0703020204020201" charset="-122"/>
              <a:sym typeface="OPPOSans B" panose="00020600040101010101" pitchFamily="18" charset="-122"/>
            </a:endParaRPr>
          </a:p>
        </p:txBody>
      </p:sp>
      <p:sp>
        <p:nvSpPr>
          <p:cNvPr id="22" name="文本框 21"/>
          <p:cNvSpPr txBox="1"/>
          <p:nvPr/>
        </p:nvSpPr>
        <p:spPr>
          <a:xfrm>
            <a:off x="450850" y="2369176"/>
            <a:ext cx="5865544" cy="1631216"/>
          </a:xfrm>
          <a:prstGeom prst="rect">
            <a:avLst/>
          </a:prstGeom>
          <a:noFill/>
        </p:spPr>
        <p:txBody>
          <a:bodyPr wrap="square" rtlCol="0">
            <a:spAutoFit/>
          </a:bodyPr>
          <a:lstStyle/>
          <a:p>
            <a:pPr algn="l"/>
            <a:r>
              <a:rPr lang="en-US" altLang="zh-CN" sz="2000" dirty="0"/>
              <a:t>2.</a:t>
            </a:r>
            <a:r>
              <a:rPr lang="zh-CN" altLang="en-US" sz="2000" dirty="0"/>
              <a:t>需求分析：</a:t>
            </a:r>
            <a:endParaRPr lang="en-US" altLang="zh-CN" sz="2000" dirty="0"/>
          </a:p>
          <a:p>
            <a:pPr algn="l"/>
            <a:r>
              <a:rPr lang="zh-CN" altLang="zh-CN" sz="2000" dirty="0">
                <a:ea typeface="等线" panose="02010600030101010101" pitchFamily="2" charset="-122"/>
                <a:cs typeface="Arial" panose="020B0604020202020204" pitchFamily="34" charset="0"/>
              </a:rPr>
              <a:t>由于网络状况和质量的多样性，以及用户数量的多变性，我们手动地为各种网络场景和不同需求产生测试集并做标签是一个很难完成的任务。所以我们在这里考虑使用无监督学习的算法</a:t>
            </a:r>
            <a:r>
              <a:rPr lang="en-US" altLang="zh-CN" sz="2000" dirty="0">
                <a:ea typeface="等线" panose="02010600030101010101" pitchFamily="2" charset="-122"/>
                <a:cs typeface="Arial" panose="020B0604020202020204" pitchFamily="34" charset="0"/>
              </a:rPr>
              <a:t>-</a:t>
            </a:r>
            <a:r>
              <a:rPr lang="zh-CN" altLang="zh-CN" sz="2000" dirty="0">
                <a:ea typeface="等线" panose="02010600030101010101" pitchFamily="2" charset="-122"/>
                <a:cs typeface="Arial" panose="020B0604020202020204" pitchFamily="34" charset="0"/>
              </a:rPr>
              <a:t>强化学习</a:t>
            </a:r>
            <a:r>
              <a:rPr lang="zh-CN" altLang="zh-CN" sz="1800" dirty="0">
                <a:effectLst/>
                <a:ea typeface="等线" panose="02010600030101010101" pitchFamily="2" charset="-122"/>
                <a:cs typeface="Arial" panose="020B0604020202020204" pitchFamily="34" charset="0"/>
              </a:rPr>
              <a:t>。</a:t>
            </a:r>
            <a:endParaRPr lang="zh-CN" altLang="en-US" sz="2000" dirty="0"/>
          </a:p>
        </p:txBody>
      </p:sp>
      <p:sp>
        <p:nvSpPr>
          <p:cNvPr id="38" name="文本框 37"/>
          <p:cNvSpPr txBox="1"/>
          <p:nvPr/>
        </p:nvSpPr>
        <p:spPr>
          <a:xfrm>
            <a:off x="450850" y="712152"/>
            <a:ext cx="11013684" cy="1987467"/>
          </a:xfrm>
          <a:prstGeom prst="rect">
            <a:avLst/>
          </a:prstGeom>
          <a:noFill/>
        </p:spPr>
        <p:txBody>
          <a:bodyPr wrap="square" rtlCol="0">
            <a:spAutoFit/>
          </a:bodyPr>
          <a:lstStyle/>
          <a:p>
            <a:pPr>
              <a:lnSpc>
                <a:spcPct val="125000"/>
              </a:lnSpc>
              <a:spcBef>
                <a:spcPts val="0"/>
              </a:spcBef>
              <a:spcAft>
                <a:spcPts val="0"/>
              </a:spcAft>
            </a:pPr>
            <a:r>
              <a:rPr lang="en-US" altLang="zh-CN" sz="2000" dirty="0"/>
              <a:t>1.</a:t>
            </a:r>
            <a:r>
              <a:rPr lang="zh-CN" altLang="en-US" sz="2000" dirty="0"/>
              <a:t> 需求：</a:t>
            </a:r>
            <a:endParaRPr lang="zh-CN" altLang="en-US" sz="2000" dirty="0"/>
          </a:p>
          <a:p>
            <a:pPr>
              <a:lnSpc>
                <a:spcPct val="125000"/>
              </a:lnSpc>
              <a:spcBef>
                <a:spcPts val="0"/>
              </a:spcBef>
              <a:spcAft>
                <a:spcPts val="0"/>
              </a:spcAft>
            </a:pPr>
            <a:r>
              <a:rPr lang="zh-CN" altLang="zh-CN" sz="2000" dirty="0">
                <a:effectLst/>
                <a:ea typeface="等线" panose="02010600030101010101" pitchFamily="2" charset="-122"/>
                <a:cs typeface="Arial" panose="020B0604020202020204" pitchFamily="34" charset="0"/>
              </a:rPr>
              <a:t>综合</a:t>
            </a:r>
            <a:r>
              <a:rPr lang="en-US" altLang="zh-CN" sz="2000" dirty="0">
                <a:effectLst/>
                <a:ea typeface="等线" panose="02010600030101010101" pitchFamily="2" charset="-122"/>
                <a:cs typeface="Arial" panose="020B0604020202020204" pitchFamily="34" charset="0"/>
              </a:rPr>
              <a:t>n</a:t>
            </a:r>
            <a:r>
              <a:rPr lang="zh-CN" altLang="zh-CN" sz="2000" dirty="0">
                <a:effectLst/>
                <a:ea typeface="等线" panose="02010600030101010101" pitchFamily="2" charset="-122"/>
                <a:cs typeface="Arial" panose="020B0604020202020204" pitchFamily="34" charset="0"/>
              </a:rPr>
              <a:t>个用户的各自需求和当前网络的资源来为每一个用户做出合理的网络资源分配从而使每个用户的需求都能得到满足。特别的，我们这里把网络资源的分配具象化为每一个用户分配一个网络优先级</a:t>
            </a:r>
            <a:r>
              <a:rPr lang="en-US" altLang="zh-CN" sz="2000" dirty="0">
                <a:effectLst/>
                <a:ea typeface="等线" panose="02010600030101010101" pitchFamily="2" charset="-122"/>
                <a:cs typeface="Arial" panose="020B0604020202020204" pitchFamily="34" charset="0"/>
              </a:rPr>
              <a:t>priority</a:t>
            </a:r>
            <a:r>
              <a:rPr lang="zh-CN" altLang="zh-CN" sz="2000" dirty="0">
                <a:effectLst/>
                <a:ea typeface="等线" panose="02010600030101010101" pitchFamily="2" charset="-122"/>
                <a:cs typeface="Arial" panose="020B0604020202020204" pitchFamily="34" charset="0"/>
              </a:rPr>
              <a:t>和一定量的带宽资源</a:t>
            </a:r>
            <a:r>
              <a:rPr lang="en-US" altLang="zh-CN" sz="2000" dirty="0">
                <a:effectLst/>
                <a:ea typeface="等线" panose="02010600030101010101" pitchFamily="2" charset="-122"/>
                <a:cs typeface="Arial" panose="020B0604020202020204" pitchFamily="34" charset="0"/>
              </a:rPr>
              <a:t>bandwidth</a:t>
            </a:r>
            <a:r>
              <a:rPr lang="zh-CN" altLang="zh-CN" sz="2000" dirty="0">
                <a:effectLst/>
                <a:ea typeface="等线" panose="02010600030101010101" pitchFamily="2" charset="-122"/>
                <a:cs typeface="Arial" panose="020B0604020202020204" pitchFamily="34" charset="0"/>
              </a:rPr>
              <a:t>。</a:t>
            </a:r>
            <a:r>
              <a:rPr lang="en-US" altLang="zh-CN" sz="2000" dirty="0"/>
              <a:t>.</a:t>
            </a:r>
            <a:endParaRPr lang="zh-CN" altLang="en-US" sz="2000" dirty="0"/>
          </a:p>
          <a:p>
            <a:pPr>
              <a:lnSpc>
                <a:spcPct val="125000"/>
              </a:lnSpc>
              <a:spcBef>
                <a:spcPts val="0"/>
              </a:spcBef>
              <a:spcAft>
                <a:spcPts val="0"/>
              </a:spcAft>
            </a:pPr>
            <a:endParaRPr lang="zh-CN" altLang="en-US" sz="2000" dirty="0"/>
          </a:p>
        </p:txBody>
      </p:sp>
      <p:sp>
        <p:nvSpPr>
          <p:cNvPr id="47" name="文本框 46"/>
          <p:cNvSpPr txBox="1"/>
          <p:nvPr/>
        </p:nvSpPr>
        <p:spPr>
          <a:xfrm>
            <a:off x="450850" y="4001770"/>
            <a:ext cx="5753002" cy="2246769"/>
          </a:xfrm>
          <a:prstGeom prst="rect">
            <a:avLst/>
          </a:prstGeom>
          <a:noFill/>
        </p:spPr>
        <p:txBody>
          <a:bodyPr wrap="square" rtlCol="0">
            <a:spAutoFit/>
          </a:bodyPr>
          <a:lstStyle/>
          <a:p>
            <a:pPr algn="l"/>
            <a:r>
              <a:rPr lang="en-US" altLang="zh-CN" sz="2000" dirty="0"/>
              <a:t>3.</a:t>
            </a:r>
            <a:r>
              <a:rPr lang="zh-CN" altLang="en-US" sz="2000" dirty="0"/>
              <a:t> 具体方案：</a:t>
            </a:r>
            <a:endParaRPr lang="en-US" altLang="zh-CN" sz="2000" dirty="0"/>
          </a:p>
          <a:p>
            <a:r>
              <a:rPr lang="zh-CN" altLang="zh-CN" sz="1800" dirty="0">
                <a:effectLst/>
                <a:ea typeface="等线" panose="02010600030101010101" pitchFamily="2" charset="-122"/>
                <a:cs typeface="Arial" panose="020B0604020202020204" pitchFamily="34" charset="0"/>
              </a:rPr>
              <a:t>，</a:t>
            </a:r>
            <a:r>
              <a:rPr lang="zh-CN" altLang="zh-CN" sz="2000" dirty="0">
                <a:ea typeface="等线" panose="02010600030101010101" pitchFamily="2" charset="-122"/>
                <a:cs typeface="Arial" panose="020B0604020202020204" pitchFamily="34" charset="0"/>
              </a:rPr>
              <a:t>我们使用的决策模型是基于强化学习</a:t>
            </a:r>
            <a:r>
              <a:rPr lang="en-US" altLang="zh-CN" sz="2000" dirty="0">
                <a:ea typeface="等线" panose="02010600030101010101" pitchFamily="2" charset="-122"/>
                <a:cs typeface="Arial" panose="020B0604020202020204" pitchFamily="34" charset="0"/>
              </a:rPr>
              <a:t>Actor-Critic</a:t>
            </a:r>
            <a:r>
              <a:rPr lang="zh-CN" altLang="zh-CN" sz="2000" dirty="0">
                <a:ea typeface="等线" panose="02010600030101010101" pitchFamily="2" charset="-122"/>
                <a:cs typeface="Arial" panose="020B0604020202020204" pitchFamily="34" charset="0"/>
              </a:rPr>
              <a:t>框架下实现的</a:t>
            </a:r>
            <a:r>
              <a:rPr lang="en-US" altLang="zh-CN" sz="2000" dirty="0">
                <a:ea typeface="等线" panose="02010600030101010101" pitchFamily="2" charset="-122"/>
                <a:cs typeface="Arial" panose="020B0604020202020204" pitchFamily="34" charset="0"/>
              </a:rPr>
              <a:t>DDPG</a:t>
            </a:r>
            <a:r>
              <a:rPr lang="zh-CN" altLang="zh-CN" sz="2000" dirty="0">
                <a:ea typeface="等线" panose="02010600030101010101" pitchFamily="2" charset="-122"/>
                <a:cs typeface="Arial" panose="020B0604020202020204" pitchFamily="34" charset="0"/>
              </a:rPr>
              <a:t>算法，</a:t>
            </a:r>
            <a:r>
              <a:rPr lang="zh-CN" altLang="en-US" sz="2000" dirty="0">
                <a:ea typeface="等线" panose="02010600030101010101" pitchFamily="2" charset="-122"/>
                <a:cs typeface="Arial" panose="020B0604020202020204" pitchFamily="34" charset="0"/>
              </a:rPr>
              <a:t>其</a:t>
            </a:r>
            <a:r>
              <a:rPr lang="zh-CN" altLang="zh-CN" sz="2000" dirty="0">
                <a:ea typeface="等线" panose="02010600030101010101" pitchFamily="2" charset="-122"/>
                <a:cs typeface="Arial" panose="020B0604020202020204" pitchFamily="34" charset="0"/>
              </a:rPr>
              <a:t>可以做出连续性的动作决策</a:t>
            </a:r>
            <a:r>
              <a:rPr lang="zh-CN" altLang="en-US" sz="2000" dirty="0">
                <a:ea typeface="等线" panose="02010600030101010101" pitchFamily="2" charset="-122"/>
                <a:cs typeface="Arial" panose="020B0604020202020204" pitchFamily="34" charset="0"/>
              </a:rPr>
              <a:t>。</a:t>
            </a:r>
            <a:r>
              <a:rPr lang="zh-CN" altLang="zh-CN" sz="2000" dirty="0">
                <a:ea typeface="等线" panose="02010600030101010101" pitchFamily="2" charset="-122"/>
                <a:cs typeface="Arial" panose="020B0604020202020204" pitchFamily="34" charset="0"/>
              </a:rPr>
              <a:t>对于我们的切片来说</a:t>
            </a:r>
            <a:r>
              <a:rPr lang="en-US" altLang="zh-CN" sz="2000" dirty="0">
                <a:ea typeface="等线" panose="02010600030101010101" pitchFamily="2" charset="-122"/>
                <a:cs typeface="Arial" panose="020B0604020202020204" pitchFamily="34" charset="0"/>
              </a:rPr>
              <a:t>, DDP G </a:t>
            </a:r>
            <a:r>
              <a:rPr lang="zh-CN" altLang="zh-CN" sz="2000" dirty="0">
                <a:ea typeface="等线" panose="02010600030101010101" pitchFamily="2" charset="-122"/>
                <a:cs typeface="Arial" panose="020B0604020202020204" pitchFamily="34" charset="0"/>
              </a:rPr>
              <a:t>算法可以通过</a:t>
            </a:r>
            <a:r>
              <a:rPr lang="zh-CN" altLang="en-US" sz="2000" dirty="0">
                <a:ea typeface="等线" panose="02010600030101010101" pitchFamily="2" charset="-122"/>
                <a:cs typeface="Arial" panose="020B0604020202020204" pitchFamily="34" charset="0"/>
              </a:rPr>
              <a:t>训练从环境和经验中</a:t>
            </a:r>
            <a:r>
              <a:rPr lang="zh-CN" altLang="zh-CN" sz="2000" dirty="0">
                <a:ea typeface="等线" panose="02010600030101010101" pitchFamily="2" charset="-122"/>
                <a:cs typeface="Arial" panose="020B0604020202020204" pitchFamily="34" charset="0"/>
              </a:rPr>
              <a:t>学习出满足用户</a:t>
            </a:r>
            <a:r>
              <a:rPr lang="zh-CN" altLang="en-US" sz="2000" dirty="0">
                <a:ea typeface="等线" panose="02010600030101010101" pitchFamily="2" charset="-122"/>
                <a:cs typeface="Arial" panose="020B0604020202020204" pitchFamily="34" charset="0"/>
              </a:rPr>
              <a:t>需求</a:t>
            </a:r>
            <a:r>
              <a:rPr lang="zh-CN" altLang="zh-CN" sz="2000" dirty="0">
                <a:ea typeface="等线" panose="02010600030101010101" pitchFamily="2" charset="-122"/>
                <a:cs typeface="Arial" panose="020B0604020202020204" pitchFamily="34" charset="0"/>
              </a:rPr>
              <a:t>的</a:t>
            </a:r>
            <a:r>
              <a:rPr lang="zh-CN" altLang="en-US" sz="2000" dirty="0">
                <a:ea typeface="等线" panose="02010600030101010101" pitchFamily="2" charset="-122"/>
                <a:cs typeface="Arial" panose="020B0604020202020204" pitchFamily="34" charset="0"/>
              </a:rPr>
              <a:t>优先级别和分配</a:t>
            </a:r>
            <a:r>
              <a:rPr lang="zh-CN" altLang="zh-CN" sz="2000" dirty="0">
                <a:ea typeface="等线" panose="02010600030101010101" pitchFamily="2" charset="-122"/>
                <a:cs typeface="Arial" panose="020B0604020202020204" pitchFamily="34" charset="0"/>
              </a:rPr>
              <a:t>带宽值</a:t>
            </a:r>
            <a:r>
              <a:rPr lang="en-US" altLang="zh-CN" sz="2000" dirty="0">
                <a:ea typeface="等线" panose="02010600030101010101" pitchFamily="2" charset="-122"/>
                <a:cs typeface="Arial" panose="020B0604020202020204" pitchFamily="34" charset="0"/>
              </a:rPr>
              <a:t>,</a:t>
            </a:r>
            <a:r>
              <a:rPr lang="zh-CN" altLang="zh-CN" sz="2000" dirty="0">
                <a:ea typeface="等线" panose="02010600030101010101" pitchFamily="2" charset="-122"/>
                <a:cs typeface="Arial" panose="020B0604020202020204" pitchFamily="34" charset="0"/>
              </a:rPr>
              <a:t>从而达到总体最佳的用户体验</a:t>
            </a:r>
            <a:r>
              <a:rPr lang="zh-CN" altLang="en-US" sz="2000" dirty="0">
                <a:ea typeface="等线" panose="02010600030101010101" pitchFamily="2" charset="-122"/>
                <a:cs typeface="Arial" panose="020B0604020202020204" pitchFamily="34" charset="0"/>
              </a:rPr>
              <a:t>。</a:t>
            </a:r>
            <a:endParaRPr lang="en-US" altLang="zh-CN" sz="2000" dirty="0">
              <a:ea typeface="等线" panose="02010600030101010101" pitchFamily="2" charset="-122"/>
              <a:cs typeface="Arial" panose="020B0604020202020204" pitchFamily="34" charset="0"/>
            </a:endParaRPr>
          </a:p>
        </p:txBody>
      </p:sp>
      <p:pic>
        <p:nvPicPr>
          <p:cNvPr id="4" name="图片 3" descr="图形用户界面, 图示, 应用程序&#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6394" y="2311141"/>
            <a:ext cx="5222740" cy="362962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TIMING" val="|0.457|0.998"/>
</p:tagLst>
</file>

<file path=ppt/tags/tag10.xml><?xml version="1.0" encoding="utf-8"?>
<p:tagLst xmlns:p="http://schemas.openxmlformats.org/presentationml/2006/main">
  <p:tag name="PA" val="v5.2.9"/>
  <p:tag name="RESOURCELIBID_ANIM" val="553752"/>
</p:tagLst>
</file>

<file path=ppt/tags/tag11.xml><?xml version="1.0" encoding="utf-8"?>
<p:tagLst xmlns:p="http://schemas.openxmlformats.org/presentationml/2006/main">
  <p:tag name="PA" val="v5.2.9"/>
  <p:tag name="RESOURCELIBID_ANIM" val="553752"/>
</p:tagLst>
</file>

<file path=ppt/tags/tag12.xml><?xml version="1.0" encoding="utf-8"?>
<p:tagLst xmlns:p="http://schemas.openxmlformats.org/presentationml/2006/main">
  <p:tag name="PA" val="v5.2.9"/>
  <p:tag name="RESOURCELIBID_ANIM" val="553752"/>
</p:tagLst>
</file>

<file path=ppt/tags/tag13.xml><?xml version="1.0" encoding="utf-8"?>
<p:tagLst xmlns:p="http://schemas.openxmlformats.org/presentationml/2006/main">
  <p:tag name="PA" val="v5.2.9"/>
  <p:tag name="RESOURCELIBID_ANIM" val="553752"/>
</p:tagLst>
</file>

<file path=ppt/tags/tag14.xml><?xml version="1.0" encoding="utf-8"?>
<p:tagLst xmlns:p="http://schemas.openxmlformats.org/presentationml/2006/main">
  <p:tag name="KSO_WM_UNIT_PLACING_PICTURE_USER_VIEWPORT" val="{&quot;height&quot;:8824,&quot;width&quot;:12353}"/>
</p:tagLst>
</file>

<file path=ppt/tags/tag15.xml><?xml version="1.0" encoding="utf-8"?>
<p:tagLst xmlns:p="http://schemas.openxmlformats.org/presentationml/2006/main">
  <p:tag name="KSO_WM_UNIT_PLACING_PICTURE_USER_VIEWPORT" val="{&quot;height&quot;:11424,&quot;width&quot;:7620}"/>
</p:tagLst>
</file>

<file path=ppt/tags/tag16.xml><?xml version="1.0" encoding="utf-8"?>
<p:tagLst xmlns:p="http://schemas.openxmlformats.org/presentationml/2006/main">
  <p:tag name="PA" val="v5.2.9"/>
  <p:tag name="RESOURCELIBID_ANIM" val="553752"/>
</p:tagLst>
</file>

<file path=ppt/tags/tag17.xml><?xml version="1.0" encoding="utf-8"?>
<p:tagLst xmlns:p="http://schemas.openxmlformats.org/presentationml/2006/main">
  <p:tag name="TIMING" val="|0.525"/>
</p:tagLst>
</file>

<file path=ppt/tags/tag18.xml><?xml version="1.0" encoding="utf-8"?>
<p:tagLst xmlns:p="http://schemas.openxmlformats.org/presentationml/2006/main">
  <p:tag name="PA" val="v5.2.9"/>
  <p:tag name="RESOURCELIBID_ANIM" val="553752"/>
</p:tagLst>
</file>

<file path=ppt/tags/tag19.xml><?xml version="1.0" encoding="utf-8"?>
<p:tagLst xmlns:p="http://schemas.openxmlformats.org/presentationml/2006/main">
  <p:tag name="KSO_WM_UNIT_PLACING_PICTURE_USER_VIEWPORT" val="{&quot;height&quot;:4023.048818897638,&quot;width&quot;:4371.007874015748}"/>
</p:tagLst>
</file>

<file path=ppt/tags/tag2.xml><?xml version="1.0" encoding="utf-8"?>
<p:tagLst xmlns:p="http://schemas.openxmlformats.org/presentationml/2006/main">
  <p:tag name="PA" val="v5.2.9"/>
  <p:tag name="RESOURCELIBID_ANIM" val="553752"/>
</p:tagLst>
</file>

<file path=ppt/tags/tag20.xml><?xml version="1.0" encoding="utf-8"?>
<p:tagLst xmlns:p="http://schemas.openxmlformats.org/presentationml/2006/main">
  <p:tag name="TIMING" val="|0.767"/>
</p:tagLst>
</file>

<file path=ppt/tags/tag21.xml><?xml version="1.0" encoding="utf-8"?>
<p:tagLst xmlns:p="http://schemas.openxmlformats.org/presentationml/2006/main">
  <p:tag name="KSO_WPP_MARK_KEY" val="578bf19a-2a65-4240-8cbe-759cb5adf2c7"/>
  <p:tag name="COMMONDATA" val="eyJoZGlkIjoiMmE5NzBjMGJjYjgxNzRiYzgxMmMyZDM2OTVjMDMwMDYifQ=="/>
</p:tagLst>
</file>

<file path=ppt/tags/tag3.xml><?xml version="1.0" encoding="utf-8"?>
<p:tagLst xmlns:p="http://schemas.openxmlformats.org/presentationml/2006/main">
  <p:tag name="PA" val="v5.2.9"/>
  <p:tag name="RESOURCELIBID_ANIM" val="553752"/>
</p:tagLst>
</file>

<file path=ppt/tags/tag4.xml><?xml version="1.0" encoding="utf-8"?>
<p:tagLst xmlns:p="http://schemas.openxmlformats.org/presentationml/2006/main">
  <p:tag name="PA" val="v5.2.9"/>
  <p:tag name="RESOURCELIBID_ANIM" val="553752"/>
</p:tagLst>
</file>

<file path=ppt/tags/tag5.xml><?xml version="1.0" encoding="utf-8"?>
<p:tagLst xmlns:p="http://schemas.openxmlformats.org/presentationml/2006/main">
  <p:tag name="PA" val="v5.2.9"/>
  <p:tag name="RESOURCELIBID_ANIM" val="553752"/>
</p:tagLst>
</file>

<file path=ppt/tags/tag6.xml><?xml version="1.0" encoding="utf-8"?>
<p:tagLst xmlns:p="http://schemas.openxmlformats.org/presentationml/2006/main">
  <p:tag name="PA" val="v5.2.9"/>
  <p:tag name="RESOURCELIBID_ANIM" val="553752"/>
</p:tagLst>
</file>

<file path=ppt/tags/tag7.xml><?xml version="1.0" encoding="utf-8"?>
<p:tagLst xmlns:p="http://schemas.openxmlformats.org/presentationml/2006/main">
  <p:tag name="PA" val="v5.2.9"/>
  <p:tag name="RESOURCELIBID_ANIM" val="553752"/>
</p:tagLst>
</file>

<file path=ppt/tags/tag8.xml><?xml version="1.0" encoding="utf-8"?>
<p:tagLst xmlns:p="http://schemas.openxmlformats.org/presentationml/2006/main">
  <p:tag name="PA" val="v5.2.9"/>
  <p:tag name="RESOURCELIBID_ANIM" val="553752"/>
</p:tagLst>
</file>

<file path=ppt/tags/tag9.xml><?xml version="1.0" encoding="utf-8"?>
<p:tagLst xmlns:p="http://schemas.openxmlformats.org/presentationml/2006/main">
  <p:tag name="PA" val="v5.2.9"/>
  <p:tag name="RESOURCELIBID_ANIM" val="55375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2322</Words>
  <Application>WPS 演示</Application>
  <PresentationFormat>宽屏</PresentationFormat>
  <Paragraphs>236</Paragraphs>
  <Slides>18</Slides>
  <Notes>12</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18</vt:i4>
      </vt:variant>
    </vt:vector>
  </HeadingPairs>
  <TitlesOfParts>
    <vt:vector size="38" baseType="lpstr">
      <vt:lpstr>Arial</vt:lpstr>
      <vt:lpstr>宋体</vt:lpstr>
      <vt:lpstr>Wingdings</vt:lpstr>
      <vt:lpstr>优设标题黑</vt:lpstr>
      <vt:lpstr>黑体</vt:lpstr>
      <vt:lpstr>OPPOSans L</vt:lpstr>
      <vt:lpstr>Helvetica</vt:lpstr>
      <vt:lpstr>思源黑体 CN Bold</vt:lpstr>
      <vt:lpstr>Microsoft YaHei Bold</vt:lpstr>
      <vt:lpstr>OPPOSans B</vt:lpstr>
      <vt:lpstr>Calibri</vt:lpstr>
      <vt:lpstr>Cambria Math</vt:lpstr>
      <vt:lpstr>MS Mincho</vt:lpstr>
      <vt:lpstr>等线</vt:lpstr>
      <vt:lpstr>微软雅黑</vt:lpstr>
      <vt:lpstr>Arial Unicode MS</vt:lpstr>
      <vt:lpstr>Calibri Light</vt:lpstr>
      <vt:lpstr>BatangChe</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无名</cp:lastModifiedBy>
  <cp:revision>106</cp:revision>
  <dcterms:created xsi:type="dcterms:W3CDTF">2018-09-17T11:33:00Z</dcterms:created>
  <dcterms:modified xsi:type="dcterms:W3CDTF">2022-09-02T03:29:38Z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2052-11.1.0.12313</vt:lpwstr>
  </property>
  <property fmtid="{D5CDD505-2E9C-101B-9397-08002B2CF9AE}" pid="3" name="ICV">
    <vt:lpwstr>493B3A2E707B4ED9B287728C34B2096D</vt:lpwstr>
  </property>
</Properties>
</file>