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321" r:id="rId3"/>
    <p:sldId id="324" r:id="rId4"/>
    <p:sldId id="326" r:id="rId5"/>
    <p:sldId id="323" r:id="rId6"/>
    <p:sldId id="327" r:id="rId7"/>
    <p:sldId id="328" r:id="rId8"/>
    <p:sldId id="329" r:id="rId9"/>
    <p:sldId id="331" r:id="rId10"/>
    <p:sldId id="332" r:id="rId11"/>
    <p:sldId id="333" r:id="rId12"/>
    <p:sldId id="334" r:id="rId13"/>
    <p:sldId id="335" r:id="rId14"/>
    <p:sldId id="32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72975" autoAdjust="0"/>
  </p:normalViewPr>
  <p:slideViewPr>
    <p:cSldViewPr snapToGrid="0">
      <p:cViewPr varScale="1">
        <p:scale>
          <a:sx n="84" d="100"/>
          <a:sy n="8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24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43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3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3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2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5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69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04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2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Statistical Learning for Classification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794394"/>
                <a:ext cx="10408920" cy="1001043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/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Prior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32C037-7F59-3E8A-114A-912FC276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3242811"/>
                <a:ext cx="10408920" cy="523220"/>
              </a:xfrm>
              <a:prstGeom prst="rect">
                <a:avLst/>
              </a:prstGeom>
              <a:blipFill>
                <a:blip r:embed="rId4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/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Data density for class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8CAF24-DCE6-845E-1B38-830FC1D6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4168008"/>
                <a:ext cx="10408920" cy="523220"/>
              </a:xfrm>
              <a:prstGeom prst="rect">
                <a:avLst/>
              </a:prstGeom>
              <a:blipFill>
                <a:blip r:embed="rId5"/>
                <a:stretch>
                  <a:fillRect l="-12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/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57094-E7A4-A1E2-D285-7250A9C24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150079"/>
                <a:ext cx="10408920" cy="1023485"/>
              </a:xfrm>
              <a:prstGeom prst="rect">
                <a:avLst/>
              </a:prstGeom>
              <a:blipFill>
                <a:blip r:embed="rId6"/>
                <a:stretch>
                  <a:fillRect t="-18293" b="-9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12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DED05A-B10A-493C-6461-6D5580BB9B8E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518160" y="2642524"/>
                <a:ext cx="10408920" cy="11614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2642524"/>
                <a:ext cx="10408920" cy="1161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EFBAD5B-AD35-1E9E-AC99-B3A81F6E619F}"/>
              </a:ext>
            </a:extLst>
          </p:cNvPr>
          <p:cNvSpPr txBox="1"/>
          <p:nvPr/>
        </p:nvSpPr>
        <p:spPr>
          <a:xfrm>
            <a:off x="838200" y="417376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Use the data from class k to estimate the mean and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10693-E10E-20BA-BF7D-82F1D294B46A}"/>
                  </a:ext>
                </a:extLst>
              </p:cNvPr>
              <p:cNvSpPr txBox="1"/>
              <p:nvPr/>
            </p:nvSpPr>
            <p:spPr>
              <a:xfrm>
                <a:off x="518160" y="5024984"/>
                <a:ext cx="11300460" cy="1360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510693-E10E-20BA-BF7D-82F1D294B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5024984"/>
                <a:ext cx="11300460" cy="1360052"/>
              </a:xfrm>
              <a:prstGeom prst="rect">
                <a:avLst/>
              </a:prstGeom>
              <a:blipFill>
                <a:blip r:embed="rId4"/>
                <a:stretch>
                  <a:fillRect t="-97222" b="-1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89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ED05A-B10A-493C-6461-6D5580BB9B8E}"/>
                  </a:ext>
                </a:extLst>
              </p:cNvPr>
              <p:cNvSpPr txBox="1"/>
              <p:nvPr/>
            </p:nvSpPr>
            <p:spPr>
              <a:xfrm>
                <a:off x="891540" y="1749533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Classify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with the largest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DED05A-B10A-493C-6461-6D5580BB9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" y="1749533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20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/>
              <p:nvPr/>
            </p:nvSpPr>
            <p:spPr>
              <a:xfrm>
                <a:off x="365760" y="2377077"/>
                <a:ext cx="10408920" cy="2103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𝜋𝜎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𝜋𝜎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D8EC2C-909D-669C-73D2-F906AAB77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2377077"/>
                <a:ext cx="10408920" cy="2103846"/>
              </a:xfrm>
              <a:prstGeom prst="rect">
                <a:avLst/>
              </a:prstGeom>
              <a:blipFill>
                <a:blip r:embed="rId4"/>
                <a:stretch>
                  <a:fillRect b="-35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820D6-B23C-2084-3881-5D383AD8BF60}"/>
                  </a:ext>
                </a:extLst>
              </p:cNvPr>
              <p:cNvSpPr txBox="1"/>
              <p:nvPr/>
            </p:nvSpPr>
            <p:spPr>
              <a:xfrm>
                <a:off x="365760" y="5139208"/>
                <a:ext cx="10408920" cy="9681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B820D6-B23C-2084-3881-5D383AD8B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5139208"/>
                <a:ext cx="10408920" cy="968150"/>
              </a:xfrm>
              <a:prstGeom prst="rect">
                <a:avLst/>
              </a:prstGeom>
              <a:blipFill>
                <a:blip r:embed="rId5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4B3D18-A3EB-B11E-149F-C5AA35AA9626}"/>
              </a:ext>
            </a:extLst>
          </p:cNvPr>
          <p:cNvSpPr txBox="1"/>
          <p:nvPr/>
        </p:nvSpPr>
        <p:spPr>
          <a:xfrm>
            <a:off x="891540" y="4748632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Discriminant score</a:t>
            </a:r>
          </a:p>
        </p:txBody>
      </p:sp>
    </p:spTree>
    <p:extLst>
      <p:ext uri="{BB962C8B-B14F-4D97-AF65-F5344CB8AC3E}">
        <p14:creationId xmlns:p14="http://schemas.microsoft.com/office/powerpoint/2010/main" val="18090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Multi-Variable Discriminant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6A9AF-A707-7281-D4D2-67A5F7800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560" y="1805940"/>
            <a:ext cx="5917738" cy="11353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3AC553-EDCD-460A-E5F9-FB7840B7E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639" y="3370764"/>
            <a:ext cx="6774873" cy="124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0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Quantitative vs Qualitative Outputs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753560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Regression mainly study quantitative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/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E346B3-62B4-A001-F5AD-399AD81D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12769"/>
                <a:ext cx="9951720" cy="556434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F17A36-DCF3-5CCB-8141-04AC74501423}"/>
              </a:ext>
            </a:extLst>
          </p:cNvPr>
          <p:cNvSpPr txBox="1"/>
          <p:nvPr/>
        </p:nvSpPr>
        <p:spPr>
          <a:xfrm>
            <a:off x="838200" y="3905192"/>
            <a:ext cx="7665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Classification mainly study qualitative outputs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/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Qualitative variables take values in an unordered set, i.e.,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𝑒𝑦𝑒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𝑐𝑜𝑙𝑜𝑟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𝑏𝑟𝑜𝑤𝑛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𝑏𝑙𝑎𝑐𝑘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𝑔𝑟𝑒𝑒𝑛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096E30-C742-912E-CDE0-8EDBBFCAD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160" y="4834952"/>
                <a:ext cx="9250680" cy="954107"/>
              </a:xfrm>
              <a:prstGeom prst="rect">
                <a:avLst/>
              </a:prstGeom>
              <a:blipFill>
                <a:blip r:embed="rId4"/>
                <a:stretch>
                  <a:fillRect l="-1509" t="-6494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Why not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/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Binary Classification: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={0, 1}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B8E4B4B-6B58-624D-D545-F46D7BFA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6448"/>
                <a:ext cx="6979920" cy="523220"/>
              </a:xfrm>
              <a:prstGeom prst="rect">
                <a:avLst/>
              </a:prstGeom>
              <a:blipFill>
                <a:blip r:embed="rId3"/>
                <a:stretch>
                  <a:fillRect l="-1818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/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CDEEC-FF8F-B60D-970E-A7E7F7975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80" y="2911358"/>
                <a:ext cx="6156960" cy="546560"/>
              </a:xfrm>
              <a:prstGeom prst="rect">
                <a:avLst/>
              </a:prstGeom>
              <a:blipFill>
                <a:blip r:embed="rId4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/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b="0" dirty="0"/>
                  <a:t>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not zero, the prediction could be larger than 1 or smaller than 0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40A81-8D71-8C66-C4BB-22CA27B6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69609"/>
                <a:ext cx="10515600" cy="977447"/>
              </a:xfrm>
              <a:prstGeom prst="rect">
                <a:avLst/>
              </a:prstGeom>
              <a:blipFill>
                <a:blip r:embed="rId5"/>
                <a:stretch>
                  <a:fillRect l="-1206" t="-5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2BD74ED-2145-B242-E050-3CE032A0F84F}"/>
              </a:ext>
            </a:extLst>
          </p:cNvPr>
          <p:cNvSpPr txBox="1"/>
          <p:nvPr/>
        </p:nvSpPr>
        <p:spPr>
          <a:xfrm>
            <a:off x="838200" y="5397137"/>
            <a:ext cx="6979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Logistic regression is more appropriate!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690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/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4C6023-EF49-3990-7E12-50C431B29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" y="1861238"/>
                <a:ext cx="9311640" cy="995144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/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800" b="0" dirty="0"/>
                  <a:t> always has values between 0 and 1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68FCD1-85B2-92D4-B489-6CA8AA1CB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0" y="3370600"/>
                <a:ext cx="9631680" cy="523220"/>
              </a:xfrm>
              <a:prstGeom prst="rect">
                <a:avLst/>
              </a:prstGeom>
              <a:blipFill>
                <a:blip r:embed="rId4"/>
                <a:stretch>
                  <a:fillRect l="-395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/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751E9-69D8-9E27-8CF6-7F85B959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53690"/>
                <a:ext cx="9311640" cy="917687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89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 vs Logistic Regression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FDFB69-5C85-96EE-EE70-F660655B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475" y="1505059"/>
            <a:ext cx="11376565" cy="458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6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49E76-E37E-F1FA-B35E-804E4BAA6B47}"/>
              </a:ext>
            </a:extLst>
          </p:cNvPr>
          <p:cNvSpPr txBox="1"/>
          <p:nvPr/>
        </p:nvSpPr>
        <p:spPr>
          <a:xfrm>
            <a:off x="838200" y="1876697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Commonly used for parameter estimation of logistic regression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70B9B-4EF1-AC8C-FF11-6B367FD07D84}"/>
              </a:ext>
            </a:extLst>
          </p:cNvPr>
          <p:cNvSpPr txBox="1"/>
          <p:nvPr/>
        </p:nvSpPr>
        <p:spPr>
          <a:xfrm>
            <a:off x="891540" y="292959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Assume that the predictors are independent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/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=1|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2DC1FF-A7F4-D991-DF17-15FAD947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60" y="4080392"/>
                <a:ext cx="4053840" cy="523220"/>
              </a:xfrm>
              <a:prstGeom prst="rect">
                <a:avLst/>
              </a:prstGeom>
              <a:blipFill>
                <a:blip r:embed="rId3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/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(1−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B1FB84-B5E0-5F15-6E25-631C3F49A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089713"/>
                <a:ext cx="5715000" cy="579646"/>
              </a:xfrm>
              <a:prstGeom prst="rect">
                <a:avLst/>
              </a:prstGeom>
              <a:blipFill>
                <a:blip r:embed="rId4"/>
                <a:stretch>
                  <a:fillRect l="-667" t="-115217" b="-16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CB31C2B-5FB3-C586-1235-43A60EF44E12}"/>
              </a:ext>
            </a:extLst>
          </p:cNvPr>
          <p:cNvSpPr txBox="1"/>
          <p:nvPr/>
        </p:nvSpPr>
        <p:spPr>
          <a:xfrm>
            <a:off x="838200" y="5138284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This likelihood characterizes the probability of the observed data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3701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Maximum Likelihood Method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/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149E9A-DFC8-67B7-B37A-32508371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6360" y="1742753"/>
                <a:ext cx="8427720" cy="1194045"/>
              </a:xfrm>
              <a:prstGeom prst="rect">
                <a:avLst/>
              </a:prstGeom>
              <a:blipFill>
                <a:blip r:embed="rId3"/>
                <a:stretch>
                  <a:fillRect t="-124211" b="-16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340304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May need to use an optimizer to solve the problem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BE02-46EA-A22F-28E8-4807B9A1181B}"/>
              </a:ext>
            </a:extLst>
          </p:cNvPr>
          <p:cNvSpPr txBox="1"/>
          <p:nvPr/>
        </p:nvSpPr>
        <p:spPr>
          <a:xfrm>
            <a:off x="891540" y="4495558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In practice, we could use </a:t>
            </a:r>
            <a:r>
              <a:rPr lang="en-US" sz="2800" b="0" dirty="0" err="1"/>
              <a:t>sklearn.linear_model.LogisticRegression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800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C2C19-CBB9-9158-680E-379C4BCA6065}"/>
              </a:ext>
            </a:extLst>
          </p:cNvPr>
          <p:cNvSpPr txBox="1"/>
          <p:nvPr/>
        </p:nvSpPr>
        <p:spPr>
          <a:xfrm>
            <a:off x="891540" y="168092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b="0" dirty="0"/>
              <a:t>A linear function for each class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/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AF242B8-90FB-EA1F-81BA-135C177D0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38046"/>
                <a:ext cx="9311640" cy="1121846"/>
              </a:xfrm>
              <a:prstGeom prst="rect">
                <a:avLst/>
              </a:prstGeom>
              <a:blipFill>
                <a:blip r:embed="rId3"/>
                <a:stretch>
                  <a:fillRect t="-10112" b="-87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FD40F0-3857-6AEA-2FE2-A9D99FD81A25}"/>
              </a:ext>
            </a:extLst>
          </p:cNvPr>
          <p:cNvSpPr txBox="1"/>
          <p:nvPr/>
        </p:nvSpPr>
        <p:spPr>
          <a:xfrm>
            <a:off x="944880" y="4130638"/>
            <a:ext cx="104089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Multi-class logistic regression is also called multinomial regression </a:t>
            </a:r>
          </a:p>
          <a:p>
            <a:r>
              <a:rPr lang="en-US" sz="2800" b="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08836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Discriminant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2447B8-792C-EAAB-F5D0-41EC1CF82C00}"/>
              </a:ext>
            </a:extLst>
          </p:cNvPr>
          <p:cNvSpPr txBox="1"/>
          <p:nvPr/>
        </p:nvSpPr>
        <p:spPr>
          <a:xfrm>
            <a:off x="891540" y="1749533"/>
            <a:ext cx="10408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en-US" sz="2800" dirty="0"/>
              <a:t>Model the data distribution for each class as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Use the </a:t>
                </a:r>
                <a:r>
                  <a:rPr lang="en-US" sz="2800" b="1" dirty="0"/>
                  <a:t>Bayes theorem </a:t>
                </a:r>
                <a:r>
                  <a:rPr lang="en-US" sz="2800" dirty="0"/>
                  <a:t>to obtain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78922A-7CEF-4484-BF49-BE036E4E0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408920" cy="523220"/>
              </a:xfrm>
              <a:prstGeom prst="rect">
                <a:avLst/>
              </a:prstGeom>
              <a:blipFill>
                <a:blip r:embed="rId3"/>
                <a:stretch>
                  <a:fillRect l="-121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/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418102-814C-A5A8-3FFE-790533AE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4171834"/>
                <a:ext cx="10408920" cy="1001043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79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25119</TotalTime>
  <Words>386</Words>
  <Application>Microsoft Macintosh PowerPoint</Application>
  <PresentationFormat>Widescreen</PresentationFormat>
  <Paragraphs>67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 Statistical Learning for Classification</vt:lpstr>
      <vt:lpstr>Quantitative vs Qualitative Outputs</vt:lpstr>
      <vt:lpstr>Why not Linear Regression</vt:lpstr>
      <vt:lpstr>Logistic Regression</vt:lpstr>
      <vt:lpstr>Linear Regression vs Logistic Regression</vt:lpstr>
      <vt:lpstr>Maximum Likelihood Method</vt:lpstr>
      <vt:lpstr>Maximum Likelihood Method</vt:lpstr>
      <vt:lpstr>Multi-Class Logistic Regression</vt:lpstr>
      <vt:lpstr>Discriminant Analysis</vt:lpstr>
      <vt:lpstr>Discriminant Analysis</vt:lpstr>
      <vt:lpstr>Discriminant Analysis</vt:lpstr>
      <vt:lpstr>Discriminant Analysis</vt:lpstr>
      <vt:lpstr>Multi-Variable Discriminant Analysis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352</cp:revision>
  <dcterms:created xsi:type="dcterms:W3CDTF">2023-01-15T02:09:57Z</dcterms:created>
  <dcterms:modified xsi:type="dcterms:W3CDTF">2023-09-11T03:45:33Z</dcterms:modified>
</cp:coreProperties>
</file>