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69" r:id="rId3"/>
    <p:sldId id="365" r:id="rId4"/>
    <p:sldId id="390" r:id="rId5"/>
    <p:sldId id="371" r:id="rId6"/>
    <p:sldId id="391" r:id="rId7"/>
    <p:sldId id="392" r:id="rId8"/>
    <p:sldId id="393" r:id="rId9"/>
    <p:sldId id="395" r:id="rId10"/>
    <p:sldId id="405" r:id="rId11"/>
    <p:sldId id="394" r:id="rId12"/>
    <p:sldId id="396" r:id="rId13"/>
    <p:sldId id="397" r:id="rId14"/>
    <p:sldId id="398" r:id="rId15"/>
    <p:sldId id="399" r:id="rId16"/>
    <p:sldId id="400" r:id="rId17"/>
    <p:sldId id="401" r:id="rId18"/>
    <p:sldId id="402" r:id="rId19"/>
    <p:sldId id="403" r:id="rId20"/>
    <p:sldId id="404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18" autoAdjust="0"/>
    <p:restoredTop sz="87075" autoAdjust="0"/>
  </p:normalViewPr>
  <p:slideViewPr>
    <p:cSldViewPr snapToGrid="0">
      <p:cViewPr varScale="1">
        <p:scale>
          <a:sx n="94" d="100"/>
          <a:sy n="94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1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01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9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79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18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5646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0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83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04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27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49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90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9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4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49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9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2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10/23/23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Support Vector Machine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Solver for Support Vector Classifier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384DB-88D0-6B2B-0799-327580B72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304" y="3282288"/>
            <a:ext cx="6404684" cy="1176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634F3F-E33B-D7CE-F6BE-C2BA3F53BEA3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It is intractable to</a:t>
            </a:r>
            <a:r>
              <a:rPr lang="zh-CN" altLang="en-US" sz="2800" dirty="0"/>
              <a:t> </a:t>
            </a:r>
            <a:r>
              <a:rPr lang="en-US" altLang="zh-CN" sz="2800" dirty="0"/>
              <a:t>solve the constraint problem, so we need to formulate an unconstrainted problem as a solver.</a:t>
            </a:r>
          </a:p>
        </p:txBody>
      </p:sp>
    </p:spTree>
    <p:extLst>
      <p:ext uri="{BB962C8B-B14F-4D97-AF65-F5344CB8AC3E}">
        <p14:creationId xmlns:p14="http://schemas.microsoft.com/office/powerpoint/2010/main" val="205172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Feature Expansion 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AFF17F-C00E-49E9-DAE9-BCDEC0A3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31915"/>
            <a:ext cx="8125018" cy="13392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8994CB-D0EC-783E-85F2-4DC52E75B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3429000"/>
            <a:ext cx="7599745" cy="537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61A098-A6A6-4613-D87F-0D02F89B1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234" y="4524623"/>
            <a:ext cx="7318983" cy="85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622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Cubic Polynomials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E7D39-2D6D-54B8-7C1B-F2CF41E79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93" y="1814011"/>
            <a:ext cx="4842317" cy="4678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6706565" y="2418293"/>
            <a:ext cx="44398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 basis expansion of cubic polynomials increases the number of variables from 2 to 9 </a:t>
            </a:r>
          </a:p>
          <a:p>
            <a:r>
              <a:rPr lang="en-US" altLang="zh-CN" sz="2800" dirty="0"/>
              <a:t> </a:t>
            </a:r>
          </a:p>
          <a:p>
            <a:r>
              <a:rPr lang="en-US" altLang="zh-C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700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611917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Inner products and support vectors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977096" y="1978455"/>
            <a:ext cx="24837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Inner product: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7B77C-8EA4-FBCC-E8AA-7FE1983CF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58" y="2612474"/>
            <a:ext cx="3428608" cy="1371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8F4FBA-3189-5D89-2E19-33AAD6FF19A6}"/>
              </a:ext>
            </a:extLst>
          </p:cNvPr>
          <p:cNvSpPr txBox="1"/>
          <p:nvPr/>
        </p:nvSpPr>
        <p:spPr>
          <a:xfrm>
            <a:off x="977096" y="4094716"/>
            <a:ext cx="89771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linear support vector classifier can be represented as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E1CC23-3219-4731-B3F5-9D7BCBBAE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76" y="4995921"/>
            <a:ext cx="4165726" cy="138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21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12073B-CB18-FFD7-8F57-6791D1EACBB7}"/>
              </a:ext>
            </a:extLst>
          </p:cNvPr>
          <p:cNvSpPr txBox="1"/>
          <p:nvPr/>
        </p:nvSpPr>
        <p:spPr>
          <a:xfrm>
            <a:off x="838200" y="1654364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There is a more elegant and controlled way to introduce nonlinearities in support-vector classifiers — through the use of kernels.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AC2DB-73FB-0209-B07A-FF48A9F40B87}"/>
              </a:ext>
            </a:extLst>
          </p:cNvPr>
          <p:cNvSpPr txBox="1"/>
          <p:nvPr/>
        </p:nvSpPr>
        <p:spPr>
          <a:xfrm>
            <a:off x="838200" y="3295423"/>
            <a:ext cx="103998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Kernels: Linear Kernels; Polynomial Kernels; Gaussian Kernels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6683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Nonlinearities and Kernels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97B9A5-5207-0703-1DDD-6FBD683EE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084" y="1653572"/>
            <a:ext cx="5505289" cy="4623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9E24A-3D3D-4437-39CA-98E61A14F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04730"/>
            <a:ext cx="4407813" cy="10471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/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It turns out that most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can be zero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1786738"/>
                <a:ext cx="4162063" cy="954107"/>
              </a:xfrm>
              <a:prstGeom prst="rect">
                <a:avLst/>
              </a:prstGeom>
              <a:blipFill>
                <a:blip r:embed="rId5"/>
                <a:stretch>
                  <a:fillRect l="-3040" t="-6494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/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S is the support set of indices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8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88A117-4374-612B-FF57-516D204D2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419" y="4497143"/>
                <a:ext cx="4162063" cy="954107"/>
              </a:xfrm>
              <a:prstGeom prst="rect">
                <a:avLst/>
              </a:prstGeom>
              <a:blipFill>
                <a:blip r:embed="rId6"/>
                <a:stretch>
                  <a:fillRect l="-3040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77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Radial Kernel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/>
              <p:nvPr/>
            </p:nvSpPr>
            <p:spPr>
              <a:xfrm>
                <a:off x="994889" y="4814007"/>
                <a:ext cx="4095726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The kernel is large when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800" dirty="0"/>
                  <a:t> is close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43162EB-656D-1562-25AA-78ADB5884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9" y="4814007"/>
                <a:ext cx="4095726" cy="954107"/>
              </a:xfrm>
              <a:prstGeom prst="rect">
                <a:avLst/>
              </a:prstGeom>
              <a:blipFill>
                <a:blip r:embed="rId3"/>
                <a:stretch>
                  <a:fillRect l="-3096" t="-789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05742D8-6B90-ECAC-A861-DE19DDB89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68010"/>
            <a:ext cx="5020949" cy="11488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BD83E0-830A-D4F1-DBA3-B037020BEB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4889" y="1744837"/>
            <a:ext cx="3524063" cy="902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70BC44-1543-208F-7947-850EF06BA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149" y="805218"/>
            <a:ext cx="5681111" cy="553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3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50BC-4450-9C1F-97FF-7E3411E9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674693"/>
            <a:ext cx="9304605" cy="981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8654C8-7AA9-1316-8E66-A260B1867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399" y="3429000"/>
            <a:ext cx="8907819" cy="195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3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Multi-Class 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0150BC-4450-9C1F-97FF-7E3411E95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399" y="1674693"/>
            <a:ext cx="9304605" cy="9818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EBC4AE-0F65-04B2-B1D6-9523B6FD6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061" y="3567013"/>
            <a:ext cx="8616735" cy="144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E8DAA-C69E-7C93-B281-2404426A7EE2}"/>
              </a:ext>
            </a:extLst>
          </p:cNvPr>
          <p:cNvSpPr txBox="1"/>
          <p:nvPr/>
        </p:nvSpPr>
        <p:spPr>
          <a:xfrm>
            <a:off x="838200" y="1746961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Try and find a plane that separates the classes in feature space.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E5483D-6112-457D-7889-011BE5E246C6}"/>
              </a:ext>
            </a:extLst>
          </p:cNvPr>
          <p:cNvSpPr txBox="1"/>
          <p:nvPr/>
        </p:nvSpPr>
        <p:spPr>
          <a:xfrm>
            <a:off x="838200" y="2976236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  <a:latin typeface="-apple-system"/>
              </a:rPr>
              <a:t>If we cannot: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49156-D36C-7DD1-863F-6060C339F26A}"/>
              </a:ext>
            </a:extLst>
          </p:cNvPr>
          <p:cNvSpPr txBox="1"/>
          <p:nvPr/>
        </p:nvSpPr>
        <p:spPr>
          <a:xfrm>
            <a:off x="1511460" y="3774624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Not perfect separation?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D0986-7F7B-2F27-3C37-6DCF1BA9F0A9}"/>
              </a:ext>
            </a:extLst>
          </p:cNvPr>
          <p:cNvSpPr txBox="1"/>
          <p:nvPr/>
        </p:nvSpPr>
        <p:spPr>
          <a:xfrm>
            <a:off x="1511460" y="4605452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Enrich and enlarge the feature space?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0163569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Support Vector vs Logistic Regression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99ADF4-060E-2981-DC89-5F6EFDE019E3}"/>
              </a:ext>
            </a:extLst>
          </p:cNvPr>
          <p:cNvSpPr txBox="1"/>
          <p:nvPr/>
        </p:nvSpPr>
        <p:spPr>
          <a:xfrm>
            <a:off x="838200" y="1729612"/>
            <a:ext cx="932938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classes are (nearly) separable, SVM does better than LR. So does LDA.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DEED0-A816-804D-38DD-A0D7235FE831}"/>
              </a:ext>
            </a:extLst>
          </p:cNvPr>
          <p:cNvSpPr txBox="1"/>
          <p:nvPr/>
        </p:nvSpPr>
        <p:spPr>
          <a:xfrm>
            <a:off x="838200" y="2905780"/>
            <a:ext cx="932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When not, LR (with ridge penalty) and SVM very similar.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D58A7-D06A-E8A6-D4B0-262A798EE601}"/>
              </a:ext>
            </a:extLst>
          </p:cNvPr>
          <p:cNvSpPr txBox="1"/>
          <p:nvPr/>
        </p:nvSpPr>
        <p:spPr>
          <a:xfrm>
            <a:off x="838200" y="3815827"/>
            <a:ext cx="93293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If you wish to estimate probabilities, LR is the choice.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72E5-7AA9-8975-F94E-7DD12EC6B237}"/>
              </a:ext>
            </a:extLst>
          </p:cNvPr>
          <p:cNvSpPr txBox="1"/>
          <p:nvPr/>
        </p:nvSpPr>
        <p:spPr>
          <a:xfrm>
            <a:off x="838200" y="4868979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For nonlinear boundaries, kernel SVMs are popular. Can use kernels with LR and LDA as well, but computations are more expensive. </a:t>
            </a:r>
          </a:p>
        </p:txBody>
      </p:sp>
    </p:spTree>
    <p:extLst>
      <p:ext uri="{BB962C8B-B14F-4D97-AF65-F5344CB8AC3E}">
        <p14:creationId xmlns:p14="http://schemas.microsoft.com/office/powerpoint/2010/main" val="1481407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separate a feature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2354B0-DF6D-3783-606B-C20D30475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421" y="1703889"/>
            <a:ext cx="9178692" cy="10983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2B48A9-E656-F46F-A09F-68865AE2F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4421" y="3378395"/>
            <a:ext cx="9178692" cy="162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Separation by A Hyperplane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A6372-397C-B7E4-5E52-190123C6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631" y="1600251"/>
            <a:ext cx="9429955" cy="47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68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Best Hyperplane: Maximal Margin Classifier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15DB23-410B-C34F-7F3E-698C53DA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3" y="1455635"/>
            <a:ext cx="10888577" cy="503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545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Non-separable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B4D3D-4507-61C9-4268-22D3CE01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204" y="1824458"/>
            <a:ext cx="4482267" cy="4437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1F43DB-D6A7-13AB-7E70-B2E10D1A0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7570" y="1824458"/>
            <a:ext cx="4023430" cy="398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8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Noisy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A3AC99-3CFA-DA6C-00CC-96A250FA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3" y="1596743"/>
            <a:ext cx="9804159" cy="449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64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363" t="59556"/>
          <a:stretch/>
        </p:blipFill>
        <p:spPr>
          <a:xfrm>
            <a:off x="1492177" y="1878150"/>
            <a:ext cx="7721319" cy="26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524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Soft Margin: Support Vector Classifier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A5AE58-F421-8489-24EA-91288E1EA3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2" t="59556"/>
          <a:stretch/>
        </p:blipFill>
        <p:spPr>
          <a:xfrm>
            <a:off x="953946" y="2306898"/>
            <a:ext cx="6048737" cy="22442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7D2E86-518F-D704-2A1C-26BD38D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800" y="2025087"/>
            <a:ext cx="4054000" cy="357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62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40372</TotalTime>
  <Words>347</Words>
  <Application>Microsoft Macintosh PowerPoint</Application>
  <PresentationFormat>Widescreen</PresentationFormat>
  <Paragraphs>64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Office Theme</vt:lpstr>
      <vt:lpstr> Support Vector Machine </vt:lpstr>
      <vt:lpstr>Intuition</vt:lpstr>
      <vt:lpstr>How to separate a feature space</vt:lpstr>
      <vt:lpstr>Separation by A Hyperplane</vt:lpstr>
      <vt:lpstr>Best Hyperplane: Maximal Margin Classifier</vt:lpstr>
      <vt:lpstr>Non-separable Data</vt:lpstr>
      <vt:lpstr>Noisy Data</vt:lpstr>
      <vt:lpstr>Soft Margin: Support Vector Classifier  </vt:lpstr>
      <vt:lpstr>Soft Margin: Support Vector Classifier  </vt:lpstr>
      <vt:lpstr>Solver for Support Vector Classifier  </vt:lpstr>
      <vt:lpstr>Feature Expansion   </vt:lpstr>
      <vt:lpstr>Cubic Polynomials    </vt:lpstr>
      <vt:lpstr>Nonlinearities and Kernels     </vt:lpstr>
      <vt:lpstr>Inner products and support vectors </vt:lpstr>
      <vt:lpstr>Nonlinearities and Kernels     </vt:lpstr>
      <vt:lpstr>Nonlinearities and Kernels     </vt:lpstr>
      <vt:lpstr>Radial Kernel    </vt:lpstr>
      <vt:lpstr>Multi-Class SVM</vt:lpstr>
      <vt:lpstr>Multi-Class SVM</vt:lpstr>
      <vt:lpstr>Support Vector vs Logistic Regression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637</cp:revision>
  <dcterms:created xsi:type="dcterms:W3CDTF">2023-01-15T02:09:57Z</dcterms:created>
  <dcterms:modified xsi:type="dcterms:W3CDTF">2023-10-23T16:39:04Z</dcterms:modified>
</cp:coreProperties>
</file>