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94" r:id="rId3"/>
    <p:sldId id="285" r:id="rId4"/>
    <p:sldId id="297" r:id="rId5"/>
    <p:sldId id="315" r:id="rId6"/>
    <p:sldId id="316" r:id="rId7"/>
    <p:sldId id="317" r:id="rId8"/>
    <p:sldId id="318" r:id="rId9"/>
    <p:sldId id="29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73015" autoAdjust="0"/>
  </p:normalViewPr>
  <p:slideViewPr>
    <p:cSldViewPr snapToGrid="0">
      <p:cViewPr varScale="1">
        <p:scale>
          <a:sx n="84" d="100"/>
          <a:sy n="84" d="100"/>
        </p:scale>
        <p:origin x="1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8/27/23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16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83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72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11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56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01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87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8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8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9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8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359466"/>
            <a:ext cx="9144000" cy="1468099"/>
          </a:xfrm>
        </p:spPr>
        <p:txBody>
          <a:bodyPr>
            <a:normAutofit/>
          </a:bodyPr>
          <a:lstStyle/>
          <a:p>
            <a:br>
              <a:rPr lang="en-US" sz="4800" b="1" dirty="0"/>
            </a:br>
            <a:r>
              <a:rPr lang="en-US" sz="4800" b="1" dirty="0"/>
              <a:t>Linear Regression</a:t>
            </a: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30BF-7806-D247-A2AF-B1239989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53F59-DB65-0241-829C-F5150AEE3958}"/>
              </a:ext>
            </a:extLst>
          </p:cNvPr>
          <p:cNvSpPr txBox="1"/>
          <p:nvPr/>
        </p:nvSpPr>
        <p:spPr>
          <a:xfrm>
            <a:off x="838200" y="1825675"/>
            <a:ext cx="9159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https://tianzheng4.github.io/</a:t>
            </a:r>
            <a:r>
              <a:rPr lang="en-US" sz="2400" dirty="0" err="1"/>
              <a:t>umkc</a:t>
            </a:r>
            <a:r>
              <a:rPr lang="en-US" sz="2400" dirty="0"/>
              <a:t>-teaching/2023-fall-teaching-1/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99D753-1647-664C-A454-6CD0016A3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9949"/>
            <a:ext cx="9616440" cy="2078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are on the course website:</a:t>
            </a:r>
          </a:p>
          <a:p>
            <a:pPr marL="0" indent="0">
              <a:buNone/>
            </a:pPr>
            <a:r>
              <a:rPr lang="en-US" sz="2400" dirty="0"/>
              <a:t>	Lecture slides</a:t>
            </a:r>
          </a:p>
          <a:p>
            <a:pPr marL="0" indent="0">
              <a:buNone/>
            </a:pPr>
            <a:r>
              <a:rPr lang="en-US" sz="2400" dirty="0"/>
              <a:t>	Lab material</a:t>
            </a:r>
          </a:p>
          <a:p>
            <a:pPr marL="0" indent="0">
              <a:buNone/>
            </a:pPr>
            <a:r>
              <a:rPr lang="en-US" sz="2400" dirty="0"/>
              <a:t>	Contact Information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7D57D7-F9C0-5840-941E-E7D4557F09BF}"/>
              </a:ext>
            </a:extLst>
          </p:cNvPr>
          <p:cNvSpPr txBox="1">
            <a:spLocks/>
          </p:cNvSpPr>
          <p:nvPr/>
        </p:nvSpPr>
        <p:spPr>
          <a:xfrm>
            <a:off x="838200" y="5375881"/>
            <a:ext cx="9616440" cy="85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you are interested in my research, feel free to contact me.</a:t>
            </a:r>
          </a:p>
        </p:txBody>
      </p:sp>
    </p:spTree>
    <p:extLst>
      <p:ext uri="{BB962C8B-B14F-4D97-AF65-F5344CB8AC3E}">
        <p14:creationId xmlns:p14="http://schemas.microsoft.com/office/powerpoint/2010/main" val="299922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3251F-9CFC-EA46-80ED-165FF38A5AE2}"/>
              </a:ext>
            </a:extLst>
          </p:cNvPr>
          <p:cNvSpPr txBox="1"/>
          <p:nvPr/>
        </p:nvSpPr>
        <p:spPr>
          <a:xfrm>
            <a:off x="838200" y="1784338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Linear Regression (LR) is one of the simplest methods for modeling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265E27-E327-1740-89CF-63AAF91E0DA7}"/>
                  </a:ext>
                </a:extLst>
              </p:cNvPr>
              <p:cNvSpPr txBox="1"/>
              <p:nvPr/>
            </p:nvSpPr>
            <p:spPr>
              <a:xfrm>
                <a:off x="838200" y="3167390"/>
                <a:ext cx="105156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Linear Regression assumes that the dependence of 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/>
                  <a:t> is linear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265E27-E327-1740-89CF-63AAF91E0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67390"/>
                <a:ext cx="10515600" cy="954107"/>
              </a:xfrm>
              <a:prstGeom prst="rect">
                <a:avLst/>
              </a:prstGeom>
              <a:blipFill>
                <a:blip r:embed="rId3"/>
                <a:stretch>
                  <a:fillRect l="-1206" t="-6579" r="-12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013F6AA-2D10-BF49-B10F-4DB615730CAA}"/>
              </a:ext>
            </a:extLst>
          </p:cNvPr>
          <p:cNvSpPr txBox="1"/>
          <p:nvPr/>
        </p:nvSpPr>
        <p:spPr>
          <a:xfrm>
            <a:off x="838200" y="482855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 most cases, regression function is not linear (but interpretable)</a:t>
            </a:r>
          </a:p>
        </p:txBody>
      </p:sp>
    </p:spTree>
    <p:extLst>
      <p:ext uri="{BB962C8B-B14F-4D97-AF65-F5344CB8AC3E}">
        <p14:creationId xmlns:p14="http://schemas.microsoft.com/office/powerpoint/2010/main" val="417943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Simple Linear Regression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3AECFB-3AD9-6E40-810C-79BBFBD86B61}"/>
                  </a:ext>
                </a:extLst>
              </p:cNvPr>
              <p:cNvSpPr txBox="1"/>
              <p:nvPr/>
            </p:nvSpPr>
            <p:spPr>
              <a:xfrm>
                <a:off x="312421" y="2859027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3AECFB-3AD9-6E40-810C-79BBFBD86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1" y="2859027"/>
                <a:ext cx="9951720" cy="52322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C02BBF6-2811-9F4D-B3D8-BD9FBDF657C0}"/>
              </a:ext>
            </a:extLst>
          </p:cNvPr>
          <p:cNvSpPr txBox="1"/>
          <p:nvPr/>
        </p:nvSpPr>
        <p:spPr>
          <a:xfrm>
            <a:off x="838200" y="175356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Linear Regression with a single predictor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F4E81C-F795-BE44-BB82-D587E4B63CAF}"/>
                  </a:ext>
                </a:extLst>
              </p:cNvPr>
              <p:cNvSpPr txBox="1"/>
              <p:nvPr/>
            </p:nvSpPr>
            <p:spPr>
              <a:xfrm>
                <a:off x="838200" y="5057103"/>
                <a:ext cx="478536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 is the error term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F4E81C-F795-BE44-BB82-D587E4B63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57103"/>
                <a:ext cx="4785360" cy="523220"/>
              </a:xfrm>
              <a:prstGeom prst="rect">
                <a:avLst/>
              </a:prstGeom>
              <a:blipFill>
                <a:blip r:embed="rId4"/>
                <a:stretch>
                  <a:fillRect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632132-D1B9-834F-AA1A-EE1114B0E376}"/>
                  </a:ext>
                </a:extLst>
              </p:cNvPr>
              <p:cNvSpPr txBox="1"/>
              <p:nvPr/>
            </p:nvSpPr>
            <p:spPr>
              <a:xfrm>
                <a:off x="838200" y="3958065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is called intercept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is called slope, which are two parameters.  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632132-D1B9-834F-AA1A-EE1114B0E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58065"/>
                <a:ext cx="10515600" cy="523220"/>
              </a:xfrm>
              <a:prstGeom prst="rect">
                <a:avLst/>
              </a:prstGeom>
              <a:blipFill>
                <a:blip r:embed="rId5"/>
                <a:stretch>
                  <a:fillRect l="-724" t="-11905" r="-1689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68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Simple Linear Regression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/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objective is to learn (estimate)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/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are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blipFill>
                <a:blip r:embed="rId4"/>
                <a:stretch>
                  <a:fillRect l="-1206"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/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blipFill>
                <a:blip r:embed="rId5"/>
                <a:stretch>
                  <a:fillRect t="-909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/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is an estimate (prediction)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given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blipFill>
                <a:blip r:embed="rId6"/>
                <a:stretch>
                  <a:fillRect l="-383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524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Simple Linear Regression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/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objective is to learn (estimate)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/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are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blipFill>
                <a:blip r:embed="rId4"/>
                <a:stretch>
                  <a:fillRect l="-1206"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/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blipFill>
                <a:blip r:embed="rId5"/>
                <a:stretch>
                  <a:fillRect t="-909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/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is an estimate (prediction) of outcome given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blipFill>
                <a:blip r:embed="rId6"/>
                <a:stretch>
                  <a:fillRect l="-383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E58926-7767-2A4B-8491-9ECC9E5E8CD0}"/>
                  </a:ext>
                </a:extLst>
              </p:cNvPr>
              <p:cNvSpPr txBox="1"/>
              <p:nvPr/>
            </p:nvSpPr>
            <p:spPr>
              <a:xfrm>
                <a:off x="838200" y="5509418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is the residual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E58926-7767-2A4B-8491-9ECC9E5E8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09418"/>
                <a:ext cx="9951720" cy="523220"/>
              </a:xfrm>
              <a:prstGeom prst="rect">
                <a:avLst/>
              </a:prstGeom>
              <a:blipFill>
                <a:blip r:embed="rId7"/>
                <a:stretch>
                  <a:fillRect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743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Least Squares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/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least squares method is commonly used for 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b="0" dirty="0"/>
                  <a:t> </a:t>
                </a:r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6A0190-3AA0-944D-B735-45B8072A2C27}"/>
                  </a:ext>
                </a:extLst>
              </p:cNvPr>
              <p:cNvSpPr txBox="1"/>
              <p:nvPr/>
            </p:nvSpPr>
            <p:spPr>
              <a:xfrm>
                <a:off x="944880" y="2905780"/>
                <a:ext cx="10515600" cy="9776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Given a training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sz="2800" dirty="0"/>
                  <a:t>, the residual sum of squares (RSS) can be defined as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6A0190-3AA0-944D-B735-45B8072A2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2905780"/>
                <a:ext cx="10515600" cy="977640"/>
              </a:xfrm>
              <a:prstGeom prst="rect">
                <a:avLst/>
              </a:prstGeom>
              <a:blipFill>
                <a:blip r:embed="rId4"/>
                <a:stretch>
                  <a:fillRect l="-1206" t="-384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/>
              <p:nvPr/>
            </p:nvSpPr>
            <p:spPr>
              <a:xfrm>
                <a:off x="403861" y="4307941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1" y="4307941"/>
                <a:ext cx="9951720" cy="1137876"/>
              </a:xfrm>
              <a:prstGeom prst="rect">
                <a:avLst/>
              </a:prstGeom>
              <a:blipFill>
                <a:blip r:embed="rId5"/>
                <a:stretch>
                  <a:fillRect t="-131111" b="-18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39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Loglikelihood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/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least squares method is commonly used for 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b="0" dirty="0"/>
                  <a:t> </a:t>
                </a:r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364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4E73AD-7A38-9D42-8C4C-ADC0FDE0FBC3}"/>
              </a:ext>
            </a:extLst>
          </p:cNvPr>
          <p:cNvSpPr txBox="1"/>
          <p:nvPr/>
        </p:nvSpPr>
        <p:spPr>
          <a:xfrm>
            <a:off x="4792980" y="2601575"/>
            <a:ext cx="59512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613744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14658</TotalTime>
  <Words>298</Words>
  <Application>Microsoft Macintosh PowerPoint</Application>
  <PresentationFormat>Widescreen</PresentationFormat>
  <Paragraphs>44</Paragraphs>
  <Slides>9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 Linear Regression</vt:lpstr>
      <vt:lpstr>Course Website</vt:lpstr>
      <vt:lpstr>Linear Regression</vt:lpstr>
      <vt:lpstr>Simple Linear Regression </vt:lpstr>
      <vt:lpstr>Simple Linear Regression </vt:lpstr>
      <vt:lpstr>Simple Linear Regression </vt:lpstr>
      <vt:lpstr>Least Squares Method</vt:lpstr>
      <vt:lpstr>Loglikelihood Estimation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 Tianhang</cp:lastModifiedBy>
  <cp:revision>196</cp:revision>
  <dcterms:created xsi:type="dcterms:W3CDTF">2023-01-15T02:09:57Z</dcterms:created>
  <dcterms:modified xsi:type="dcterms:W3CDTF">2023-08-27T17:18:19Z</dcterms:modified>
</cp:coreProperties>
</file>