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4" r:id="rId3"/>
    <p:sldId id="285" r:id="rId4"/>
    <p:sldId id="295" r:id="rId5"/>
    <p:sldId id="306" r:id="rId6"/>
    <p:sldId id="298" r:id="rId7"/>
    <p:sldId id="308" r:id="rId8"/>
    <p:sldId id="296" r:id="rId9"/>
    <p:sldId id="297" r:id="rId10"/>
    <p:sldId id="299" r:id="rId11"/>
    <p:sldId id="300" r:id="rId12"/>
    <p:sldId id="301" r:id="rId13"/>
    <p:sldId id="302" r:id="rId14"/>
    <p:sldId id="307" r:id="rId15"/>
    <p:sldId id="311" r:id="rId16"/>
    <p:sldId id="310" r:id="rId17"/>
    <p:sldId id="303" r:id="rId18"/>
    <p:sldId id="312" r:id="rId19"/>
    <p:sldId id="304" r:id="rId20"/>
    <p:sldId id="313" r:id="rId21"/>
    <p:sldId id="314" r:id="rId22"/>
    <p:sldId id="305" r:id="rId23"/>
    <p:sldId id="309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0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br>
              <a:rPr lang="en-US" sz="4800" b="1" dirty="0"/>
            </a:br>
            <a:r>
              <a:rPr lang="en-US" sz="4800" dirty="0"/>
              <a:t>Introduction to Statistical Learning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43840" y="1676546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))+(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676546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726E90-C7A8-1D46-8DE0-78D9D5D7311A}"/>
                  </a:ext>
                </a:extLst>
              </p:cNvPr>
              <p:cNvSpPr txBox="1"/>
              <p:nvPr/>
            </p:nvSpPr>
            <p:spPr>
              <a:xfrm>
                <a:off x="1066800" y="3042708"/>
                <a:ext cx="643128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726E90-C7A8-1D46-8DE0-78D9D5D73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42708"/>
                <a:ext cx="6431280" cy="830997"/>
              </a:xfrm>
              <a:prstGeom prst="rect">
                <a:avLst/>
              </a:prstGeom>
              <a:blipFill>
                <a:blip r:embed="rId3"/>
                <a:stretch>
                  <a:fillRect l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9E5392-C337-BF4A-BE49-BE33F9344C67}"/>
                  </a:ext>
                </a:extLst>
              </p:cNvPr>
              <p:cNvSpPr txBox="1"/>
              <p:nvPr/>
            </p:nvSpPr>
            <p:spPr>
              <a:xfrm>
                <a:off x="960120" y="4085538"/>
                <a:ext cx="932688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9E5392-C337-BF4A-BE49-BE33F9344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4085538"/>
                <a:ext cx="932688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C69CD2-98AD-6849-B717-B859D30B01D6}"/>
                  </a:ext>
                </a:extLst>
              </p:cNvPr>
              <p:cNvSpPr txBox="1"/>
              <p:nvPr/>
            </p:nvSpPr>
            <p:spPr>
              <a:xfrm>
                <a:off x="4655122" y="2577543"/>
                <a:ext cx="13563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C69CD2-98AD-6849-B717-B859D30B0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122" y="2577543"/>
                <a:ext cx="135636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6048E1B5-A370-FB41-A9F3-94C59E002C58}"/>
              </a:ext>
            </a:extLst>
          </p:cNvPr>
          <p:cNvSpPr/>
          <p:nvPr/>
        </p:nvSpPr>
        <p:spPr>
          <a:xfrm rot="16200000">
            <a:off x="5173282" y="1834981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ADD4266-A836-E24B-8F8B-76E46BF2DAEB}"/>
              </a:ext>
            </a:extLst>
          </p:cNvPr>
          <p:cNvSpPr/>
          <p:nvPr/>
        </p:nvSpPr>
        <p:spPr>
          <a:xfrm rot="16200000">
            <a:off x="7452296" y="1378842"/>
            <a:ext cx="315624" cy="2000984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009B4E-4BDB-5E47-A50F-2EBCD5B78651}"/>
                  </a:ext>
                </a:extLst>
              </p:cNvPr>
              <p:cNvSpPr txBox="1"/>
              <p:nvPr/>
            </p:nvSpPr>
            <p:spPr>
              <a:xfrm>
                <a:off x="6931928" y="2521293"/>
                <a:ext cx="13563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009B4E-4BDB-5E47-A50F-2EBCD5B78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28" y="2521293"/>
                <a:ext cx="135636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620908-1649-BB48-9065-E49C9CBFB253}"/>
                  </a:ext>
                </a:extLst>
              </p:cNvPr>
              <p:cNvSpPr txBox="1"/>
              <p:nvPr/>
            </p:nvSpPr>
            <p:spPr>
              <a:xfrm>
                <a:off x="1066800" y="5263326"/>
                <a:ext cx="131840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  irreducible error + reducible error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620908-1649-BB48-9065-E49C9CBF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63326"/>
                <a:ext cx="13184068" cy="830997"/>
              </a:xfrm>
              <a:prstGeom prst="rect">
                <a:avLst/>
              </a:prstGeom>
              <a:blipFill>
                <a:blip r:embed="rId7"/>
                <a:stretch>
                  <a:fillRect l="-96"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91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/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534085-9068-4A45-BE62-D58F3365F00B}"/>
              </a:ext>
            </a:extLst>
          </p:cNvPr>
          <p:cNvSpPr txBox="1"/>
          <p:nvPr/>
        </p:nvSpPr>
        <p:spPr>
          <a:xfrm>
            <a:off x="1264920" y="32289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Bias: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/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12BDA-2D4C-494C-AD06-BACD08DA722C}"/>
              </a:ext>
            </a:extLst>
          </p:cNvPr>
          <p:cNvSpPr txBox="1"/>
          <p:nvPr/>
        </p:nvSpPr>
        <p:spPr>
          <a:xfrm>
            <a:off x="1264920" y="404033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Variance: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/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85F286-48FD-4E40-A600-091F499952CE}"/>
              </a:ext>
            </a:extLst>
          </p:cNvPr>
          <p:cNvSpPr txBox="1"/>
          <p:nvPr/>
        </p:nvSpPr>
        <p:spPr>
          <a:xfrm>
            <a:off x="1264920" y="50288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Irreducible error: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/>
              <p:nvPr/>
            </p:nvSpPr>
            <p:spPr>
              <a:xfrm>
                <a:off x="2560320" y="5079795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0" y="5079795"/>
                <a:ext cx="4533900" cy="461665"/>
              </a:xfrm>
              <a:prstGeom prst="rect">
                <a:avLst/>
              </a:prstGeom>
              <a:blipFill>
                <a:blip r:embed="rId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54CF7F3-DFAF-834F-BE10-068704335A89}"/>
              </a:ext>
            </a:extLst>
          </p:cNvPr>
          <p:cNvSpPr/>
          <p:nvPr/>
        </p:nvSpPr>
        <p:spPr>
          <a:xfrm rot="10800000">
            <a:off x="7722870" y="3350504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4E5D-3F30-7544-8A7B-69D9EE464884}"/>
              </a:ext>
            </a:extLst>
          </p:cNvPr>
          <p:cNvSpPr txBox="1"/>
          <p:nvPr/>
        </p:nvSpPr>
        <p:spPr>
          <a:xfrm>
            <a:off x="8381999" y="3556486"/>
            <a:ext cx="2922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Depends on </a:t>
            </a:r>
          </a:p>
          <a:p>
            <a:r>
              <a:rPr lang="en-US" sz="2800" dirty="0"/>
              <a:t>model complexity  </a:t>
            </a:r>
          </a:p>
        </p:txBody>
      </p:sp>
    </p:spTree>
    <p:extLst>
      <p:ext uri="{BB962C8B-B14F-4D97-AF65-F5344CB8AC3E}">
        <p14:creationId xmlns:p14="http://schemas.microsoft.com/office/powerpoint/2010/main" val="36209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(to Estimate g(X))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042160" y="2711194"/>
                <a:ext cx="7772400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)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60" y="2711194"/>
                <a:ext cx="7772400" cy="490199"/>
              </a:xfrm>
              <a:prstGeom prst="rect">
                <a:avLst/>
              </a:prstGeom>
              <a:blipFill>
                <a:blip r:embed="rId2"/>
                <a:stretch>
                  <a:fillRect l="-163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938D575-AB8D-AD49-B124-B81C7616D9D8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Models: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BFF13-55E4-EE49-8BBA-2D9C3BA3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20" y="3826510"/>
            <a:ext cx="5659978" cy="23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0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(to Estimate g(X))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042160" y="2711194"/>
                <a:ext cx="7772400" cy="466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)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60" y="2711194"/>
                <a:ext cx="7772400" cy="466474"/>
              </a:xfrm>
              <a:prstGeom prst="rect">
                <a:avLst/>
              </a:prstGeom>
              <a:blipFill>
                <a:blip r:embed="rId2"/>
                <a:stretch>
                  <a:fillRect l="-163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938D575-AB8D-AD49-B124-B81C7616D9D8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Quadratic Models: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BDE88-6AC5-C74D-9DAE-689B987F4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99" y="3531491"/>
            <a:ext cx="6588732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6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32B1CF-265D-D742-A37C-6FB0FA62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48CE0-A92B-D44C-B381-4B6BB34B2714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and a testing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, and a prediction function learned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the prediction accuracy can be defined as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48CE0-A92B-D44C-B381-4B6BB34B2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blipFill>
                <a:blip r:embed="rId2"/>
                <a:stretch>
                  <a:fillRect l="-96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BC8783-00A1-9C40-A909-103CA24F8891}"/>
                  </a:ext>
                </a:extLst>
              </p:cNvPr>
              <p:cNvSpPr txBox="1"/>
              <p:nvPr/>
            </p:nvSpPr>
            <p:spPr>
              <a:xfrm>
                <a:off x="1127760" y="2952095"/>
                <a:ext cx="7772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BC8783-00A1-9C40-A909-103CA24F8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0" y="2952095"/>
                <a:ext cx="7772400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2A6D5A-3CFA-3245-8A94-4F5E03513DD3}"/>
                  </a:ext>
                </a:extLst>
              </p:cNvPr>
              <p:cNvSpPr txBox="1"/>
              <p:nvPr/>
            </p:nvSpPr>
            <p:spPr>
              <a:xfrm>
                <a:off x="838200" y="3827167"/>
                <a:ext cx="10515600" cy="661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Training Accuracy: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2A6D5A-3CFA-3245-8A94-4F5E03513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27167"/>
                <a:ext cx="10515600" cy="661078"/>
              </a:xfrm>
              <a:prstGeom prst="rect">
                <a:avLst/>
              </a:prstGeom>
              <a:blipFill>
                <a:blip r:embed="rId4"/>
                <a:stretch>
                  <a:fillRect l="-965" t="-77358" b="-1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937C8C-BE96-5C4A-B4DE-305254D8F6C2}"/>
                  </a:ext>
                </a:extLst>
              </p:cNvPr>
              <p:cNvSpPr txBox="1"/>
              <p:nvPr/>
            </p:nvSpPr>
            <p:spPr>
              <a:xfrm>
                <a:off x="838200" y="4901652"/>
                <a:ext cx="10515600" cy="661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Testing Accuracy: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𝑡𝑒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937C8C-BE96-5C4A-B4DE-305254D8F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1652"/>
                <a:ext cx="10515600" cy="661078"/>
              </a:xfrm>
              <a:prstGeom prst="rect">
                <a:avLst/>
              </a:prstGeom>
              <a:blipFill>
                <a:blip r:embed="rId5"/>
                <a:stretch>
                  <a:fillRect l="-965" t="-74074" b="-1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23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32B1CF-265D-D742-A37C-6FB0FA62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A6D5A-3CFA-3245-8A94-4F5E03513DD3}"/>
              </a:ext>
            </a:extLst>
          </p:cNvPr>
          <p:cNvSpPr txBox="1"/>
          <p:nvPr/>
        </p:nvSpPr>
        <p:spPr>
          <a:xfrm>
            <a:off x="838200" y="195634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output of classification models are labels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F8AC0-2AE6-0B47-9E7D-2A61514ADF44}"/>
              </a:ext>
            </a:extLst>
          </p:cNvPr>
          <p:cNvSpPr txBox="1"/>
          <p:nvPr/>
        </p:nvSpPr>
        <p:spPr>
          <a:xfrm>
            <a:off x="1356360" y="2683673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Logistic Regression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DCEA7-9670-9341-92AD-4ACC284CF6F5}"/>
              </a:ext>
            </a:extLst>
          </p:cNvPr>
          <p:cNvSpPr txBox="1"/>
          <p:nvPr/>
        </p:nvSpPr>
        <p:spPr>
          <a:xfrm>
            <a:off x="1356360" y="341099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Support Vector Machine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E7E63-905E-EA47-8FFD-38085A067B4B}"/>
              </a:ext>
            </a:extLst>
          </p:cNvPr>
          <p:cNvSpPr txBox="1"/>
          <p:nvPr/>
        </p:nvSpPr>
        <p:spPr>
          <a:xfrm>
            <a:off x="1356360" y="4138323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123769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32B1CF-265D-D742-A37C-6FB0FA62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Bias and 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BB9C-068D-D64C-BF53-833F39A474B1}"/>
              </a:ext>
            </a:extLst>
          </p:cNvPr>
          <p:cNvSpPr txBox="1"/>
          <p:nvPr/>
        </p:nvSpPr>
        <p:spPr>
          <a:xfrm>
            <a:off x="838200" y="3467619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Model Variance: The variance of parameters (but what is the standard?)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294319-89BD-3845-9927-BCFC95D12C97}"/>
                  </a:ext>
                </a:extLst>
              </p:cNvPr>
              <p:cNvSpPr txBox="1"/>
              <p:nvPr/>
            </p:nvSpPr>
            <p:spPr>
              <a:xfrm>
                <a:off x="838200" y="5014643"/>
                <a:ext cx="76923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Better metric: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294319-89BD-3845-9927-BCFC95D1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4643"/>
                <a:ext cx="7692390" cy="461665"/>
              </a:xfrm>
              <a:prstGeom prst="rect">
                <a:avLst/>
              </a:prstGeom>
              <a:blipFill>
                <a:blip r:embed="rId2"/>
                <a:stretch>
                  <a:fillRect l="-132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671E1F6-2CB9-2C4B-AF87-78C7E9F73696}"/>
              </a:ext>
            </a:extLst>
          </p:cNvPr>
          <p:cNvSpPr txBox="1"/>
          <p:nvPr/>
        </p:nvSpPr>
        <p:spPr>
          <a:xfrm>
            <a:off x="838200" y="203287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Model Bias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45575E-8725-CA4C-AB95-5BF053F8CE57}"/>
                  </a:ext>
                </a:extLst>
              </p:cNvPr>
              <p:cNvSpPr txBox="1"/>
              <p:nvPr/>
            </p:nvSpPr>
            <p:spPr>
              <a:xfrm>
                <a:off x="2240280" y="203287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45575E-8725-CA4C-AB95-5BF053F8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280" y="203287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44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Trade-off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If a model is more complicated (e.g., with more parameters):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2BC32-9BBB-D946-8261-BDC911714E50}"/>
              </a:ext>
            </a:extLst>
          </p:cNvPr>
          <p:cNvSpPr txBox="1"/>
          <p:nvPr/>
        </p:nvSpPr>
        <p:spPr>
          <a:xfrm>
            <a:off x="1554480" y="264187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bias is expected to be smaller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BD057-652D-4E49-BD81-2FFEE86B1E31}"/>
              </a:ext>
            </a:extLst>
          </p:cNvPr>
          <p:cNvSpPr txBox="1"/>
          <p:nvPr/>
        </p:nvSpPr>
        <p:spPr>
          <a:xfrm>
            <a:off x="1554480" y="343130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variance is expected to be larger</a:t>
            </a:r>
          </a:p>
        </p:txBody>
      </p:sp>
    </p:spTree>
    <p:extLst>
      <p:ext uri="{BB962C8B-B14F-4D97-AF65-F5344CB8AC3E}">
        <p14:creationId xmlns:p14="http://schemas.microsoft.com/office/powerpoint/2010/main" val="343971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importance of each predictor?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CDC1D-C577-DB46-A111-54A3503969B9}"/>
              </a:ext>
            </a:extLst>
          </p:cNvPr>
          <p:cNvSpPr txBox="1"/>
          <p:nvPr/>
        </p:nvSpPr>
        <p:spPr>
          <a:xfrm>
            <a:off x="838200" y="290578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Why a model makes a particular decision?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C9EC6-2785-1748-A830-8D79CC3BB873}"/>
              </a:ext>
            </a:extLst>
          </p:cNvPr>
          <p:cNvSpPr txBox="1"/>
          <p:nvPr/>
        </p:nvSpPr>
        <p:spPr>
          <a:xfrm>
            <a:off x="838200" y="39774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Example: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425DBC-CA71-584E-8E8C-3831C961321D}"/>
                  </a:ext>
                </a:extLst>
              </p:cNvPr>
              <p:cNvSpPr txBox="1"/>
              <p:nvPr/>
            </p:nvSpPr>
            <p:spPr>
              <a:xfrm>
                <a:off x="640080" y="504904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𝑌𝑒𝑎𝑟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+4×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𝑌𝑒𝑎𝑟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𝐸𝑑𝑢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+0.1×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425DBC-CA71-584E-8E8C-3831C9613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5049040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43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Interpretability Trade-off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If a model is more complicated (e.g., with more parameters):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2BC32-9BBB-D946-8261-BDC911714E50}"/>
              </a:ext>
            </a:extLst>
          </p:cNvPr>
          <p:cNvSpPr txBox="1"/>
          <p:nvPr/>
        </p:nvSpPr>
        <p:spPr>
          <a:xfrm>
            <a:off x="1554480" y="264187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accuracy may be higher (but may suffer from overfitting)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BD057-652D-4E49-BD81-2FFEE86B1E31}"/>
              </a:ext>
            </a:extLst>
          </p:cNvPr>
          <p:cNvSpPr txBox="1"/>
          <p:nvPr/>
        </p:nvSpPr>
        <p:spPr>
          <a:xfrm>
            <a:off x="1554480" y="343130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interpretability may be worse (It is easy to interpret linear models)</a:t>
            </a:r>
          </a:p>
        </p:txBody>
      </p:sp>
    </p:spTree>
    <p:extLst>
      <p:ext uri="{BB962C8B-B14F-4D97-AF65-F5344CB8AC3E}">
        <p14:creationId xmlns:p14="http://schemas.microsoft.com/office/powerpoint/2010/main" val="178323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(Binary Classification)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308665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True Positive: 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308E5-75B5-6147-B626-C85DFE070124}"/>
              </a:ext>
            </a:extLst>
          </p:cNvPr>
          <p:cNvSpPr txBox="1"/>
          <p:nvPr/>
        </p:nvSpPr>
        <p:spPr>
          <a:xfrm>
            <a:off x="4450080" y="310643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False Positive: FP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1FB34-8748-D14D-9896-9ED435FE1FDB}"/>
              </a:ext>
            </a:extLst>
          </p:cNvPr>
          <p:cNvSpPr txBox="1"/>
          <p:nvPr/>
        </p:nvSpPr>
        <p:spPr>
          <a:xfrm>
            <a:off x="838200" y="1744488"/>
            <a:ext cx="1089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+ B: B is the prediction, and A means the correctness of the prediction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8685B-4AEE-A648-A92C-5ED5E51849D4}"/>
              </a:ext>
            </a:extLst>
          </p:cNvPr>
          <p:cNvSpPr txBox="1"/>
          <p:nvPr/>
        </p:nvSpPr>
        <p:spPr>
          <a:xfrm>
            <a:off x="838200" y="45730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True Negative: TN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DC883-79B8-4A49-88C1-83ED822425F2}"/>
              </a:ext>
            </a:extLst>
          </p:cNvPr>
          <p:cNvSpPr txBox="1"/>
          <p:nvPr/>
        </p:nvSpPr>
        <p:spPr>
          <a:xfrm>
            <a:off x="4450080" y="459029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True Negative: FN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326EA-47E6-E044-8943-7758B23E4B27}"/>
              </a:ext>
            </a:extLst>
          </p:cNvPr>
          <p:cNvSpPr txBox="1"/>
          <p:nvPr/>
        </p:nvSpPr>
        <p:spPr>
          <a:xfrm>
            <a:off x="2971800" y="381260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TP + FP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1D21F-9C20-6E4D-A017-CA01A7E8C398}"/>
              </a:ext>
            </a:extLst>
          </p:cNvPr>
          <p:cNvSpPr txBox="1"/>
          <p:nvPr/>
        </p:nvSpPr>
        <p:spPr>
          <a:xfrm>
            <a:off x="2971800" y="540509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TN + FN = 1</a:t>
            </a:r>
          </a:p>
        </p:txBody>
      </p:sp>
    </p:spTree>
    <p:extLst>
      <p:ext uri="{BB962C8B-B14F-4D97-AF65-F5344CB8AC3E}">
        <p14:creationId xmlns:p14="http://schemas.microsoft.com/office/powerpoint/2010/main" val="1290584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(Binary Classification)</a:t>
            </a:r>
          </a:p>
        </p:txBody>
      </p:sp>
      <p:sp>
        <p:nvSpPr>
          <p:cNvPr id="5" name="AutoShape 6" descr="F1 Score in Machine Learning: Intro &amp; Calculation">
            <a:extLst>
              <a:ext uri="{FF2B5EF4-FFF2-40B4-BE49-F238E27FC236}">
                <a16:creationId xmlns:a16="http://schemas.microsoft.com/office/drawing/2014/main" id="{5B42C782-FF51-C84B-AE00-6AB614E564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8360" y="31546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AC9204-45F7-1A43-BF02-3ECB1641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029" y="3907736"/>
            <a:ext cx="5211693" cy="16725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53729B-9289-E547-93D9-41212B69E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56"/>
          <a:stretch/>
        </p:blipFill>
        <p:spPr>
          <a:xfrm>
            <a:off x="2247900" y="1992049"/>
            <a:ext cx="3558540" cy="20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8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Goodfit</a:t>
            </a:r>
            <a:r>
              <a:rPr lang="en-US" dirty="0"/>
              <a:t>, Underfit and Overfit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4D2B5-ACFC-EF4A-82C8-DA0555B2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" y="1868488"/>
            <a:ext cx="11318313" cy="3549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54A77D-7B32-2748-B308-389A9B769E6E}"/>
              </a:ext>
            </a:extLst>
          </p:cNvPr>
          <p:cNvSpPr txBox="1"/>
          <p:nvPr/>
        </p:nvSpPr>
        <p:spPr>
          <a:xfrm>
            <a:off x="1582455" y="5595938"/>
            <a:ext cx="1526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High bias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8D3E4-8E8B-AE4B-A3AE-6B3B6B7C9829}"/>
              </a:ext>
            </a:extLst>
          </p:cNvPr>
          <p:cNvSpPr txBox="1"/>
          <p:nvPr/>
        </p:nvSpPr>
        <p:spPr>
          <a:xfrm>
            <a:off x="8943375" y="5595938"/>
            <a:ext cx="225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High variance</a:t>
            </a:r>
          </a:p>
        </p:txBody>
      </p:sp>
    </p:spTree>
    <p:extLst>
      <p:ext uri="{BB962C8B-B14F-4D97-AF65-F5344CB8AC3E}">
        <p14:creationId xmlns:p14="http://schemas.microsoft.com/office/powerpoint/2010/main" val="2008262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 and Overfit</a:t>
            </a:r>
          </a:p>
        </p:txBody>
      </p:sp>
      <p:pic>
        <p:nvPicPr>
          <p:cNvPr id="1026" name="Picture 2" descr="UNDERFIT and OVERFIT Explained. The main aim here is to find the best… | by  Aarthi Kasirajan | Medium">
            <a:extLst>
              <a:ext uri="{FF2B5EF4-FFF2-40B4-BE49-F238E27FC236}">
                <a16:creationId xmlns:a16="http://schemas.microsoft.com/office/drawing/2014/main" id="{65B632A4-C027-B04F-98C5-4F4889B4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" y="1812608"/>
            <a:ext cx="7634818" cy="43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84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Notations (Supervised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3198167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(also called dependent variable, response, target)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Vector/Matrix/Tensor predictor X (also called inputs, regressors, covariates, features, independent variables)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E3964-2BBE-AF4A-8AEA-2CE44838628F}"/>
              </a:ext>
            </a:extLst>
          </p:cNvPr>
          <p:cNvSpPr txBox="1"/>
          <p:nvPr/>
        </p:nvSpPr>
        <p:spPr>
          <a:xfrm>
            <a:off x="838200" y="4242664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  <a:latin typeface="CMR10"/>
              </a:rPr>
              <a:t>Accurately predict the outcomes of unseen test </a:t>
            </a:r>
            <a:r>
              <a:rPr lang="en-CA" sz="2400" dirty="0">
                <a:latin typeface="CMR10"/>
              </a:rPr>
              <a:t>cases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Understand which inputs affect the outcome, and how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Assess the quality of our predictions and inferences </a:t>
            </a:r>
            <a:endParaRPr lang="en-CA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Notations (Supervised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2683321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is Income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Task: Predict the income based on years of education, years of work,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5995B-44CD-9E4A-9104-14BE545DB015}"/>
              </a:ext>
            </a:extLst>
          </p:cNvPr>
          <p:cNvSpPr txBox="1"/>
          <p:nvPr/>
        </p:nvSpPr>
        <p:spPr>
          <a:xfrm>
            <a:off x="838200" y="3713015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Predictors are years of education, years of work, etc. (Denoted by X)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0D50F-BA13-654F-B1B9-1A1CA822C773}"/>
                  </a:ext>
                </a:extLst>
              </p:cNvPr>
              <p:cNvSpPr txBox="1"/>
              <p:nvPr/>
            </p:nvSpPr>
            <p:spPr>
              <a:xfrm>
                <a:off x="838200" y="4742709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Modeling: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0D50F-BA13-654F-B1B9-1A1CA822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2709"/>
                <a:ext cx="9951720" cy="461665"/>
              </a:xfrm>
              <a:prstGeom prst="rect">
                <a:avLst/>
              </a:prstGeom>
              <a:blipFill>
                <a:blip r:embed="rId3"/>
                <a:stretch>
                  <a:fillRect l="-102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How to assess a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Prediction Error (regression problems)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7FE3A-BA33-C641-9B30-B21B93078297}"/>
              </a:ext>
            </a:extLst>
          </p:cNvPr>
          <p:cNvSpPr txBox="1"/>
          <p:nvPr/>
        </p:nvSpPr>
        <p:spPr>
          <a:xfrm>
            <a:off x="838200" y="261533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Prediction Accuracy (classification problems)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27E6E-8C7C-554F-8DFA-FA4F23FA1866}"/>
              </a:ext>
            </a:extLst>
          </p:cNvPr>
          <p:cNvSpPr txBox="1"/>
          <p:nvPr/>
        </p:nvSpPr>
        <p:spPr>
          <a:xfrm>
            <a:off x="838200" y="3457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Model Variance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06C44-459C-C847-BA9B-20B4BEDC33E4}"/>
              </a:ext>
            </a:extLst>
          </p:cNvPr>
          <p:cNvSpPr txBox="1"/>
          <p:nvPr/>
        </p:nvSpPr>
        <p:spPr>
          <a:xfrm>
            <a:off x="838200" y="430033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13549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/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A31761-8909-2A40-BABF-DD1819AE9DA0}"/>
                  </a:ext>
                </a:extLst>
              </p:cNvPr>
              <p:cNvSpPr txBox="1"/>
              <p:nvPr/>
            </p:nvSpPr>
            <p:spPr>
              <a:xfrm>
                <a:off x="998220" y="4157729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/>
                  <a:t> is the function that minimizes the prediction error.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A31761-8909-2A40-BABF-DD1819AE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" y="4157729"/>
                <a:ext cx="9951720" cy="461665"/>
              </a:xfrm>
              <a:prstGeom prst="rect">
                <a:avLst/>
              </a:prstGeom>
              <a:blipFill>
                <a:blip r:embed="rId4"/>
                <a:stretch>
                  <a:fillRect l="-51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0BF61F-CB98-6D4C-926C-358C72F1161D}"/>
                  </a:ext>
                </a:extLst>
              </p:cNvPr>
              <p:cNvSpPr txBox="1"/>
              <p:nvPr/>
            </p:nvSpPr>
            <p:spPr>
              <a:xfrm>
                <a:off x="998220" y="5163457"/>
                <a:ext cx="103555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irreducible</a:t>
                </a:r>
                <a:r>
                  <a:rPr lang="en-US" sz="2400" dirty="0"/>
                  <a:t> error (because minimization)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0BF61F-CB98-6D4C-926C-358C72F11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" y="5163457"/>
                <a:ext cx="10355580" cy="461665"/>
              </a:xfrm>
              <a:prstGeom prst="rect">
                <a:avLst/>
              </a:prstGeom>
              <a:blipFill>
                <a:blip r:embed="rId5"/>
                <a:stretch>
                  <a:fillRect l="-122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E2426D-AA71-2C42-BA97-AFE74D162659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training dataset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, and a prediction function learned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the prediction error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can be defined as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E2426D-AA71-2C42-BA97-AFE74D162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blipFill>
                <a:blip r:embed="rId6"/>
                <a:stretch>
                  <a:fillRect l="-96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57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/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4F62EA-9230-C24D-B162-C91830C7AAE9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and a testing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, and a prediction function learned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the prediction error can be defined as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4F62EA-9230-C24D-B162-C91830C7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blipFill>
                <a:blip r:embed="rId4"/>
                <a:stretch>
                  <a:fillRect l="-96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9223D-A2EC-8547-87BF-7035F78F7273}"/>
                  </a:ext>
                </a:extLst>
              </p:cNvPr>
              <p:cNvSpPr txBox="1"/>
              <p:nvPr/>
            </p:nvSpPr>
            <p:spPr>
              <a:xfrm>
                <a:off x="838200" y="3827167"/>
                <a:ext cx="10515600" cy="686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Training Error: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9223D-A2EC-8547-87BF-7035F78F7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27167"/>
                <a:ext cx="10515600" cy="686663"/>
              </a:xfrm>
              <a:prstGeom prst="rect">
                <a:avLst/>
              </a:prstGeom>
              <a:blipFill>
                <a:blip r:embed="rId5"/>
                <a:stretch>
                  <a:fillRect l="-965" t="-70909" b="-1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1E4C4-5FC6-E64D-BAA0-555A7C57A888}"/>
                  </a:ext>
                </a:extLst>
              </p:cNvPr>
              <p:cNvSpPr txBox="1"/>
              <p:nvPr/>
            </p:nvSpPr>
            <p:spPr>
              <a:xfrm>
                <a:off x="838200" y="4890526"/>
                <a:ext cx="10515600" cy="686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Testing Error: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𝑡𝑒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1E4C4-5FC6-E64D-BAA0-555A7C57A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90526"/>
                <a:ext cx="10515600" cy="686663"/>
              </a:xfrm>
              <a:prstGeom prst="rect">
                <a:avLst/>
              </a:prstGeom>
              <a:blipFill>
                <a:blip r:embed="rId6"/>
                <a:stretch>
                  <a:fillRect l="-965" t="-67857" b="-1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9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What is an ideal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51F-9CFC-EA46-80ED-165FF38A5AE2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X, there may be multiple outcomes Y due to different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51F-9CFC-EA46-80ED-165FF38A5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461665"/>
              </a:xfrm>
              <a:prstGeom prst="rect">
                <a:avLst/>
              </a:prstGeom>
              <a:blipFill>
                <a:blip r:embed="rId3"/>
                <a:stretch>
                  <a:fillRect l="-96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F3420B9-F711-B442-82BB-1F521F0F4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09" y="2867558"/>
            <a:ext cx="7754315" cy="34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7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What is an ideal model?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ideal model characterizes the expectation of the outcome.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274320" y="2683321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2683321"/>
                <a:ext cx="9951720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0C57E0-24E4-9A4F-8EE2-8F4161F9B5D2}"/>
              </a:ext>
            </a:extLst>
          </p:cNvPr>
          <p:cNvSpPr txBox="1"/>
          <p:nvPr/>
        </p:nvSpPr>
        <p:spPr>
          <a:xfrm>
            <a:off x="838200" y="371301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ideal model here is also called the regression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5E2E4-4B74-7A47-A846-4720FAB22205}"/>
                  </a:ext>
                </a:extLst>
              </p:cNvPr>
              <p:cNvSpPr txBox="1"/>
              <p:nvPr/>
            </p:nvSpPr>
            <p:spPr>
              <a:xfrm>
                <a:off x="838200" y="4742709"/>
                <a:ext cx="71780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a vector,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5E2E4-4B74-7A47-A846-4720FAB22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2709"/>
                <a:ext cx="7178040" cy="461665"/>
              </a:xfrm>
              <a:prstGeom prst="rect">
                <a:avLst/>
              </a:prstGeom>
              <a:blipFill>
                <a:blip r:embed="rId4"/>
                <a:stretch>
                  <a:fillRect l="-141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8A8BA-3D10-A346-9239-0930EEF380F3}"/>
                  </a:ext>
                </a:extLst>
              </p:cNvPr>
              <p:cNvSpPr txBox="1"/>
              <p:nvPr/>
            </p:nvSpPr>
            <p:spPr>
              <a:xfrm>
                <a:off x="0" y="5647238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8A8BA-3D10-A346-9239-0930EEF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47238"/>
                <a:ext cx="9951720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13272</TotalTime>
  <Words>867</Words>
  <Application>Microsoft Macintosh PowerPoint</Application>
  <PresentationFormat>Widescreen</PresentationFormat>
  <Paragraphs>118</Paragraphs>
  <Slides>24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CMR10</vt:lpstr>
      <vt:lpstr>Arial</vt:lpstr>
      <vt:lpstr>Calibri</vt:lpstr>
      <vt:lpstr>Calibri Light</vt:lpstr>
      <vt:lpstr>Cambria Math</vt:lpstr>
      <vt:lpstr>Office Theme</vt:lpstr>
      <vt:lpstr>  Introduction to Statistical Learning</vt:lpstr>
      <vt:lpstr>Course Website</vt:lpstr>
      <vt:lpstr>Notations (Supervised Learning)</vt:lpstr>
      <vt:lpstr>Notations (Supervised Learning)</vt:lpstr>
      <vt:lpstr>How to assess a model</vt:lpstr>
      <vt:lpstr>Prediction Error</vt:lpstr>
      <vt:lpstr>Prediction Error</vt:lpstr>
      <vt:lpstr>What is an ideal model?</vt:lpstr>
      <vt:lpstr>What is an ideal model?</vt:lpstr>
      <vt:lpstr>Decompose the Prediction Error</vt:lpstr>
      <vt:lpstr>Decompose the Prediction Error</vt:lpstr>
      <vt:lpstr>Regression Models (to Estimate g(X))</vt:lpstr>
      <vt:lpstr>Regression Models (to Estimate g(X))</vt:lpstr>
      <vt:lpstr>Prediction Accuracy</vt:lpstr>
      <vt:lpstr>Classification Models</vt:lpstr>
      <vt:lpstr>Model Bias and Variance</vt:lpstr>
      <vt:lpstr>Bias and Variance Trade-off</vt:lpstr>
      <vt:lpstr>Interpretability</vt:lpstr>
      <vt:lpstr>Accuracy and Interpretability Trade-off</vt:lpstr>
      <vt:lpstr>Other Metrics (Binary Classification)</vt:lpstr>
      <vt:lpstr>Other Metrics (Binary Classification)</vt:lpstr>
      <vt:lpstr>Goodfit, Underfit and Overfit</vt:lpstr>
      <vt:lpstr>Underfit and Overfit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176</cp:revision>
  <dcterms:created xsi:type="dcterms:W3CDTF">2023-01-15T02:09:57Z</dcterms:created>
  <dcterms:modified xsi:type="dcterms:W3CDTF">2023-08-26T17:59:22Z</dcterms:modified>
</cp:coreProperties>
</file>