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326" r:id="rId3"/>
    <p:sldId id="363" r:id="rId4"/>
    <p:sldId id="360" r:id="rId5"/>
    <p:sldId id="361" r:id="rId6"/>
    <p:sldId id="362" r:id="rId7"/>
    <p:sldId id="333" r:id="rId8"/>
    <p:sldId id="341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2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 autoAdjust="0"/>
    <p:restoredTop sz="87211" autoAdjust="0"/>
  </p:normalViewPr>
  <p:slideViewPr>
    <p:cSldViewPr snapToGrid="0">
      <p:cViewPr varScale="1">
        <p:scale>
          <a:sx n="111" d="100"/>
          <a:sy n="111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8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7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1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7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7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Tree-based Methods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Linear Splines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BE835-43E4-DBA7-ABBE-650BDED2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36" y="2638847"/>
            <a:ext cx="8033223" cy="790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59E43-8698-C191-A8B6-A4C17702A919}"/>
                  </a:ext>
                </a:extLst>
              </p:cNvPr>
              <p:cNvSpPr txBox="1"/>
              <p:nvPr/>
            </p:nvSpPr>
            <p:spPr>
              <a:xfrm>
                <a:off x="838200" y="1547630"/>
                <a:ext cx="1007364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linear spline with knots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, k = 1,...,K is a piecewise linear polynomial continuous at each knot. We can represent this model as</a:t>
                </a:r>
              </a:p>
              <a:p>
                <a:r>
                  <a:rPr lang="en-US" altLang="zh-CN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59E43-8698-C191-A8B6-A4C17702A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7630"/>
                <a:ext cx="10073640" cy="1384995"/>
              </a:xfrm>
              <a:prstGeom prst="rect">
                <a:avLst/>
              </a:prstGeom>
              <a:blipFill>
                <a:blip r:embed="rId4"/>
                <a:stretch>
                  <a:fillRect l="-1259" t="-4545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19EDE7E-CAB9-7C44-AE70-BC58B7F6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507" y="3656237"/>
            <a:ext cx="7847026" cy="1157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8654E-5799-3975-573D-04BD4833C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811" y="5310370"/>
            <a:ext cx="5081271" cy="11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2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Cubic Splines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32C7D-2B1D-6E66-613C-0CC2DB09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4" y="1863724"/>
            <a:ext cx="7480626" cy="2751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C4B17-594E-3C7E-3249-6A03ED5B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24" y="5131565"/>
            <a:ext cx="5416248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Natural Cubic Splines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97A158-F913-D876-7FE0-24A6C091BA83}"/>
                  </a:ext>
                </a:extLst>
              </p:cNvPr>
              <p:cNvSpPr txBox="1"/>
              <p:nvPr/>
            </p:nvSpPr>
            <p:spPr>
              <a:xfrm>
                <a:off x="838200" y="1547630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natural cubic spline extrapolates linearly beyond the boundary knots, which adds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4=2×2</m:t>
                    </m:r>
                  </m:oMath>
                </a14:m>
                <a:r>
                  <a:rPr lang="en-US" altLang="zh-CN" sz="2800" dirty="0"/>
                  <a:t> constraints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97A158-F913-D876-7FE0-24A6C091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7630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A90F8CF-2171-05E8-4872-A21BC0ADB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87" y="2830513"/>
            <a:ext cx="5551488" cy="37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Smoothing Splines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7A158-F913-D876-7FE0-24A6C091BA83}"/>
              </a:ext>
            </a:extLst>
          </p:cNvPr>
          <p:cNvSpPr txBox="1"/>
          <p:nvPr/>
        </p:nvSpPr>
        <p:spPr>
          <a:xfrm>
            <a:off x="838200" y="1547630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Objective for smoothing splines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7EB4C-D8AE-667B-9075-9D13980C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61" y="2421075"/>
            <a:ext cx="6854613" cy="1249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E11A6-F401-198D-5D3B-C6693B02C9A8}"/>
              </a:ext>
            </a:extLst>
          </p:cNvPr>
          <p:cNvSpPr txBox="1"/>
          <p:nvPr/>
        </p:nvSpPr>
        <p:spPr>
          <a:xfrm>
            <a:off x="838200" y="4020663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second term is a roughness penalty and controls how wiggly g(x) is. It is modulated by the tuning parameter.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2849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Smoothing Splines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6E16C-5D94-F2A2-AB2B-E4FDAF7E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3" y="1638449"/>
            <a:ext cx="6648452" cy="48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Generalized Additive Models (GAM)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3C889-7D91-2D04-3FEE-AC213A3C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59" y="3190714"/>
            <a:ext cx="6854829" cy="616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1B50C-5DB8-16D9-39FF-F23531683E07}"/>
              </a:ext>
            </a:extLst>
          </p:cNvPr>
          <p:cNvSpPr txBox="1"/>
          <p:nvPr/>
        </p:nvSpPr>
        <p:spPr>
          <a:xfrm>
            <a:off x="872647" y="179181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Allows for flexible nonlinearities in several variables, but retains the additive structure of linear models. </a:t>
            </a:r>
          </a:p>
        </p:txBody>
      </p:sp>
    </p:spTree>
    <p:extLst>
      <p:ext uri="{BB962C8B-B14F-4D97-AF65-F5344CB8AC3E}">
        <p14:creationId xmlns:p14="http://schemas.microsoft.com/office/powerpoint/2010/main" val="261126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GAMs for classification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4FD1D-1435-4F9E-48C8-B57936B0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1" y="1836777"/>
            <a:ext cx="6944481" cy="835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B2EA8-A1CD-9B7F-275A-AE3898C8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67" y="2998262"/>
            <a:ext cx="8284407" cy="34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Tree-based Methods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51739-C552-1276-4B21-DFE06FD5F89E}"/>
              </a:ext>
            </a:extLst>
          </p:cNvPr>
          <p:cNvSpPr txBox="1"/>
          <p:nvPr/>
        </p:nvSpPr>
        <p:spPr>
          <a:xfrm>
            <a:off x="838200" y="1677513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Tree-based methods can be used for regression and classification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9BB5F-FE8E-52B5-B5E8-53EACE081417}"/>
              </a:ext>
            </a:extLst>
          </p:cNvPr>
          <p:cNvSpPr txBox="1"/>
          <p:nvPr/>
        </p:nvSpPr>
        <p:spPr>
          <a:xfrm>
            <a:off x="838200" y="2736502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Stratifying or segmenting the predictor space into a number of simple regions.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6F1A5-409E-985B-9ADE-0F5DACFE7F32}"/>
              </a:ext>
            </a:extLst>
          </p:cNvPr>
          <p:cNvSpPr txBox="1"/>
          <p:nvPr/>
        </p:nvSpPr>
        <p:spPr>
          <a:xfrm>
            <a:off x="838200" y="4387976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Since the set of splitting rules used to segment the predictor space can be summarized in a tree, these types of approaches are known as decision-tree methods. </a:t>
            </a:r>
          </a:p>
        </p:txBody>
      </p:sp>
    </p:spTree>
    <p:extLst>
      <p:ext uri="{BB962C8B-B14F-4D97-AF65-F5344CB8AC3E}">
        <p14:creationId xmlns:p14="http://schemas.microsoft.com/office/powerpoint/2010/main" val="113307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Pros and Cons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A6C4A-31F3-BD25-5B6E-B70034BBDC51}"/>
              </a:ext>
            </a:extLst>
          </p:cNvPr>
          <p:cNvSpPr txBox="1"/>
          <p:nvPr/>
        </p:nvSpPr>
        <p:spPr>
          <a:xfrm>
            <a:off x="838200" y="1677513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Tree-based methods are simple and useful for interpretation.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18A56-807E-F894-35F4-7BBC0283C65C}"/>
              </a:ext>
            </a:extLst>
          </p:cNvPr>
          <p:cNvSpPr txBox="1"/>
          <p:nvPr/>
        </p:nvSpPr>
        <p:spPr>
          <a:xfrm>
            <a:off x="838200" y="2730025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will also discuss methods that can grow multiple trees which are then combined to yield a single consensus prediction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38D97-7457-2463-F8CF-51951D69F08F}"/>
              </a:ext>
            </a:extLst>
          </p:cNvPr>
          <p:cNvSpPr txBox="1"/>
          <p:nvPr/>
        </p:nvSpPr>
        <p:spPr>
          <a:xfrm>
            <a:off x="838200" y="433975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 a large number of trees can often result in dramatic improvements in prediction accuracy, at the expense of some loss interpretation. </a:t>
            </a:r>
          </a:p>
        </p:txBody>
      </p:sp>
    </p:spTree>
    <p:extLst>
      <p:ext uri="{BB962C8B-B14F-4D97-AF65-F5344CB8AC3E}">
        <p14:creationId xmlns:p14="http://schemas.microsoft.com/office/powerpoint/2010/main" val="352130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Decision Tree 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99C4-10F9-71E6-E1CE-13FC23C4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1735137"/>
            <a:ext cx="4241800" cy="433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2F275-1F4F-8998-3D2B-5610E70D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5137"/>
            <a:ext cx="5092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Tree-Building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58930-8DED-2DE6-F38D-D54BD93F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6712"/>
            <a:ext cx="4241800" cy="433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6A814-7710-ECA3-0A39-C0D50F826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2" r="6229"/>
          <a:stretch/>
        </p:blipFill>
        <p:spPr>
          <a:xfrm>
            <a:off x="5630393" y="1746712"/>
            <a:ext cx="5953235" cy="47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Decision Tree 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99C4-10F9-71E6-E1CE-13FC23C4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1735137"/>
            <a:ext cx="4241800" cy="433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2F275-1F4F-8998-3D2B-5610E70D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5137"/>
            <a:ext cx="5092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4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Decision Tree Example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910E-F9AF-CF27-45E9-9D313712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9" y="1718110"/>
            <a:ext cx="7308851" cy="513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3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0389E-6C05-8B27-C62E-B1A3A05D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0482"/>
            <a:ext cx="10205763" cy="1608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EF6C2-6A2A-63A9-A8AF-9D4BFE1A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15528"/>
            <a:ext cx="10205757" cy="16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Tree-Building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714E6-D839-6E68-B912-2CF24E0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1" y="2037725"/>
            <a:ext cx="9845318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Tree-Building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5B0A-E7D9-382F-4F91-EE997114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864"/>
            <a:ext cx="9785508" cy="3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Tree-Building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5B0A-E7D9-382F-4F91-EE997114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864"/>
            <a:ext cx="9785508" cy="3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A5B8D-8720-DA8B-E701-230D1FFC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3" y="1836033"/>
            <a:ext cx="10037128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28FC8-B7C9-1A9C-19B6-59768F2FF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37" y="3595386"/>
            <a:ext cx="10037118" cy="9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8B7E0-9E1D-2DA5-6E23-BB20B6D8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38" y="1855018"/>
            <a:ext cx="9665524" cy="4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824DD-AB60-4096-51EA-9376887C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73" y="1867718"/>
            <a:ext cx="9166281" cy="37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36014</TotalTime>
  <Words>282</Words>
  <Application>Microsoft Macintosh PowerPoint</Application>
  <PresentationFormat>Widescreen</PresentationFormat>
  <Paragraphs>57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 Tree-based Methods </vt:lpstr>
      <vt:lpstr>Tree-Building Process</vt:lpstr>
      <vt:lpstr>Tree-Building Process</vt:lpstr>
      <vt:lpstr>Tree-Building Process</vt:lpstr>
      <vt:lpstr>Tree-Building Process</vt:lpstr>
      <vt:lpstr>Tree-Building Process</vt:lpstr>
      <vt:lpstr>Tree-Building Process</vt:lpstr>
      <vt:lpstr>Piecewise Polynomials</vt:lpstr>
      <vt:lpstr>Piecewise Polynomials</vt:lpstr>
      <vt:lpstr>Linear Splines </vt:lpstr>
      <vt:lpstr>Cubic Splines </vt:lpstr>
      <vt:lpstr>Natural Cubic Splines </vt:lpstr>
      <vt:lpstr>Smoothing Splines </vt:lpstr>
      <vt:lpstr>Smoothing Splines </vt:lpstr>
      <vt:lpstr>Generalized Additive Models (GAM)  </vt:lpstr>
      <vt:lpstr>GAMs for classification  </vt:lpstr>
      <vt:lpstr>Tree-based Methods  </vt:lpstr>
      <vt:lpstr>Pros and Cons </vt:lpstr>
      <vt:lpstr>Decision Tree Example</vt:lpstr>
      <vt:lpstr>Decision Tree Example</vt:lpstr>
      <vt:lpstr>Decision Tree Example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523</cp:revision>
  <dcterms:created xsi:type="dcterms:W3CDTF">2023-01-15T02:09:57Z</dcterms:created>
  <dcterms:modified xsi:type="dcterms:W3CDTF">2023-10-07T18:12:29Z</dcterms:modified>
</cp:coreProperties>
</file>