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369" r:id="rId3"/>
    <p:sldId id="439" r:id="rId4"/>
    <p:sldId id="452" r:id="rId5"/>
    <p:sldId id="453" r:id="rId6"/>
    <p:sldId id="454" r:id="rId7"/>
    <p:sldId id="473" r:id="rId8"/>
    <p:sldId id="474" r:id="rId9"/>
    <p:sldId id="475" r:id="rId10"/>
    <p:sldId id="476" r:id="rId11"/>
    <p:sldId id="477" r:id="rId12"/>
    <p:sldId id="478" r:id="rId13"/>
    <p:sldId id="479" r:id="rId14"/>
    <p:sldId id="480" r:id="rId15"/>
    <p:sldId id="481" r:id="rId16"/>
    <p:sldId id="482" r:id="rId17"/>
    <p:sldId id="484" r:id="rId18"/>
    <p:sldId id="485" r:id="rId19"/>
    <p:sldId id="486" r:id="rId20"/>
    <p:sldId id="487" r:id="rId21"/>
    <p:sldId id="488" r:id="rId22"/>
    <p:sldId id="489" r:id="rId23"/>
    <p:sldId id="490" r:id="rId24"/>
    <p:sldId id="491" r:id="rId25"/>
    <p:sldId id="492" r:id="rId26"/>
    <p:sldId id="493" r:id="rId27"/>
    <p:sldId id="49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24" autoAdjust="0"/>
    <p:restoredTop sz="87211" autoAdjust="0"/>
  </p:normalViewPr>
  <p:slideViewPr>
    <p:cSldViewPr snapToGrid="0">
      <p:cViewPr varScale="1">
        <p:scale>
          <a:sx n="95" d="100"/>
          <a:sy n="95" d="100"/>
        </p:scale>
        <p:origin x="19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91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63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30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80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55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65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56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29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00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061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87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63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16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580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87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009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832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629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7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16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04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7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22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32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68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2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0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2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9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1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4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2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1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2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6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2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11/12/23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9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661160"/>
            <a:ext cx="9144000" cy="1468099"/>
          </a:xfrm>
        </p:spPr>
        <p:txBody>
          <a:bodyPr>
            <a:normAutofit fontScale="90000"/>
          </a:bodyPr>
          <a:lstStyle/>
          <a:p>
            <a:br>
              <a:rPr lang="en-US" sz="4800" b="1" dirty="0"/>
            </a:br>
            <a:r>
              <a:rPr lang="en-US" sz="4800" b="1" dirty="0"/>
              <a:t>Survival Analysis</a:t>
            </a:r>
            <a:br>
              <a:rPr lang="en-US" altLang="zh-CN" sz="4800" b="1" dirty="0"/>
            </a:b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The Survival Curve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B68E4E-3E4E-DA48-F1A2-0B899E895ECA}"/>
              </a:ext>
            </a:extLst>
          </p:cNvPr>
          <p:cNvSpPr txBox="1"/>
          <p:nvPr/>
        </p:nvSpPr>
        <p:spPr>
          <a:xfrm>
            <a:off x="838200" y="1613118"/>
            <a:ext cx="972755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Consider the </a:t>
            </a:r>
            <a:r>
              <a:rPr lang="en-US" altLang="zh-CN" sz="2800" b="1" u="sng" dirty="0" err="1"/>
              <a:t>BrainCancer</a:t>
            </a:r>
            <a:r>
              <a:rPr lang="en-US" altLang="zh-CN" sz="2800" dirty="0"/>
              <a:t> dataset, which contains the survival times for patients with primary brain tumors undergoing treatment with stereotactic radiation methods.</a:t>
            </a:r>
          </a:p>
          <a:p>
            <a:endParaRPr lang="en-US" altLang="zh-C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E8924-2181-7301-CEC8-B4C181854B35}"/>
              </a:ext>
            </a:extLst>
          </p:cNvPr>
          <p:cNvSpPr txBox="1"/>
          <p:nvPr/>
        </p:nvSpPr>
        <p:spPr>
          <a:xfrm>
            <a:off x="838200" y="3537105"/>
            <a:ext cx="972755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predictors are </a:t>
            </a:r>
            <a:r>
              <a:rPr lang="en-US" altLang="zh-CN" sz="2800" dirty="0" err="1"/>
              <a:t>gtv</a:t>
            </a:r>
            <a:r>
              <a:rPr lang="en-US" altLang="zh-CN" sz="2800" dirty="0"/>
              <a:t> (gross tumor volume, in cubic centimeters); sex (male or female); diagnosis (meningioma, LG glioma, HG glioma, or other); loc (the tumor location: either infratentorial or supratentorial); ki (</a:t>
            </a:r>
            <a:r>
              <a:rPr lang="en-US" altLang="zh-CN" sz="2800" dirty="0" err="1"/>
              <a:t>Karnofsky</a:t>
            </a:r>
            <a:r>
              <a:rPr lang="en-US" altLang="zh-CN" sz="2800" dirty="0"/>
              <a:t> index); and stereo (stereotactic method).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037125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The Survival Curve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B68E4E-3E4E-DA48-F1A2-0B899E895ECA}"/>
              </a:ext>
            </a:extLst>
          </p:cNvPr>
          <p:cNvSpPr txBox="1"/>
          <p:nvPr/>
        </p:nvSpPr>
        <p:spPr>
          <a:xfrm>
            <a:off x="838200" y="1832541"/>
            <a:ext cx="9727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Only 53 of the 88 patients were still alive at the end of the study.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77DFC-E349-B25F-78E0-672B60CA233F}"/>
              </a:ext>
            </a:extLst>
          </p:cNvPr>
          <p:cNvSpPr txBox="1"/>
          <p:nvPr/>
        </p:nvSpPr>
        <p:spPr>
          <a:xfrm>
            <a:off x="838200" y="2951946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Suppose we'd like to estimate S(20) = </a:t>
            </a:r>
            <a:r>
              <a:rPr lang="en-US" altLang="zh-CN" sz="2800" dirty="0" err="1"/>
              <a:t>Pr</a:t>
            </a:r>
            <a:r>
              <a:rPr lang="en-US" altLang="zh-CN" sz="2800" dirty="0"/>
              <a:t>(T &gt; 20), the probability that a patient survives for at least 20 months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47636-07C6-95F9-5A8A-EBD22EB3F50C}"/>
              </a:ext>
            </a:extLst>
          </p:cNvPr>
          <p:cNvSpPr txBox="1"/>
          <p:nvPr/>
        </p:nvSpPr>
        <p:spPr>
          <a:xfrm>
            <a:off x="838200" y="4553971"/>
            <a:ext cx="97275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We can simply compute the proportion of patients who are known to have survived past 20 months.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77946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The Survival Curve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B68E4E-3E4E-DA48-F1A2-0B899E895ECA}"/>
              </a:ext>
            </a:extLst>
          </p:cNvPr>
          <p:cNvSpPr txBox="1"/>
          <p:nvPr/>
        </p:nvSpPr>
        <p:spPr>
          <a:xfrm>
            <a:off x="838200" y="1832541"/>
            <a:ext cx="9727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But is it a right estimation?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77DFC-E349-B25F-78E0-672B60CA233F}"/>
              </a:ext>
            </a:extLst>
          </p:cNvPr>
          <p:cNvSpPr txBox="1"/>
          <p:nvPr/>
        </p:nvSpPr>
        <p:spPr>
          <a:xfrm>
            <a:off x="838200" y="2951946"/>
            <a:ext cx="97275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17 of the 40 patients who did not survive to 20 months were actually censored</a:t>
            </a:r>
          </a:p>
          <a:p>
            <a:endParaRPr lang="en-US" altLang="zh-C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47636-07C6-95F9-5A8A-EBD22EB3F50C}"/>
              </a:ext>
            </a:extLst>
          </p:cNvPr>
          <p:cNvSpPr txBox="1"/>
          <p:nvPr/>
        </p:nvSpPr>
        <p:spPr>
          <a:xfrm>
            <a:off x="838200" y="4553971"/>
            <a:ext cx="97275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We cannot simply assume that they died, which may lead to an underestimation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18255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The Kaplan-Meier Estimate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B68E4E-3E4E-DA48-F1A2-0B899E895ECA}"/>
              </a:ext>
            </a:extLst>
          </p:cNvPr>
          <p:cNvSpPr txBox="1"/>
          <p:nvPr/>
        </p:nvSpPr>
        <p:spPr>
          <a:xfrm>
            <a:off x="838200" y="1832541"/>
            <a:ext cx="9727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But is it a right estimation?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77DFC-E349-B25F-78E0-672B60CA233F}"/>
              </a:ext>
            </a:extLst>
          </p:cNvPr>
          <p:cNvSpPr txBox="1"/>
          <p:nvPr/>
        </p:nvSpPr>
        <p:spPr>
          <a:xfrm>
            <a:off x="838200" y="2951946"/>
            <a:ext cx="97275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17 of the 40 patients who did not survive to 20 months were actually censored</a:t>
            </a:r>
          </a:p>
          <a:p>
            <a:endParaRPr lang="en-US" altLang="zh-C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47636-07C6-95F9-5A8A-EBD22EB3F50C}"/>
              </a:ext>
            </a:extLst>
          </p:cNvPr>
          <p:cNvSpPr txBox="1"/>
          <p:nvPr/>
        </p:nvSpPr>
        <p:spPr>
          <a:xfrm>
            <a:off x="838200" y="4553971"/>
            <a:ext cx="97275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We cannot simply assume that they died, which may lead to an underestimation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956617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The Kaplan-Meier Estimate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1F3EC-F55E-02B7-159A-58D16983E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38" y="3162414"/>
            <a:ext cx="3347944" cy="1089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BA3935-7DA8-5687-B3B3-F718E2426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165" y="1497003"/>
            <a:ext cx="6110568" cy="499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73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Log-Rank Test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F7B1CF-BA15-A26E-F0D1-B8E28DCD1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647" y="1584102"/>
            <a:ext cx="7772400" cy="47655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CFF8A7-F178-D28E-C03D-FFF498D92A34}"/>
              </a:ext>
            </a:extLst>
          </p:cNvPr>
          <p:cNvSpPr txBox="1"/>
          <p:nvPr/>
        </p:nvSpPr>
        <p:spPr>
          <a:xfrm>
            <a:off x="838200" y="1954536"/>
            <a:ext cx="324970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We wish to compare the survival of males to that of females.</a:t>
            </a:r>
          </a:p>
          <a:p>
            <a:r>
              <a:rPr lang="en-US" altLang="zh-CN" sz="2800" dirty="0"/>
              <a:t>Shown are the Kaplan-Meier survival curves for the two groups.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880917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Log-Rank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448DB-0E28-EA66-953A-99F48FE60307}"/>
              </a:ext>
            </a:extLst>
          </p:cNvPr>
          <p:cNvSpPr txBox="1"/>
          <p:nvPr/>
        </p:nvSpPr>
        <p:spPr>
          <a:xfrm>
            <a:off x="959224" y="1658701"/>
            <a:ext cx="99866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A two-sample t-test seems like an obvious choice: but the presence of censoring again creates a complication.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CA98E-420A-9058-6D5B-92C7DD71D868}"/>
              </a:ext>
            </a:extLst>
          </p:cNvPr>
          <p:cNvSpPr txBox="1"/>
          <p:nvPr/>
        </p:nvSpPr>
        <p:spPr>
          <a:xfrm>
            <a:off x="959224" y="3291086"/>
            <a:ext cx="99866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Therefore, we use log-rank test here</a:t>
            </a:r>
          </a:p>
        </p:txBody>
      </p:sp>
    </p:spTree>
    <p:extLst>
      <p:ext uri="{BB962C8B-B14F-4D97-AF65-F5344CB8AC3E}">
        <p14:creationId xmlns:p14="http://schemas.microsoft.com/office/powerpoint/2010/main" val="4179823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Log-Rank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448DB-0E28-EA66-953A-99F48FE60307}"/>
              </a:ext>
            </a:extLst>
          </p:cNvPr>
          <p:cNvSpPr txBox="1"/>
          <p:nvPr/>
        </p:nvSpPr>
        <p:spPr>
          <a:xfrm>
            <a:off x="959224" y="1658701"/>
            <a:ext cx="100135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d1 &lt; d2 &lt; …… &lt; </a:t>
            </a:r>
            <a:r>
              <a:rPr lang="en-US" altLang="zh-CN" sz="2800" dirty="0" err="1"/>
              <a:t>dK</a:t>
            </a:r>
            <a:r>
              <a:rPr lang="en-US" altLang="zh-CN" sz="2800" dirty="0"/>
              <a:t> are the unique death times among the non-censored patients, </a:t>
            </a:r>
            <a:r>
              <a:rPr lang="en-US" altLang="zh-CN" sz="2800" dirty="0" err="1"/>
              <a:t>rk</a:t>
            </a:r>
            <a:r>
              <a:rPr lang="en-US" altLang="zh-CN" sz="2800" dirty="0"/>
              <a:t> is the number of patients at risk at time dk, and </a:t>
            </a:r>
            <a:r>
              <a:rPr lang="en-US" altLang="zh-CN" sz="2800" dirty="0" err="1"/>
              <a:t>qk</a:t>
            </a:r>
            <a:r>
              <a:rPr lang="en-US" altLang="zh-CN" sz="2800" dirty="0"/>
              <a:t> is the number of patients who died at time dk.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022606-347A-9D5C-1AC1-BD18C2844E69}"/>
              </a:ext>
            </a:extLst>
          </p:cNvPr>
          <p:cNvSpPr txBox="1"/>
          <p:nvPr/>
        </p:nvSpPr>
        <p:spPr>
          <a:xfrm>
            <a:off x="959224" y="3355377"/>
            <a:ext cx="100135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We further define r1k and r2k to be the number of patients in groups 1 and 2, respectively, who are at risk at time dk.</a:t>
            </a:r>
          </a:p>
          <a:p>
            <a:endParaRPr lang="en-US" altLang="zh-C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15D46D-9D0A-8F7B-3226-29AEB4453EF6}"/>
              </a:ext>
            </a:extLst>
          </p:cNvPr>
          <p:cNvSpPr txBox="1"/>
          <p:nvPr/>
        </p:nvSpPr>
        <p:spPr>
          <a:xfrm>
            <a:off x="959224" y="4740372"/>
            <a:ext cx="100135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Similarly, we define q1k and q2k to be the number of</a:t>
            </a:r>
          </a:p>
          <a:p>
            <a:r>
              <a:rPr lang="en-US" altLang="zh-CN" sz="2800" dirty="0"/>
              <a:t>patients in groups 1 and 2, respectively, who died at time</a:t>
            </a:r>
          </a:p>
          <a:p>
            <a:r>
              <a:rPr lang="en-US" altLang="zh-CN" sz="2800" dirty="0"/>
              <a:t>dk. Note that r1k + r2k = </a:t>
            </a:r>
            <a:r>
              <a:rPr lang="en-US" altLang="zh-CN" sz="2800" dirty="0" err="1"/>
              <a:t>rk</a:t>
            </a:r>
            <a:r>
              <a:rPr lang="en-US" altLang="zh-CN" sz="2800" dirty="0"/>
              <a:t> and q1k + q2k = </a:t>
            </a:r>
            <a:r>
              <a:rPr lang="en-US" altLang="zh-CN" sz="2800" dirty="0" err="1"/>
              <a:t>qk</a:t>
            </a:r>
            <a:r>
              <a:rPr lang="en-US" altLang="zh-CN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1706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Log-Rank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448DB-0E28-EA66-953A-99F48FE60307}"/>
              </a:ext>
            </a:extLst>
          </p:cNvPr>
          <p:cNvSpPr txBox="1"/>
          <p:nvPr/>
        </p:nvSpPr>
        <p:spPr>
          <a:xfrm>
            <a:off x="959224" y="1658701"/>
            <a:ext cx="100135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At each death time dk, we construct a 2x2 table of counts of</a:t>
            </a:r>
          </a:p>
          <a:p>
            <a:r>
              <a:rPr lang="en-US" altLang="zh-CN" sz="2800" dirty="0"/>
              <a:t>the form shown above.</a:t>
            </a:r>
          </a:p>
          <a:p>
            <a:endParaRPr lang="en-US" altLang="zh-C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15C3A1-115A-A0CF-F424-090EB579E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674" y="3043696"/>
            <a:ext cx="6641726" cy="207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63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Log Rank Test: the Main 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448DB-0E28-EA66-953A-99F48FE60307}"/>
              </a:ext>
            </a:extLst>
          </p:cNvPr>
          <p:cNvSpPr txBox="1"/>
          <p:nvPr/>
        </p:nvSpPr>
        <p:spPr>
          <a:xfrm>
            <a:off x="959224" y="1658701"/>
            <a:ext cx="100135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To test H0 : E(X) = 0 for some random variable X, one approach is to construct a test statistic of the 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9A7AE9-7DB9-CCF6-AE13-F656B1920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436" y="2940050"/>
            <a:ext cx="2550459" cy="13342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77BD99-A71A-FB96-BFF7-AABBC72AC94C}"/>
              </a:ext>
            </a:extLst>
          </p:cNvPr>
          <p:cNvSpPr txBox="1"/>
          <p:nvPr/>
        </p:nvSpPr>
        <p:spPr>
          <a:xfrm>
            <a:off x="838200" y="4392936"/>
            <a:ext cx="100135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where E(X) and Var(X) are the expectation and variance, respectively, of X under H0.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737635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Survival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6BB70-4375-EA9D-67F2-6E7DAD955BF9}"/>
              </a:ext>
            </a:extLst>
          </p:cNvPr>
          <p:cNvSpPr txBox="1"/>
          <p:nvPr/>
        </p:nvSpPr>
        <p:spPr>
          <a:xfrm>
            <a:off x="838200" y="1773760"/>
            <a:ext cx="102271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Survival analysis concerns a special kind of outcome variable: the time until an event occurs.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C7D56-CB45-C71A-2746-00DD285CC760}"/>
              </a:ext>
            </a:extLst>
          </p:cNvPr>
          <p:cNvSpPr txBox="1"/>
          <p:nvPr/>
        </p:nvSpPr>
        <p:spPr>
          <a:xfrm>
            <a:off x="838200" y="3154607"/>
            <a:ext cx="100883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For example, suppose that we have conducted a five-year medical study, in which patients have been treated for cancer.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19FFDC-D888-ACD2-CD11-C602F8F21CCA}"/>
              </a:ext>
            </a:extLst>
          </p:cNvPr>
          <p:cNvSpPr txBox="1"/>
          <p:nvPr/>
        </p:nvSpPr>
        <p:spPr>
          <a:xfrm>
            <a:off x="838200" y="4753842"/>
            <a:ext cx="100883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We would like to fit a model to predict patient survival time, using features such as baseline health measurements or type of treatment.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16356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Log Rank Test: the Main Idea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5BBCDA-7389-FC57-DC36-0924D45BE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1432129"/>
            <a:ext cx="9711515" cy="20400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6356C2-0C3E-E7CB-4362-2DED1BB28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3557266"/>
            <a:ext cx="9273989" cy="262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77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Regression Models with a Survival Response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D69CB-E12B-0F4C-EC3C-96EEA9C691DC}"/>
              </a:ext>
            </a:extLst>
          </p:cNvPr>
          <p:cNvSpPr txBox="1"/>
          <p:nvPr/>
        </p:nvSpPr>
        <p:spPr>
          <a:xfrm>
            <a:off x="959224" y="1658701"/>
            <a:ext cx="1001357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We wish to predict the true survival time T. Since the observed quantity Y = min(T;C) is positive and may have a long right tail, we might be tempted to fit a linear regression of log(Y ) on X. But censoring again creates a problem.</a:t>
            </a:r>
          </a:p>
          <a:p>
            <a:endParaRPr lang="en-US" altLang="zh-C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599A2-FEA0-EE5A-DD22-CA47D6BF0A21}"/>
              </a:ext>
            </a:extLst>
          </p:cNvPr>
          <p:cNvSpPr txBox="1"/>
          <p:nvPr/>
        </p:nvSpPr>
        <p:spPr>
          <a:xfrm>
            <a:off x="959224" y="4217151"/>
            <a:ext cx="1001357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To overcome this difficulty, we instead make use of a sequential construction, similar to the idea used for the Kaplan-Meier survival curve.</a:t>
            </a:r>
          </a:p>
          <a:p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17107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Hazard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D69CB-E12B-0F4C-EC3C-96EEA9C691DC}"/>
              </a:ext>
            </a:extLst>
          </p:cNvPr>
          <p:cNvSpPr txBox="1"/>
          <p:nvPr/>
        </p:nvSpPr>
        <p:spPr>
          <a:xfrm>
            <a:off x="959224" y="1658701"/>
            <a:ext cx="100135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hazard function or hazard rate, also known as the force of</a:t>
            </a:r>
          </a:p>
          <a:p>
            <a:r>
              <a:rPr lang="en-US" altLang="zh-CN" sz="2800" dirty="0"/>
              <a:t>mortality is formally defined 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1C438D-BFE5-ECCD-820B-611E9617A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143" y="2951319"/>
            <a:ext cx="5611064" cy="9553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16A2E8-36BF-805C-E9F8-A60C2EC33B30}"/>
              </a:ext>
            </a:extLst>
          </p:cNvPr>
          <p:cNvSpPr txBox="1"/>
          <p:nvPr/>
        </p:nvSpPr>
        <p:spPr>
          <a:xfrm>
            <a:off x="838200" y="4352595"/>
            <a:ext cx="10013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where T is the (true) survival time.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556D61-7F4B-74C6-9FA6-E77D39E10954}"/>
              </a:ext>
            </a:extLst>
          </p:cNvPr>
          <p:cNvSpPr txBox="1"/>
          <p:nvPr/>
        </p:nvSpPr>
        <p:spPr>
          <a:xfrm>
            <a:off x="838200" y="5107879"/>
            <a:ext cx="100135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It is the death rate in the instant after time t, given survival up to that time.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683271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The Proportional Hazards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D69CB-E12B-0F4C-EC3C-96EEA9C691DC}"/>
              </a:ext>
            </a:extLst>
          </p:cNvPr>
          <p:cNvSpPr txBox="1"/>
          <p:nvPr/>
        </p:nvSpPr>
        <p:spPr>
          <a:xfrm>
            <a:off x="959224" y="1658701"/>
            <a:ext cx="100135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proportional hazards assumption states that</a:t>
            </a:r>
          </a:p>
          <a:p>
            <a:endParaRPr lang="en-US" altLang="zh-CN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16A2E8-36BF-805C-E9F8-A60C2EC33B30}"/>
                  </a:ext>
                </a:extLst>
              </p:cNvPr>
              <p:cNvSpPr txBox="1"/>
              <p:nvPr/>
            </p:nvSpPr>
            <p:spPr>
              <a:xfrm>
                <a:off x="838200" y="4352595"/>
                <a:ext cx="10013576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altLang="zh-CN" sz="2800" dirty="0"/>
                  <a:t> is an unspecified function, known as the baseline hazard. It is the hazard function for an individual with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altLang="zh-CN" sz="2800" dirty="0"/>
              </a:p>
              <a:p>
                <a:endParaRPr lang="en-US" altLang="zh-CN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16A2E8-36BF-805C-E9F8-A60C2EC33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52595"/>
                <a:ext cx="10013576" cy="1815882"/>
              </a:xfrm>
              <a:prstGeom prst="rect">
                <a:avLst/>
              </a:prstGeom>
              <a:blipFill>
                <a:blip r:embed="rId3"/>
                <a:stretch>
                  <a:fillRect l="-1267" t="-3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0451D0B-187A-81C9-23D1-8870DB2E1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838" y="2800350"/>
            <a:ext cx="44323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578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Proportional Hazards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6D69CB-E12B-0F4C-EC3C-96EEA9C691DC}"/>
                  </a:ext>
                </a:extLst>
              </p:cNvPr>
              <p:cNvSpPr txBox="1"/>
              <p:nvPr/>
            </p:nvSpPr>
            <p:spPr>
              <a:xfrm>
                <a:off x="838200" y="1712490"/>
                <a:ext cx="10013576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The name proportional hazards arises from the fact that the hazard function for an individual with feature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 is some unknown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times the factor.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6D69CB-E12B-0F4C-EC3C-96EEA9C69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12490"/>
                <a:ext cx="10013576" cy="1384995"/>
              </a:xfrm>
              <a:prstGeom prst="rect">
                <a:avLst/>
              </a:prstGeom>
              <a:blipFill>
                <a:blip r:embed="rId3"/>
                <a:stretch>
                  <a:fillRect l="-1267" t="-4545" r="-634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7337D1-C253-6165-9476-D254A29AD5F3}"/>
                  </a:ext>
                </a:extLst>
              </p:cNvPr>
              <p:cNvSpPr txBox="1"/>
              <p:nvPr/>
            </p:nvSpPr>
            <p:spPr>
              <a:xfrm>
                <a:off x="838200" y="4029867"/>
                <a:ext cx="10013576" cy="18490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Because the form of the baseline hazard is unknown, we cannot simply plug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into the likelihood and then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by maximum likelihood.</a:t>
                </a:r>
              </a:p>
              <a:p>
                <a:endParaRPr lang="en-US" altLang="zh-CN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7337D1-C253-6165-9476-D254A29AD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29867"/>
                <a:ext cx="10013576" cy="1849096"/>
              </a:xfrm>
              <a:prstGeom prst="rect">
                <a:avLst/>
              </a:prstGeom>
              <a:blipFill>
                <a:blip r:embed="rId4"/>
                <a:stretch>
                  <a:fillRect l="-1267" t="-3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049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Proportional Hazards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6D69CB-E12B-0F4C-EC3C-96EEA9C691DC}"/>
                  </a:ext>
                </a:extLst>
              </p:cNvPr>
              <p:cNvSpPr txBox="1"/>
              <p:nvPr/>
            </p:nvSpPr>
            <p:spPr>
              <a:xfrm>
                <a:off x="838200" y="1664331"/>
                <a:ext cx="1041698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Therefore, the probability that the </a:t>
                </a:r>
                <a:r>
                  <a:rPr lang="en-US" altLang="zh-CN" sz="2800" dirty="0" err="1"/>
                  <a:t>ith</a:t>
                </a:r>
                <a:r>
                  <a:rPr lang="en-US" altLang="zh-CN" sz="2800" dirty="0"/>
                  <a:t> observation is the one to fail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 (as opposed to one of the other observations in the risk set) is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6D69CB-E12B-0F4C-EC3C-96EEA9C69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64331"/>
                <a:ext cx="10416988" cy="954107"/>
              </a:xfrm>
              <a:prstGeom prst="rect">
                <a:avLst/>
              </a:prstGeom>
              <a:blipFill>
                <a:blip r:embed="rId3"/>
                <a:stretch>
                  <a:fillRect l="-1218" t="-7895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3736E92-3293-C9EB-FCBA-DDA7A394A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694" y="3570440"/>
            <a:ext cx="8543365" cy="133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33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Relative Risk Functions at each Failure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B0750B-791F-CA7A-DB4F-076E13C39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509" y="1732615"/>
            <a:ext cx="6398422" cy="445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19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Partial Likelihood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A8831E-F1DD-ECAB-02A8-BEB9F60D71E7}"/>
                  </a:ext>
                </a:extLst>
              </p:cNvPr>
              <p:cNvSpPr txBox="1"/>
              <p:nvPr/>
            </p:nvSpPr>
            <p:spPr>
              <a:xfrm>
                <a:off x="838200" y="1664331"/>
                <a:ext cx="10416988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To estimate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sz="2800" dirty="0"/>
                  <a:t>, we simply maximize the partial likelihood with respect to</a:t>
                </a:r>
                <a:r>
                  <a:rPr lang="en-US" altLang="zh-CN" sz="28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sz="2800" dirty="0"/>
                  <a:t>. As is the case for logistic regression, no closed-form solution is available, and so iterative algorithms are required.</a:t>
                </a:r>
              </a:p>
              <a:p>
                <a:endParaRPr lang="en-US" altLang="zh-CN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A8831E-F1DD-ECAB-02A8-BEB9F60D7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64331"/>
                <a:ext cx="10416988" cy="1815882"/>
              </a:xfrm>
              <a:prstGeom prst="rect">
                <a:avLst/>
              </a:prstGeom>
              <a:blipFill>
                <a:blip r:embed="rId3"/>
                <a:stretch>
                  <a:fillRect l="-1218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ACEAF0-73F7-B798-E7F9-3DB46AF5C53C}"/>
                  </a:ext>
                </a:extLst>
              </p:cNvPr>
              <p:cNvSpPr txBox="1"/>
              <p:nvPr/>
            </p:nvSpPr>
            <p:spPr>
              <a:xfrm>
                <a:off x="838200" y="3914472"/>
                <a:ext cx="10416988" cy="22814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For example, we can obtain p-values corresponding to particular null hypotheses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800" dirty="0"/>
                  <a:t>), as well as estimated standard errors and confidence intervals associated with the coefficients.</a:t>
                </a:r>
              </a:p>
              <a:p>
                <a:endParaRPr lang="en-US" altLang="zh-CN" sz="2800" dirty="0"/>
              </a:p>
              <a:p>
                <a:endParaRPr lang="en-US" altLang="zh-CN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ACEAF0-73F7-B798-E7F9-3DB46AF5C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14472"/>
                <a:ext cx="10416988" cy="2281458"/>
              </a:xfrm>
              <a:prstGeom prst="rect">
                <a:avLst/>
              </a:prstGeom>
              <a:blipFill>
                <a:blip r:embed="rId4"/>
                <a:stretch>
                  <a:fillRect l="-1218"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79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6BB70-4375-EA9D-67F2-6E7DAD955BF9}"/>
              </a:ext>
            </a:extLst>
          </p:cNvPr>
          <p:cNvSpPr txBox="1"/>
          <p:nvPr/>
        </p:nvSpPr>
        <p:spPr>
          <a:xfrm>
            <a:off x="838200" y="1613118"/>
            <a:ext cx="100736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applications of survival analysis extend far beyond medicine. For example, consider a company that wishes to model churn, the event when customers cancel subscription to a service.</a:t>
            </a:r>
          </a:p>
          <a:p>
            <a:endParaRPr lang="en-US" altLang="zh-C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94BC1-A0CA-D5AD-B6EC-4F555D7137D6}"/>
              </a:ext>
            </a:extLst>
          </p:cNvPr>
          <p:cNvSpPr txBox="1"/>
          <p:nvPr/>
        </p:nvSpPr>
        <p:spPr>
          <a:xfrm>
            <a:off x="838200" y="3313458"/>
            <a:ext cx="97275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company might collect data on customers over some time period, in order to predict each customer's time to cancellation.</a:t>
            </a:r>
          </a:p>
          <a:p>
            <a:r>
              <a:rPr lang="en-US" altLang="zh-CN" sz="28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CC3CF-17B8-4A22-C3E2-88AD8F360105}"/>
              </a:ext>
            </a:extLst>
          </p:cNvPr>
          <p:cNvSpPr txBox="1"/>
          <p:nvPr/>
        </p:nvSpPr>
        <p:spPr>
          <a:xfrm>
            <a:off x="838200" y="4767828"/>
            <a:ext cx="972755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However, presumably not all customers will have cancelled their subscription by the end of this time period; for such customers, the time to cancellation is censored.</a:t>
            </a:r>
          </a:p>
          <a:p>
            <a:r>
              <a:rPr lang="en-US" altLang="zh-C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6530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Survival and Censoring Times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6BB70-4375-EA9D-67F2-6E7DAD955BF9}"/>
              </a:ext>
            </a:extLst>
          </p:cNvPr>
          <p:cNvSpPr txBox="1"/>
          <p:nvPr/>
        </p:nvSpPr>
        <p:spPr>
          <a:xfrm>
            <a:off x="838200" y="1649472"/>
            <a:ext cx="100736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For each individual, we suppose that there is a true failure or event time T, as well as a true censoring time C.</a:t>
            </a:r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94BC1-A0CA-D5AD-B6EC-4F555D7137D6}"/>
              </a:ext>
            </a:extLst>
          </p:cNvPr>
          <p:cNvSpPr txBox="1"/>
          <p:nvPr/>
        </p:nvSpPr>
        <p:spPr>
          <a:xfrm>
            <a:off x="838200" y="3176729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survival time represents the time at which the event of interest occurs (such as death).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CC3CF-17B8-4A22-C3E2-88AD8F360105}"/>
              </a:ext>
            </a:extLst>
          </p:cNvPr>
          <p:cNvSpPr txBox="1"/>
          <p:nvPr/>
        </p:nvSpPr>
        <p:spPr>
          <a:xfrm>
            <a:off x="838200" y="4731474"/>
            <a:ext cx="97275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By contrast, the censoring is the time at which censoring occurs: for example, the time at which the patient drops out of the study or the study ends.</a:t>
            </a:r>
          </a:p>
        </p:txBody>
      </p:sp>
    </p:spTree>
    <p:extLst>
      <p:ext uri="{BB962C8B-B14F-4D97-AF65-F5344CB8AC3E}">
        <p14:creationId xmlns:p14="http://schemas.microsoft.com/office/powerpoint/2010/main" val="262547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Survival and Censoring Times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68F2E7-6196-8B5C-B1A7-53610E8EF7F4}"/>
              </a:ext>
            </a:extLst>
          </p:cNvPr>
          <p:cNvSpPr txBox="1"/>
          <p:nvPr/>
        </p:nvSpPr>
        <p:spPr>
          <a:xfrm>
            <a:off x="838200" y="1745939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We observe either the survival time T or else the censoring time C. Specifically, we observe the random variable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3BF9F0-82F5-8D06-4F86-32B029062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859" y="3098965"/>
            <a:ext cx="2604247" cy="5677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2E6740-9EF1-F98A-F571-61534ECABA90}"/>
              </a:ext>
            </a:extLst>
          </p:cNvPr>
          <p:cNvSpPr txBox="1"/>
          <p:nvPr/>
        </p:nvSpPr>
        <p:spPr>
          <a:xfrm>
            <a:off x="838200" y="4493621"/>
            <a:ext cx="972755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If the event occurs before censoring (i.e. T &lt; C) then we observe the true survival time T; if censoring occurs before the event (T &gt; C) then we observe the censoring time.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3307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 Illustration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B68E4E-3E4E-DA48-F1A2-0B899E895ECA}"/>
              </a:ext>
            </a:extLst>
          </p:cNvPr>
          <p:cNvSpPr txBox="1"/>
          <p:nvPr/>
        </p:nvSpPr>
        <p:spPr>
          <a:xfrm>
            <a:off x="838200" y="1613118"/>
            <a:ext cx="97275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For patients 1 and 3, the event was observed. Patient 2 was alive when the study ended. Patient 4 dropped out of the study.</a:t>
            </a:r>
          </a:p>
          <a:p>
            <a:endParaRPr lang="en-US" altLang="zh-C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645D92-B128-2787-7EF4-F5EF147E9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161" y="2638075"/>
            <a:ext cx="7517758" cy="421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6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Censoring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B68E4E-3E4E-DA48-F1A2-0B899E895ECA}"/>
              </a:ext>
            </a:extLst>
          </p:cNvPr>
          <p:cNvSpPr txBox="1"/>
          <p:nvPr/>
        </p:nvSpPr>
        <p:spPr>
          <a:xfrm>
            <a:off x="838200" y="1613118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Suppose that a number of patients drop out of a cancer study early because they are very sick.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E8924-2181-7301-CEC8-B4C181854B35}"/>
              </a:ext>
            </a:extLst>
          </p:cNvPr>
          <p:cNvSpPr txBox="1"/>
          <p:nvPr/>
        </p:nvSpPr>
        <p:spPr>
          <a:xfrm>
            <a:off x="838200" y="3382835"/>
            <a:ext cx="972755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An analysis that does not take into consideration the reason why the patients dropped out will likely overestimate the true average survival time.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72103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Censoring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B68E4E-3E4E-DA48-F1A2-0B899E895ECA}"/>
              </a:ext>
            </a:extLst>
          </p:cNvPr>
          <p:cNvSpPr txBox="1"/>
          <p:nvPr/>
        </p:nvSpPr>
        <p:spPr>
          <a:xfrm>
            <a:off x="838200" y="1613118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Similarly, suppose that males who are very sick are more likely to drop out of the study than females who are very sick.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E8924-2181-7301-CEC8-B4C181854B35}"/>
              </a:ext>
            </a:extLst>
          </p:cNvPr>
          <p:cNvSpPr txBox="1"/>
          <p:nvPr/>
        </p:nvSpPr>
        <p:spPr>
          <a:xfrm>
            <a:off x="932329" y="3483317"/>
            <a:ext cx="972755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Then a comparison of male and female survival times may wrongly suggest that males survive longer than females.</a:t>
            </a:r>
          </a:p>
          <a:p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7833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The Survival Curve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B68E4E-3E4E-DA48-F1A2-0B899E895ECA}"/>
              </a:ext>
            </a:extLst>
          </p:cNvPr>
          <p:cNvSpPr txBox="1"/>
          <p:nvPr/>
        </p:nvSpPr>
        <p:spPr>
          <a:xfrm>
            <a:off x="838200" y="1613118"/>
            <a:ext cx="9727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survival function (or curve) is defined 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E8924-2181-7301-CEC8-B4C181854B35}"/>
              </a:ext>
            </a:extLst>
          </p:cNvPr>
          <p:cNvSpPr txBox="1"/>
          <p:nvPr/>
        </p:nvSpPr>
        <p:spPr>
          <a:xfrm>
            <a:off x="932329" y="3483317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This decreasing function quantifies the probability of surviving past time 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2D5E38-A7F2-1D09-ACC5-1FF6441D4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905" y="2551937"/>
            <a:ext cx="2994906" cy="61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6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52911</TotalTime>
  <Words>1315</Words>
  <Application>Microsoft Macintosh PowerPoint</Application>
  <PresentationFormat>Widescreen</PresentationFormat>
  <Paragraphs>112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 Survival Analysis </vt:lpstr>
      <vt:lpstr>Survival Analysis</vt:lpstr>
      <vt:lpstr>An Example</vt:lpstr>
      <vt:lpstr>Survival and Censoring Times</vt:lpstr>
      <vt:lpstr>Survival and Censoring Times</vt:lpstr>
      <vt:lpstr>An Illustration</vt:lpstr>
      <vt:lpstr>Censoring</vt:lpstr>
      <vt:lpstr>Censoring</vt:lpstr>
      <vt:lpstr>The Survival Curve</vt:lpstr>
      <vt:lpstr>The Survival Curve</vt:lpstr>
      <vt:lpstr>The Survival Curve</vt:lpstr>
      <vt:lpstr>The Survival Curve</vt:lpstr>
      <vt:lpstr>The Kaplan-Meier Estimate</vt:lpstr>
      <vt:lpstr>The Kaplan-Meier Estimate</vt:lpstr>
      <vt:lpstr>Log-Rank Test</vt:lpstr>
      <vt:lpstr>Log-Rank Test</vt:lpstr>
      <vt:lpstr>Log-Rank Test</vt:lpstr>
      <vt:lpstr>Log-Rank Test</vt:lpstr>
      <vt:lpstr>Log Rank Test: the Main Idea</vt:lpstr>
      <vt:lpstr>Log Rank Test: the Main Idea</vt:lpstr>
      <vt:lpstr>Regression Models with a Survival Response</vt:lpstr>
      <vt:lpstr>Hazard Function</vt:lpstr>
      <vt:lpstr>The Proportional Hazards Model</vt:lpstr>
      <vt:lpstr>Proportional Hazards Model</vt:lpstr>
      <vt:lpstr>Proportional Hazards Model</vt:lpstr>
      <vt:lpstr>Relative Risk Functions at each Failure Time</vt:lpstr>
      <vt:lpstr>Partial Likelihood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883</cp:revision>
  <dcterms:created xsi:type="dcterms:W3CDTF">2023-01-15T02:09:57Z</dcterms:created>
  <dcterms:modified xsi:type="dcterms:W3CDTF">2023-11-14T04:08:07Z</dcterms:modified>
</cp:coreProperties>
</file>