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1" r:id="rId3"/>
    <p:sldId id="324" r:id="rId4"/>
    <p:sldId id="326" r:id="rId5"/>
    <p:sldId id="323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35" r:id="rId14"/>
    <p:sldId id="337" r:id="rId15"/>
    <p:sldId id="336" r:id="rId16"/>
    <p:sldId id="339" r:id="rId17"/>
    <p:sldId id="338" r:id="rId18"/>
    <p:sldId id="341" r:id="rId19"/>
    <p:sldId id="342" r:id="rId20"/>
    <p:sldId id="340" r:id="rId21"/>
    <p:sldId id="3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72975" autoAdjust="0"/>
  </p:normalViewPr>
  <p:slideViewPr>
    <p:cSldViewPr snapToGrid="0">
      <p:cViewPr varScale="1">
        <p:scale>
          <a:sx n="84" d="100"/>
          <a:sy n="84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2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22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2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73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9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56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Statistical Learning for Classification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26720" y="179439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794394"/>
                <a:ext cx="10408920" cy="100104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32C037-7F59-3E8A-114A-912FC276F871}"/>
                  </a:ext>
                </a:extLst>
              </p:cNvPr>
              <p:cNvSpPr txBox="1"/>
              <p:nvPr/>
            </p:nvSpPr>
            <p:spPr>
              <a:xfrm>
                <a:off x="944880" y="3242811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Prior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32C037-7F59-3E8A-114A-912FC276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42811"/>
                <a:ext cx="10408920" cy="523220"/>
              </a:xfrm>
              <a:prstGeom prst="rect">
                <a:avLst/>
              </a:prstGeom>
              <a:blipFill>
                <a:blip r:embed="rId4"/>
                <a:stretch>
                  <a:fillRect l="-12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CAF24-DCE6-845E-1B38-830FC1D61502}"/>
                  </a:ext>
                </a:extLst>
              </p:cNvPr>
              <p:cNvSpPr txBox="1"/>
              <p:nvPr/>
            </p:nvSpPr>
            <p:spPr>
              <a:xfrm>
                <a:off x="944880" y="4168008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Data density for class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CAF24-DCE6-845E-1B38-830FC1D6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4168008"/>
                <a:ext cx="10408920" cy="523220"/>
              </a:xfrm>
              <a:prstGeom prst="rect">
                <a:avLst/>
              </a:prstGeom>
              <a:blipFill>
                <a:blip r:embed="rId5"/>
                <a:stretch>
                  <a:fillRect l="-12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57094-E7A4-A1E2-D285-7250A9C24B09}"/>
                  </a:ext>
                </a:extLst>
              </p:cNvPr>
              <p:cNvSpPr txBox="1"/>
              <p:nvPr/>
            </p:nvSpPr>
            <p:spPr>
              <a:xfrm>
                <a:off x="304800" y="5150079"/>
                <a:ext cx="10408920" cy="1023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57094-E7A4-A1E2-D285-7250A9C24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50079"/>
                <a:ext cx="10408920" cy="1023485"/>
              </a:xfrm>
              <a:prstGeom prst="rect">
                <a:avLst/>
              </a:prstGeom>
              <a:blipFill>
                <a:blip r:embed="rId6"/>
                <a:stretch>
                  <a:fillRect t="-18293" b="-9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12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ED05A-B10A-493C-6461-6D5580BB9B8E}"/>
              </a:ext>
            </a:extLst>
          </p:cNvPr>
          <p:cNvSpPr txBox="1"/>
          <p:nvPr/>
        </p:nvSpPr>
        <p:spPr>
          <a:xfrm>
            <a:off x="891540" y="174953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/>
              <p:nvPr/>
            </p:nvSpPr>
            <p:spPr>
              <a:xfrm>
                <a:off x="518160" y="2642524"/>
                <a:ext cx="10408920" cy="1161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2642524"/>
                <a:ext cx="10408920" cy="1161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FBAD5B-AD35-1E9E-AC99-B3A81F6E619F}"/>
              </a:ext>
            </a:extLst>
          </p:cNvPr>
          <p:cNvSpPr txBox="1"/>
          <p:nvPr/>
        </p:nvSpPr>
        <p:spPr>
          <a:xfrm>
            <a:off x="838200" y="4173767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Use the data from class k to estimate the mean and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10693-E10E-20BA-BF7D-82F1D294B46A}"/>
                  </a:ext>
                </a:extLst>
              </p:cNvPr>
              <p:cNvSpPr txBox="1"/>
              <p:nvPr/>
            </p:nvSpPr>
            <p:spPr>
              <a:xfrm>
                <a:off x="518160" y="5024984"/>
                <a:ext cx="11300460" cy="1360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10693-E10E-20BA-BF7D-82F1D294B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5024984"/>
                <a:ext cx="11300460" cy="1360052"/>
              </a:xfrm>
              <a:prstGeom prst="rect">
                <a:avLst/>
              </a:prstGeom>
              <a:blipFill>
                <a:blip r:embed="rId4"/>
                <a:stretch>
                  <a:fillRect t="-97222" b="-1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89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ED05A-B10A-493C-6461-6D5580BB9B8E}"/>
                  </a:ext>
                </a:extLst>
              </p:cNvPr>
              <p:cNvSpPr txBox="1"/>
              <p:nvPr/>
            </p:nvSpPr>
            <p:spPr>
              <a:xfrm>
                <a:off x="891540" y="1749533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Classify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with the largest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ED05A-B10A-493C-6461-6D5580BB9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1749533"/>
                <a:ext cx="10408920" cy="523220"/>
              </a:xfrm>
              <a:prstGeom prst="rect">
                <a:avLst/>
              </a:prstGeom>
              <a:blipFill>
                <a:blip r:embed="rId3"/>
                <a:stretch>
                  <a:fillRect l="-1220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/>
              <p:nvPr/>
            </p:nvSpPr>
            <p:spPr>
              <a:xfrm>
                <a:off x="365760" y="2377077"/>
                <a:ext cx="10408920" cy="1953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𝜋𝜎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𝜋𝜎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377077"/>
                <a:ext cx="10408920" cy="1953612"/>
              </a:xfrm>
              <a:prstGeom prst="rect">
                <a:avLst/>
              </a:prstGeom>
              <a:blipFill>
                <a:blip r:embed="rId4"/>
                <a:stretch>
                  <a:fillRect b="-4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820D6-B23C-2084-3881-5D383AD8BF60}"/>
                  </a:ext>
                </a:extLst>
              </p:cNvPr>
              <p:cNvSpPr txBox="1"/>
              <p:nvPr/>
            </p:nvSpPr>
            <p:spPr>
              <a:xfrm>
                <a:off x="365760" y="5139208"/>
                <a:ext cx="10408920" cy="968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820D6-B23C-2084-3881-5D383AD8B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5139208"/>
                <a:ext cx="10408920" cy="968150"/>
              </a:xfrm>
              <a:prstGeom prst="rect">
                <a:avLst/>
              </a:prstGeom>
              <a:blipFill>
                <a:blip r:embed="rId5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4B3D18-A3EB-B11E-149F-C5AA35AA9626}"/>
              </a:ext>
            </a:extLst>
          </p:cNvPr>
          <p:cNvSpPr txBox="1"/>
          <p:nvPr/>
        </p:nvSpPr>
        <p:spPr>
          <a:xfrm>
            <a:off x="891540" y="4748632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Discriminant score</a:t>
            </a:r>
          </a:p>
        </p:txBody>
      </p:sp>
    </p:spTree>
    <p:extLst>
      <p:ext uri="{BB962C8B-B14F-4D97-AF65-F5344CB8AC3E}">
        <p14:creationId xmlns:p14="http://schemas.microsoft.com/office/powerpoint/2010/main" val="18090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Multi-Variable Discriminant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6A9AF-A707-7281-D4D2-67A5F780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560" y="1805940"/>
            <a:ext cx="5917738" cy="1135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3AC553-EDCD-460A-E5F9-FB7840B7E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99" y="4368822"/>
            <a:ext cx="6774873" cy="1242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61F3A4-5AE4-9434-0075-8D823DC7602E}"/>
              </a:ext>
            </a:extLst>
          </p:cNvPr>
          <p:cNvSpPr txBox="1"/>
          <p:nvPr/>
        </p:nvSpPr>
        <p:spPr>
          <a:xfrm>
            <a:off x="838200" y="3393461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Use the data from class k to estimate the mean and covariance</a:t>
            </a:r>
          </a:p>
        </p:txBody>
      </p:sp>
    </p:spTree>
    <p:extLst>
      <p:ext uri="{BB962C8B-B14F-4D97-AF65-F5344CB8AC3E}">
        <p14:creationId xmlns:p14="http://schemas.microsoft.com/office/powerpoint/2010/main" val="119770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or Quadratic Discriminant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F3A4-5AE4-9434-0075-8D823DC7602E}"/>
              </a:ext>
            </a:extLst>
          </p:cNvPr>
          <p:cNvSpPr txBox="1"/>
          <p:nvPr/>
        </p:nvSpPr>
        <p:spPr>
          <a:xfrm>
            <a:off x="838200" y="2073091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1" dirty="0"/>
              <a:t>Linear Discriminant Analysis</a:t>
            </a:r>
            <a:r>
              <a:rPr lang="en-US" sz="2800" dirty="0"/>
              <a:t>: same estimation of standard deviation or covariance for all the classes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C67AA-4F58-2BED-0E53-F63BED5A5C91}"/>
              </a:ext>
            </a:extLst>
          </p:cNvPr>
          <p:cNvSpPr txBox="1"/>
          <p:nvPr/>
        </p:nvSpPr>
        <p:spPr>
          <a:xfrm>
            <a:off x="891540" y="4191451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1" dirty="0"/>
              <a:t>Quadratic Discriminant Analysis</a:t>
            </a:r>
            <a:r>
              <a:rPr lang="en-US" sz="2800" dirty="0"/>
              <a:t>: different estimations of standard deviation or covariance for all the classes </a:t>
            </a:r>
          </a:p>
        </p:txBody>
      </p:sp>
    </p:spTree>
    <p:extLst>
      <p:ext uri="{BB962C8B-B14F-4D97-AF65-F5344CB8AC3E}">
        <p14:creationId xmlns:p14="http://schemas.microsoft.com/office/powerpoint/2010/main" val="343713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F3A4-5AE4-9434-0075-8D823DC7602E}"/>
              </a:ext>
            </a:extLst>
          </p:cNvPr>
          <p:cNvSpPr txBox="1"/>
          <p:nvPr/>
        </p:nvSpPr>
        <p:spPr>
          <a:xfrm>
            <a:off x="838200" y="1671341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True Positive Rate and False Positive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F40E4-698D-3CDD-42C1-5B012EB77759}"/>
                  </a:ext>
                </a:extLst>
              </p:cNvPr>
              <p:cNvSpPr txBox="1"/>
              <p:nvPr/>
            </p:nvSpPr>
            <p:spPr>
              <a:xfrm>
                <a:off x="457200" y="342900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F40E4-698D-3CDD-42C1-5B012EB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F5E27D2-ECB3-8466-D1F4-709BE02F2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04"/>
          <a:stretch/>
        </p:blipFill>
        <p:spPr>
          <a:xfrm>
            <a:off x="6416040" y="2194561"/>
            <a:ext cx="5181600" cy="44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9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Logistic Regression vs Linear 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1F87A-F3F4-6A88-2DE4-42FDD7C8284A}"/>
              </a:ext>
            </a:extLst>
          </p:cNvPr>
          <p:cNvSpPr txBox="1"/>
          <p:nvPr/>
        </p:nvSpPr>
        <p:spPr>
          <a:xfrm>
            <a:off x="891540" y="1686581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Linear Discriminant Analysis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A5FA2F-0EDC-5914-0EAC-499652E8A59E}"/>
                  </a:ext>
                </a:extLst>
              </p:cNvPr>
              <p:cNvSpPr txBox="1"/>
              <p:nvPr/>
            </p:nvSpPr>
            <p:spPr>
              <a:xfrm>
                <a:off x="944880" y="2549362"/>
                <a:ext cx="10408920" cy="10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A5FA2F-0EDC-5914-0EAC-499652E8A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549362"/>
                <a:ext cx="10408920" cy="1075872"/>
              </a:xfrm>
              <a:prstGeom prst="rect">
                <a:avLst/>
              </a:prstGeom>
              <a:blipFill>
                <a:blip r:embed="rId3"/>
                <a:stretch>
                  <a:fillRect l="-609" r="-609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25F40B8-0BBD-7D2C-6EDF-0EF6861331C1}"/>
              </a:ext>
            </a:extLst>
          </p:cNvPr>
          <p:cNvSpPr txBox="1"/>
          <p:nvPr/>
        </p:nvSpPr>
        <p:spPr>
          <a:xfrm>
            <a:off x="944880" y="4109741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Logistic Regression maximizes conditional likelihood for estimation (discriminative learning)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7497E-3B08-A613-4D45-32C7281CA6FE}"/>
              </a:ext>
            </a:extLst>
          </p:cNvPr>
          <p:cNvSpPr txBox="1"/>
          <p:nvPr/>
        </p:nvSpPr>
        <p:spPr>
          <a:xfrm>
            <a:off x="944880" y="5467626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Linear Discriminant Analysis use full likelihood (generative learning) </a:t>
            </a:r>
          </a:p>
        </p:txBody>
      </p:sp>
    </p:spTree>
    <p:extLst>
      <p:ext uri="{BB962C8B-B14F-4D97-AF65-F5344CB8AC3E}">
        <p14:creationId xmlns:p14="http://schemas.microsoft.com/office/powerpoint/2010/main" val="328694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F3A4-5AE4-9434-0075-8D823DC7602E}"/>
              </a:ext>
            </a:extLst>
          </p:cNvPr>
          <p:cNvSpPr txBox="1"/>
          <p:nvPr/>
        </p:nvSpPr>
        <p:spPr>
          <a:xfrm>
            <a:off x="891540" y="1686581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Assume the features are independent, which means the covariance matrix is diagonal.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684FC-56A1-FA57-5290-89F4AB040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7"/>
          <a:stretch/>
        </p:blipFill>
        <p:spPr>
          <a:xfrm>
            <a:off x="3779519" y="2965009"/>
            <a:ext cx="3749041" cy="607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D63290-1ADF-EC64-8176-190E9103D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76"/>
          <a:stretch/>
        </p:blipFill>
        <p:spPr>
          <a:xfrm>
            <a:off x="1765300" y="4134068"/>
            <a:ext cx="7927340" cy="2602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AD468-6BDB-F89F-AD1E-372851DB8EC3}"/>
              </a:ext>
            </a:extLst>
          </p:cNvPr>
          <p:cNvSpPr txBox="1"/>
          <p:nvPr/>
        </p:nvSpPr>
        <p:spPr>
          <a:xfrm>
            <a:off x="891540" y="3872458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Discriminant score</a:t>
            </a:r>
          </a:p>
        </p:txBody>
      </p:sp>
    </p:spTree>
    <p:extLst>
      <p:ext uri="{BB962C8B-B14F-4D97-AF65-F5344CB8AC3E}">
        <p14:creationId xmlns:p14="http://schemas.microsoft.com/office/powerpoint/2010/main" val="52719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 Nearest Neighbors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F3A4-5AE4-9434-0075-8D823DC7602E}"/>
              </a:ext>
            </a:extLst>
          </p:cNvPr>
          <p:cNvSpPr txBox="1"/>
          <p:nvPr/>
        </p:nvSpPr>
        <p:spPr>
          <a:xfrm>
            <a:off x="891540" y="1686581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A non-parametric supervised learning algorithm for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AD468-6BDB-F89F-AD1E-372851DB8EC3}"/>
              </a:ext>
            </a:extLst>
          </p:cNvPr>
          <p:cNvSpPr txBox="1"/>
          <p:nvPr/>
        </p:nvSpPr>
        <p:spPr>
          <a:xfrm>
            <a:off x="891540" y="2905780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Assign the label of x based on a majority vote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48007-2562-6911-E77E-3CA52CC5FFCA}"/>
              </a:ext>
            </a:extLst>
          </p:cNvPr>
          <p:cNvSpPr txBox="1"/>
          <p:nvPr/>
        </p:nvSpPr>
        <p:spPr>
          <a:xfrm>
            <a:off x="891540" y="4124980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Select the k training points that are nearest to the target point 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96585-FEA1-EC42-24A4-2E2CDE02E0DE}"/>
              </a:ext>
            </a:extLst>
          </p:cNvPr>
          <p:cNvSpPr txBox="1"/>
          <p:nvPr/>
        </p:nvSpPr>
        <p:spPr>
          <a:xfrm>
            <a:off x="944880" y="5171419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Assign the majority label for the k training points as the label of x</a:t>
            </a:r>
          </a:p>
        </p:txBody>
      </p:sp>
    </p:spTree>
    <p:extLst>
      <p:ext uri="{BB962C8B-B14F-4D97-AF65-F5344CB8AC3E}">
        <p14:creationId xmlns:p14="http://schemas.microsoft.com/office/powerpoint/2010/main" val="295468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Grid Search for 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F3A4-5AE4-9434-0075-8D823DC7602E}"/>
              </a:ext>
            </a:extLst>
          </p:cNvPr>
          <p:cNvSpPr txBox="1"/>
          <p:nvPr/>
        </p:nvSpPr>
        <p:spPr>
          <a:xfrm>
            <a:off x="891540" y="1686581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To search the best k, we could create a validation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AD468-6BDB-F89F-AD1E-372851DB8EC3}"/>
              </a:ext>
            </a:extLst>
          </p:cNvPr>
          <p:cNvSpPr txBox="1"/>
          <p:nvPr/>
        </p:nvSpPr>
        <p:spPr>
          <a:xfrm>
            <a:off x="891540" y="2905780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Try different k, and see the performance on the validation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48007-2562-6911-E77E-3CA52CC5FFCA}"/>
              </a:ext>
            </a:extLst>
          </p:cNvPr>
          <p:cNvSpPr txBox="1"/>
          <p:nvPr/>
        </p:nvSpPr>
        <p:spPr>
          <a:xfrm>
            <a:off x="891540" y="4124980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Select the best-performed k (can be done by </a:t>
            </a:r>
            <a:r>
              <a:rPr lang="en-US" sz="2800" dirty="0" err="1"/>
              <a:t>sklearn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74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Quantitative vs Qualitative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753560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Regression mainly study quantitative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/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F17A36-DCF3-5CCB-8141-04AC74501423}"/>
              </a:ext>
            </a:extLst>
          </p:cNvPr>
          <p:cNvSpPr txBox="1"/>
          <p:nvPr/>
        </p:nvSpPr>
        <p:spPr>
          <a:xfrm>
            <a:off x="838200" y="3905192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Classification mainly study qualitative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/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Qualitative variables take values in an unordered set, i.e.,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𝑒𝑦𝑒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𝑐𝑜𝑙𝑜𝑟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𝑏𝑟𝑜𝑤𝑛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𝑏𝑙𝑎𝑐𝑘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blipFill>
                <a:blip r:embed="rId4"/>
                <a:stretch>
                  <a:fillRect l="-1509" t="-6494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1F87A-F3F4-6A88-2DE4-42FDD7C8284A}"/>
              </a:ext>
            </a:extLst>
          </p:cNvPr>
          <p:cNvSpPr txBox="1"/>
          <p:nvPr/>
        </p:nvSpPr>
        <p:spPr>
          <a:xfrm>
            <a:off x="891540" y="1686581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Logistic Regression is very popular when K=2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F40B8-0BBD-7D2C-6EDF-0EF6861331C1}"/>
              </a:ext>
            </a:extLst>
          </p:cNvPr>
          <p:cNvSpPr txBox="1"/>
          <p:nvPr/>
        </p:nvSpPr>
        <p:spPr>
          <a:xfrm>
            <a:off x="944880" y="2936260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Linear Discriminant Analysis is useful when n is small, K is large and the Gaussian distribution assumption makes sense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BF027-7CB5-6C08-F8F3-82B9A5F4AB9E}"/>
              </a:ext>
            </a:extLst>
          </p:cNvPr>
          <p:cNvSpPr txBox="1"/>
          <p:nvPr/>
        </p:nvSpPr>
        <p:spPr>
          <a:xfrm>
            <a:off x="891540" y="4616826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Naïve Bayes is useful when p (number of features) is large, and features are not correlated</a:t>
            </a:r>
          </a:p>
        </p:txBody>
      </p:sp>
    </p:spTree>
    <p:extLst>
      <p:ext uri="{BB962C8B-B14F-4D97-AF65-F5344CB8AC3E}">
        <p14:creationId xmlns:p14="http://schemas.microsoft.com/office/powerpoint/2010/main" val="326150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Why not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/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Binary Classification: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blipFill>
                <a:blip r:embed="rId3"/>
                <a:stretch>
                  <a:fillRect l="-18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/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blipFill>
                <a:blip r:embed="rId4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/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not zero, the prediction could be larger than 1 or smaller than 0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blipFill>
                <a:blip r:embed="rId5"/>
                <a:stretch>
                  <a:fillRect l="-1206" t="-51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BD74ED-2145-B242-E050-3CE032A0F84F}"/>
              </a:ext>
            </a:extLst>
          </p:cNvPr>
          <p:cNvSpPr txBox="1"/>
          <p:nvPr/>
        </p:nvSpPr>
        <p:spPr>
          <a:xfrm>
            <a:off x="838200" y="5397137"/>
            <a:ext cx="6979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Logistic regression is more appropriate!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9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/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/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b="0" dirty="0"/>
                  <a:t> always has values between 0 and 1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blipFill>
                <a:blip r:embed="rId4"/>
                <a:stretch>
                  <a:fillRect l="-3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/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8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 vs 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DFB69-5C85-96EE-EE70-F660655B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5" y="1505059"/>
            <a:ext cx="11376565" cy="45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49E76-E37E-F1FA-B35E-804E4BAA6B47}"/>
              </a:ext>
            </a:extLst>
          </p:cNvPr>
          <p:cNvSpPr txBox="1"/>
          <p:nvPr/>
        </p:nvSpPr>
        <p:spPr>
          <a:xfrm>
            <a:off x="838200" y="1876697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Commonly used for parameter estimation of logistic regression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0B9B-4EF1-AC8C-FF11-6B367FD07D84}"/>
              </a:ext>
            </a:extLst>
          </p:cNvPr>
          <p:cNvSpPr txBox="1"/>
          <p:nvPr/>
        </p:nvSpPr>
        <p:spPr>
          <a:xfrm>
            <a:off x="891540" y="2929594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Assume that the predictors are independent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/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/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blipFill>
                <a:blip r:embed="rId4"/>
                <a:stretch>
                  <a:fillRect l="-667" t="-115217" b="-16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B31C2B-5FB3-C586-1235-43A60EF44E12}"/>
              </a:ext>
            </a:extLst>
          </p:cNvPr>
          <p:cNvSpPr txBox="1"/>
          <p:nvPr/>
        </p:nvSpPr>
        <p:spPr>
          <a:xfrm>
            <a:off x="838200" y="5138284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This likelihood characterizes the conditional probability of the observed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70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/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blipFill>
                <a:blip r:embed="rId3"/>
                <a:stretch>
                  <a:fillRect t="-124211" b="-1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91540" y="340304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May need to use an optimizer to solve the problem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2BE02-46EA-A22F-28E8-4807B9A1181B}"/>
              </a:ext>
            </a:extLst>
          </p:cNvPr>
          <p:cNvSpPr txBox="1"/>
          <p:nvPr/>
        </p:nvSpPr>
        <p:spPr>
          <a:xfrm>
            <a:off x="891540" y="4495558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In practice, we could use </a:t>
            </a:r>
            <a:r>
              <a:rPr lang="en-US" sz="2800" b="0" dirty="0" err="1"/>
              <a:t>sklearn.linear_model.LogisticRegression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00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Multi-Class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91540" y="168092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A linear function for each class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/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blipFill>
                <a:blip r:embed="rId3"/>
                <a:stretch>
                  <a:fillRect t="-10112" b="-87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FD40F0-3857-6AEA-2FE2-A9D99FD81A25}"/>
              </a:ext>
            </a:extLst>
          </p:cNvPr>
          <p:cNvSpPr txBox="1"/>
          <p:nvPr/>
        </p:nvSpPr>
        <p:spPr>
          <a:xfrm>
            <a:off x="944880" y="4130638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Multi-class logistic regression is also called multinomial regression </a:t>
            </a:r>
          </a:p>
          <a:p>
            <a:r>
              <a:rPr lang="en-US" sz="2800" b="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883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447B8-792C-EAAB-F5D0-41EC1CF82C00}"/>
              </a:ext>
            </a:extLst>
          </p:cNvPr>
          <p:cNvSpPr txBox="1"/>
          <p:nvPr/>
        </p:nvSpPr>
        <p:spPr>
          <a:xfrm>
            <a:off x="891540" y="174953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Use the </a:t>
                </a:r>
                <a:r>
                  <a:rPr lang="en-US" sz="2800" b="1" dirty="0"/>
                  <a:t>Bayes theorem </a:t>
                </a:r>
                <a:r>
                  <a:rPr lang="en-US" sz="2800" dirty="0"/>
                  <a:t>to obtain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blipFill>
                <a:blip r:embed="rId3"/>
                <a:stretch>
                  <a:fillRect l="-121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9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25908</TotalTime>
  <Words>670</Words>
  <Application>Microsoft Macintosh PowerPoint</Application>
  <PresentationFormat>Widescreen</PresentationFormat>
  <Paragraphs>102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 Statistical Learning for Classification</vt:lpstr>
      <vt:lpstr>Quantitative vs Qualitative Outputs</vt:lpstr>
      <vt:lpstr>Why not Linear Regression</vt:lpstr>
      <vt:lpstr>Logistic Regression</vt:lpstr>
      <vt:lpstr>Linear Regression vs Logistic Regression</vt:lpstr>
      <vt:lpstr>Maximum Likelihood Method</vt:lpstr>
      <vt:lpstr>Maximum Likelihood Method</vt:lpstr>
      <vt:lpstr>Multi-Class Logistic Regression</vt:lpstr>
      <vt:lpstr>Discriminant Analysis</vt:lpstr>
      <vt:lpstr>Discriminant Analysis</vt:lpstr>
      <vt:lpstr>Discriminant Analysis</vt:lpstr>
      <vt:lpstr>Discriminant Analysis</vt:lpstr>
      <vt:lpstr>Multi-Variable Discriminant Analysis</vt:lpstr>
      <vt:lpstr>Linear or Quadratic Discriminant Analysis</vt:lpstr>
      <vt:lpstr>ROC Curve</vt:lpstr>
      <vt:lpstr>Logistic Regression vs Linear DA</vt:lpstr>
      <vt:lpstr>Naïve Bayes</vt:lpstr>
      <vt:lpstr>K Nearest Neighbors</vt:lpstr>
      <vt:lpstr>Grid Search for k</vt:lpstr>
      <vt:lpstr>Summary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378</cp:revision>
  <dcterms:created xsi:type="dcterms:W3CDTF">2023-01-15T02:09:57Z</dcterms:created>
  <dcterms:modified xsi:type="dcterms:W3CDTF">2023-09-11T16:54:22Z</dcterms:modified>
</cp:coreProperties>
</file>