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94" r:id="rId3"/>
    <p:sldId id="285" r:id="rId4"/>
    <p:sldId id="295" r:id="rId5"/>
    <p:sldId id="306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7" r:id="rId14"/>
    <p:sldId id="303" r:id="rId15"/>
    <p:sldId id="304" r:id="rId16"/>
    <p:sldId id="305" r:id="rId17"/>
    <p:sldId id="29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73015" autoAdjust="0"/>
  </p:normalViewPr>
  <p:slideViewPr>
    <p:cSldViewPr snapToGrid="0">
      <p:cViewPr varScale="1">
        <p:scale>
          <a:sx n="84" d="100"/>
          <a:sy n="84" d="100"/>
        </p:scale>
        <p:origin x="1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9442D-9D7C-40D7-A5A3-649EA8C158D2}" type="datetimeFigureOut">
              <a:rPr lang="en-US" smtClean="0"/>
              <a:t>8/25/23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BDF20-BE86-4883-8A23-4CE3D005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4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16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83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99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43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62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72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00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8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1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6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1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8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6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8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9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7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8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6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48473-9145-41F0-ADB9-654A949CD21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8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4103" y="1359466"/>
            <a:ext cx="9144000" cy="1468099"/>
          </a:xfrm>
        </p:spPr>
        <p:txBody>
          <a:bodyPr>
            <a:normAutofit fontScale="90000"/>
          </a:bodyPr>
          <a:lstStyle/>
          <a:p>
            <a:br>
              <a:rPr lang="en-US" sz="4800" b="1" dirty="0"/>
            </a:br>
            <a:br>
              <a:rPr lang="en-US" sz="4800" b="1" dirty="0"/>
            </a:br>
            <a:r>
              <a:rPr lang="en-US" sz="4800" dirty="0"/>
              <a:t>Introduction to Statistical Learning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44103" y="3841884"/>
            <a:ext cx="9144000" cy="1354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Tianhang</a:t>
            </a:r>
            <a:r>
              <a:rPr lang="en-GB" dirty="0"/>
              <a:t> Zheng</a:t>
            </a:r>
          </a:p>
          <a:p>
            <a:r>
              <a:rPr lang="en-US" dirty="0"/>
              <a:t>https://tianzheng4.github.io</a:t>
            </a:r>
          </a:p>
        </p:txBody>
      </p:sp>
    </p:spTree>
    <p:extLst>
      <p:ext uri="{BB962C8B-B14F-4D97-AF65-F5344CB8AC3E}">
        <p14:creationId xmlns:p14="http://schemas.microsoft.com/office/powerpoint/2010/main" val="3522399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E904-77AE-3048-8D9D-BEAC8407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Decompose the Prediction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43863B-7080-0240-8F8C-EC8FC6A5BD1C}"/>
                  </a:ext>
                </a:extLst>
              </p:cNvPr>
              <p:cNvSpPr txBox="1"/>
              <p:nvPr/>
            </p:nvSpPr>
            <p:spPr>
              <a:xfrm>
                <a:off x="617220" y="1853309"/>
                <a:ext cx="9677400" cy="648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𝑏𝑖𝑎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𝑣𝑎𝑟𝑖𝑎𝑛𝑐𝑒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43863B-7080-0240-8F8C-EC8FC6A5B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" y="1853309"/>
                <a:ext cx="9677400" cy="648767"/>
              </a:xfrm>
              <a:prstGeom prst="rect">
                <a:avLst/>
              </a:prstGeom>
              <a:blipFill>
                <a:blip r:embed="rId2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8534085-9068-4A45-BE62-D58F3365F00B}"/>
              </a:ext>
            </a:extLst>
          </p:cNvPr>
          <p:cNvSpPr txBox="1"/>
          <p:nvPr/>
        </p:nvSpPr>
        <p:spPr>
          <a:xfrm>
            <a:off x="1264920" y="3228944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Bias: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6CAC33-BAD2-C441-99BF-ABCA3D0FA81A}"/>
                  </a:ext>
                </a:extLst>
              </p:cNvPr>
              <p:cNvSpPr txBox="1"/>
              <p:nvPr/>
            </p:nvSpPr>
            <p:spPr>
              <a:xfrm>
                <a:off x="2712720" y="3228944"/>
                <a:ext cx="45339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6CAC33-BAD2-C441-99BF-ABCA3D0FA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720" y="3228944"/>
                <a:ext cx="4533900" cy="461665"/>
              </a:xfrm>
              <a:prstGeom prst="rect">
                <a:avLst/>
              </a:prstGeom>
              <a:blipFill>
                <a:blip r:embed="rId3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15C12BDA-2D4C-494C-AD06-BACD08DA722C}"/>
              </a:ext>
            </a:extLst>
          </p:cNvPr>
          <p:cNvSpPr txBox="1"/>
          <p:nvPr/>
        </p:nvSpPr>
        <p:spPr>
          <a:xfrm>
            <a:off x="1264920" y="4040332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Variance: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55C1EEE-6BE0-FA48-838A-31244001B260}"/>
                  </a:ext>
                </a:extLst>
              </p:cNvPr>
              <p:cNvSpPr txBox="1"/>
              <p:nvPr/>
            </p:nvSpPr>
            <p:spPr>
              <a:xfrm>
                <a:off x="3188970" y="4108679"/>
                <a:ext cx="45339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55C1EEE-6BE0-FA48-838A-31244001B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970" y="4108679"/>
                <a:ext cx="4533900" cy="461665"/>
              </a:xfrm>
              <a:prstGeom prst="rect">
                <a:avLst/>
              </a:prstGeom>
              <a:blipFill>
                <a:blip r:embed="rId4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2785F286-48FD-4E40-A600-091F499952CE}"/>
              </a:ext>
            </a:extLst>
          </p:cNvPr>
          <p:cNvSpPr txBox="1"/>
          <p:nvPr/>
        </p:nvSpPr>
        <p:spPr>
          <a:xfrm>
            <a:off x="1264920" y="5028810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Irreducible error: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B2C870-504A-4A4A-89D4-DA71E8D81AB0}"/>
                  </a:ext>
                </a:extLst>
              </p:cNvPr>
              <p:cNvSpPr txBox="1"/>
              <p:nvPr/>
            </p:nvSpPr>
            <p:spPr>
              <a:xfrm>
                <a:off x="2560320" y="5079795"/>
                <a:ext cx="45339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B2C870-504A-4A4A-89D4-DA71E8D81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320" y="5079795"/>
                <a:ext cx="4533900" cy="461665"/>
              </a:xfrm>
              <a:prstGeom prst="rect">
                <a:avLst/>
              </a:prstGeom>
              <a:blipFill>
                <a:blip r:embed="rId5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eft Brace 21">
            <a:extLst>
              <a:ext uri="{FF2B5EF4-FFF2-40B4-BE49-F238E27FC236}">
                <a16:creationId xmlns:a16="http://schemas.microsoft.com/office/drawing/2014/main" id="{754CF7F3-DFAF-834F-BE10-068704335A89}"/>
              </a:ext>
            </a:extLst>
          </p:cNvPr>
          <p:cNvSpPr/>
          <p:nvPr/>
        </p:nvSpPr>
        <p:spPr>
          <a:xfrm rot="10800000">
            <a:off x="7722870" y="3350504"/>
            <a:ext cx="320040" cy="1213048"/>
          </a:xfrm>
          <a:prstGeom prst="lef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7C4E5D-3F30-7544-8A7B-69D9EE464884}"/>
              </a:ext>
            </a:extLst>
          </p:cNvPr>
          <p:cNvSpPr txBox="1"/>
          <p:nvPr/>
        </p:nvSpPr>
        <p:spPr>
          <a:xfrm>
            <a:off x="8381999" y="3556486"/>
            <a:ext cx="292227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Depends on </a:t>
            </a:r>
          </a:p>
          <a:p>
            <a:r>
              <a:rPr lang="en-US" sz="2800" dirty="0"/>
              <a:t>model complexity  </a:t>
            </a:r>
          </a:p>
        </p:txBody>
      </p:sp>
    </p:spTree>
    <p:extLst>
      <p:ext uri="{BB962C8B-B14F-4D97-AF65-F5344CB8AC3E}">
        <p14:creationId xmlns:p14="http://schemas.microsoft.com/office/powerpoint/2010/main" val="362096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E904-77AE-3048-8D9D-BEAC8407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Models (to Estimate g(X))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A60279-2BF5-CC45-B4D7-BC4725938285}"/>
                  </a:ext>
                </a:extLst>
              </p:cNvPr>
              <p:cNvSpPr txBox="1"/>
              <p:nvPr/>
            </p:nvSpPr>
            <p:spPr>
              <a:xfrm>
                <a:off x="2042160" y="2711194"/>
                <a:ext cx="7772400" cy="4901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        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,….,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) 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A60279-2BF5-CC45-B4D7-BC4725938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160" y="2711194"/>
                <a:ext cx="7772400" cy="490199"/>
              </a:xfrm>
              <a:prstGeom prst="rect">
                <a:avLst/>
              </a:prstGeom>
              <a:blipFill>
                <a:blip r:embed="rId2"/>
                <a:stretch>
                  <a:fillRect l="-163" t="-75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F938D575-AB8D-AD49-B124-B81C7616D9D8}"/>
              </a:ext>
            </a:extLst>
          </p:cNvPr>
          <p:cNvSpPr txBox="1"/>
          <p:nvPr/>
        </p:nvSpPr>
        <p:spPr>
          <a:xfrm>
            <a:off x="838200" y="1834151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Linear Models: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9BFF13-55E4-EE49-8BBA-2D9C3BA36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20" y="3826510"/>
            <a:ext cx="5659978" cy="236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809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E904-77AE-3048-8D9D-BEAC8407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Models (to Estimate g(X))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A60279-2BF5-CC45-B4D7-BC4725938285}"/>
                  </a:ext>
                </a:extLst>
              </p:cNvPr>
              <p:cNvSpPr txBox="1"/>
              <p:nvPr/>
            </p:nvSpPr>
            <p:spPr>
              <a:xfrm>
                <a:off x="2042160" y="2711194"/>
                <a:ext cx="7772400" cy="4664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        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) 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A60279-2BF5-CC45-B4D7-BC4725938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160" y="2711194"/>
                <a:ext cx="7772400" cy="466474"/>
              </a:xfrm>
              <a:prstGeom prst="rect">
                <a:avLst/>
              </a:prstGeom>
              <a:blipFill>
                <a:blip r:embed="rId2"/>
                <a:stretch>
                  <a:fillRect l="-163" t="-7895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F938D575-AB8D-AD49-B124-B81C7616D9D8}"/>
              </a:ext>
            </a:extLst>
          </p:cNvPr>
          <p:cNvSpPr txBox="1"/>
          <p:nvPr/>
        </p:nvSpPr>
        <p:spPr>
          <a:xfrm>
            <a:off x="838200" y="1834151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Quadratic Models: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8BDE88-6AC5-C74D-9DAE-689B987F4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699" y="3531491"/>
            <a:ext cx="6588732" cy="318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764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A32B1CF-265D-D742-A37C-6FB0FA629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Accuracy</a:t>
            </a:r>
          </a:p>
        </p:txBody>
      </p:sp>
    </p:spTree>
    <p:extLst>
      <p:ext uri="{BB962C8B-B14F-4D97-AF65-F5344CB8AC3E}">
        <p14:creationId xmlns:p14="http://schemas.microsoft.com/office/powerpoint/2010/main" val="4170235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E904-77AE-3048-8D9D-BEAC8407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and Variance Trade-off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4ABCA8-D712-A84D-B4FD-C2833F2EB162}"/>
              </a:ext>
            </a:extLst>
          </p:cNvPr>
          <p:cNvSpPr txBox="1"/>
          <p:nvPr/>
        </p:nvSpPr>
        <p:spPr>
          <a:xfrm>
            <a:off x="838200" y="1834151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If a model is more complicated (e.g., with more parameters):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B2BC32-9BBB-D946-8261-BDC911714E50}"/>
              </a:ext>
            </a:extLst>
          </p:cNvPr>
          <p:cNvSpPr txBox="1"/>
          <p:nvPr/>
        </p:nvSpPr>
        <p:spPr>
          <a:xfrm>
            <a:off x="1554480" y="2641871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bias is expected to be smaller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7BD057-652D-4E49-BD81-2FFEE86B1E31}"/>
              </a:ext>
            </a:extLst>
          </p:cNvPr>
          <p:cNvSpPr txBox="1"/>
          <p:nvPr/>
        </p:nvSpPr>
        <p:spPr>
          <a:xfrm>
            <a:off x="1554480" y="3431300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variance is expected to be larger</a:t>
            </a:r>
          </a:p>
        </p:txBody>
      </p:sp>
    </p:spTree>
    <p:extLst>
      <p:ext uri="{BB962C8B-B14F-4D97-AF65-F5344CB8AC3E}">
        <p14:creationId xmlns:p14="http://schemas.microsoft.com/office/powerpoint/2010/main" val="3439712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E904-77AE-3048-8D9D-BEAC8407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and Interpretability Trade-off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4ABCA8-D712-A84D-B4FD-C2833F2EB162}"/>
              </a:ext>
            </a:extLst>
          </p:cNvPr>
          <p:cNvSpPr txBox="1"/>
          <p:nvPr/>
        </p:nvSpPr>
        <p:spPr>
          <a:xfrm>
            <a:off x="838200" y="1834151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If a model is more complicated (e.g., with more parameters):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B2BC32-9BBB-D946-8261-BDC911714E50}"/>
              </a:ext>
            </a:extLst>
          </p:cNvPr>
          <p:cNvSpPr txBox="1"/>
          <p:nvPr/>
        </p:nvSpPr>
        <p:spPr>
          <a:xfrm>
            <a:off x="1554480" y="2641871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accuracy may be higher (but may suffer from overfitting)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7BD057-652D-4E49-BD81-2FFEE86B1E31}"/>
              </a:ext>
            </a:extLst>
          </p:cNvPr>
          <p:cNvSpPr txBox="1"/>
          <p:nvPr/>
        </p:nvSpPr>
        <p:spPr>
          <a:xfrm>
            <a:off x="1554480" y="3431300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interpretability may be worse (It is easy to interpret linear models)</a:t>
            </a:r>
          </a:p>
        </p:txBody>
      </p:sp>
    </p:spTree>
    <p:extLst>
      <p:ext uri="{BB962C8B-B14F-4D97-AF65-F5344CB8AC3E}">
        <p14:creationId xmlns:p14="http://schemas.microsoft.com/office/powerpoint/2010/main" val="1783230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E904-77AE-3048-8D9D-BEAC8407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Goodfit</a:t>
            </a:r>
            <a:r>
              <a:rPr lang="en-US" dirty="0"/>
              <a:t>, Underfit and Overfit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54D2B5-ACFC-EF4A-82C8-DA0555B20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39" y="1868488"/>
            <a:ext cx="11318313" cy="35496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54A77D-7B32-2748-B308-389A9B769E6E}"/>
              </a:ext>
            </a:extLst>
          </p:cNvPr>
          <p:cNvSpPr txBox="1"/>
          <p:nvPr/>
        </p:nvSpPr>
        <p:spPr>
          <a:xfrm>
            <a:off x="1582455" y="5595938"/>
            <a:ext cx="15265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High bias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88D3E4-8E8B-AE4B-A3AE-6B3B6B7C9829}"/>
              </a:ext>
            </a:extLst>
          </p:cNvPr>
          <p:cNvSpPr txBox="1"/>
          <p:nvPr/>
        </p:nvSpPr>
        <p:spPr>
          <a:xfrm>
            <a:off x="8943375" y="5595938"/>
            <a:ext cx="22580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High variance</a:t>
            </a:r>
          </a:p>
        </p:txBody>
      </p:sp>
    </p:spTree>
    <p:extLst>
      <p:ext uri="{BB962C8B-B14F-4D97-AF65-F5344CB8AC3E}">
        <p14:creationId xmlns:p14="http://schemas.microsoft.com/office/powerpoint/2010/main" val="2008262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14E73AD-7A38-9D42-8C4C-ADC0FDE0FBC3}"/>
              </a:ext>
            </a:extLst>
          </p:cNvPr>
          <p:cNvSpPr txBox="1"/>
          <p:nvPr/>
        </p:nvSpPr>
        <p:spPr>
          <a:xfrm>
            <a:off x="4792980" y="2601575"/>
            <a:ext cx="59512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4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613744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F30BF-7806-D247-A2AF-B1239989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Website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953F59-DB65-0241-829C-F5150AEE3958}"/>
              </a:ext>
            </a:extLst>
          </p:cNvPr>
          <p:cNvSpPr txBox="1"/>
          <p:nvPr/>
        </p:nvSpPr>
        <p:spPr>
          <a:xfrm>
            <a:off x="838200" y="1825675"/>
            <a:ext cx="9159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https://tianzheng4.github.io/</a:t>
            </a:r>
            <a:r>
              <a:rPr lang="en-US" sz="2400" dirty="0" err="1"/>
              <a:t>umkc</a:t>
            </a:r>
            <a:r>
              <a:rPr lang="en-US" sz="2400" dirty="0"/>
              <a:t>-teaching/2023-fall-teaching-1/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699D753-1647-664C-A454-6CD0016A3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9949"/>
            <a:ext cx="9616440" cy="2078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What are on the course website:</a:t>
            </a:r>
          </a:p>
          <a:p>
            <a:pPr marL="0" indent="0">
              <a:buNone/>
            </a:pPr>
            <a:r>
              <a:rPr lang="en-US" sz="2400" dirty="0"/>
              <a:t>	Lecture slides</a:t>
            </a:r>
          </a:p>
          <a:p>
            <a:pPr marL="0" indent="0">
              <a:buNone/>
            </a:pPr>
            <a:r>
              <a:rPr lang="en-US" sz="2400" dirty="0"/>
              <a:t>	Lab material</a:t>
            </a:r>
          </a:p>
          <a:p>
            <a:pPr marL="0" indent="0">
              <a:buNone/>
            </a:pPr>
            <a:r>
              <a:rPr lang="en-US" sz="2400" dirty="0"/>
              <a:t>	Contact Information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E7D57D7-F9C0-5840-941E-E7D4557F09BF}"/>
              </a:ext>
            </a:extLst>
          </p:cNvPr>
          <p:cNvSpPr txBox="1">
            <a:spLocks/>
          </p:cNvSpPr>
          <p:nvPr/>
        </p:nvSpPr>
        <p:spPr>
          <a:xfrm>
            <a:off x="838200" y="5375881"/>
            <a:ext cx="9616440" cy="852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If you are interested in my research, feel free to contact me.</a:t>
            </a:r>
          </a:p>
        </p:txBody>
      </p:sp>
    </p:spTree>
    <p:extLst>
      <p:ext uri="{BB962C8B-B14F-4D97-AF65-F5344CB8AC3E}">
        <p14:creationId xmlns:p14="http://schemas.microsoft.com/office/powerpoint/2010/main" val="2999229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Notations (Supervised Learning)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B4D002-D63C-9949-B0E6-8A0A671C881A}"/>
              </a:ext>
            </a:extLst>
          </p:cNvPr>
          <p:cNvSpPr txBox="1"/>
          <p:nvPr/>
        </p:nvSpPr>
        <p:spPr>
          <a:xfrm>
            <a:off x="838200" y="3198167"/>
            <a:ext cx="9951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Outcome Y (also called dependent variable, response, target)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93251F-9CFC-EA46-80ED-165FF38A5AE2}"/>
              </a:ext>
            </a:extLst>
          </p:cNvPr>
          <p:cNvSpPr txBox="1"/>
          <p:nvPr/>
        </p:nvSpPr>
        <p:spPr>
          <a:xfrm>
            <a:off x="838200" y="1784338"/>
            <a:ext cx="10515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Vector/Matrix/Tensor predictor X (also called inputs, regressors, covariates, features, independent variables)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4E3964-2BBE-AF4A-8AEA-2CE44838628F}"/>
              </a:ext>
            </a:extLst>
          </p:cNvPr>
          <p:cNvSpPr txBox="1"/>
          <p:nvPr/>
        </p:nvSpPr>
        <p:spPr>
          <a:xfrm>
            <a:off x="838200" y="4242664"/>
            <a:ext cx="8534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b="1" i="1" u="sng" dirty="0">
                <a:effectLst/>
                <a:latin typeface="CMR10"/>
              </a:rPr>
              <a:t>Objectives</a:t>
            </a:r>
            <a:r>
              <a:rPr lang="en-CA" sz="2400" dirty="0">
                <a:effectLst/>
                <a:latin typeface="CMR10"/>
              </a:rPr>
              <a:t>: </a:t>
            </a:r>
          </a:p>
          <a:p>
            <a:pPr marL="457200" indent="-457200">
              <a:buAutoNum type="arabicPeriod"/>
            </a:pPr>
            <a:r>
              <a:rPr lang="en-CA" sz="2400" dirty="0">
                <a:effectLst/>
                <a:latin typeface="CMR10"/>
              </a:rPr>
              <a:t>Accurately predict the outcomes of unseen test </a:t>
            </a:r>
            <a:r>
              <a:rPr lang="en-CA" sz="2400" dirty="0">
                <a:latin typeface="CMR10"/>
              </a:rPr>
              <a:t>cases</a:t>
            </a:r>
          </a:p>
          <a:p>
            <a:pPr marL="457200" indent="-457200">
              <a:buAutoNum type="arabicPeriod"/>
            </a:pPr>
            <a:r>
              <a:rPr lang="en-CA" sz="2400" dirty="0">
                <a:effectLst/>
              </a:rPr>
              <a:t>Understand which inputs affect the outcome, and how</a:t>
            </a:r>
          </a:p>
          <a:p>
            <a:pPr marL="457200" indent="-457200">
              <a:buAutoNum type="arabicPeriod"/>
            </a:pPr>
            <a:r>
              <a:rPr lang="en-CA" sz="2400" dirty="0">
                <a:effectLst/>
              </a:rPr>
              <a:t>Assess the quality of our predictions and inferences </a:t>
            </a:r>
            <a:endParaRPr lang="en-CA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79436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Notations (Supervised Learning)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B4D002-D63C-9949-B0E6-8A0A671C881A}"/>
              </a:ext>
            </a:extLst>
          </p:cNvPr>
          <p:cNvSpPr txBox="1"/>
          <p:nvPr/>
        </p:nvSpPr>
        <p:spPr>
          <a:xfrm>
            <a:off x="838200" y="2683321"/>
            <a:ext cx="9951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Outcome Y is Income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93251F-9CFC-EA46-80ED-165FF38A5AE2}"/>
              </a:ext>
            </a:extLst>
          </p:cNvPr>
          <p:cNvSpPr txBox="1"/>
          <p:nvPr/>
        </p:nvSpPr>
        <p:spPr>
          <a:xfrm>
            <a:off x="838200" y="1784338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Task: Predict the income based on years of education, years of work, etc.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95995B-44CD-9E4A-9104-14BE545DB015}"/>
              </a:ext>
            </a:extLst>
          </p:cNvPr>
          <p:cNvSpPr txBox="1"/>
          <p:nvPr/>
        </p:nvSpPr>
        <p:spPr>
          <a:xfrm>
            <a:off x="838200" y="3713015"/>
            <a:ext cx="9951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Predictors are years of education, years of work, etc. (Denoted by X)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60D50F-BA13-654F-B1B9-1A1CA822C773}"/>
                  </a:ext>
                </a:extLst>
              </p:cNvPr>
              <p:cNvSpPr txBox="1"/>
              <p:nvPr/>
            </p:nvSpPr>
            <p:spPr>
              <a:xfrm>
                <a:off x="838200" y="4742709"/>
                <a:ext cx="995172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Modeling: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60D50F-BA13-654F-B1B9-1A1CA822C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42709"/>
                <a:ext cx="9951720" cy="461665"/>
              </a:xfrm>
              <a:prstGeom prst="rect">
                <a:avLst/>
              </a:prstGeom>
              <a:blipFill>
                <a:blip r:embed="rId3"/>
                <a:stretch>
                  <a:fillRect l="-1020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945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How to assess a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93251F-9CFC-EA46-80ED-165FF38A5AE2}"/>
              </a:ext>
            </a:extLst>
          </p:cNvPr>
          <p:cNvSpPr txBox="1"/>
          <p:nvPr/>
        </p:nvSpPr>
        <p:spPr>
          <a:xfrm>
            <a:off x="838200" y="1784338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Prediction Error (regression problems)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17FE3A-BA33-C641-9B30-B21B93078297}"/>
              </a:ext>
            </a:extLst>
          </p:cNvPr>
          <p:cNvSpPr txBox="1"/>
          <p:nvPr/>
        </p:nvSpPr>
        <p:spPr>
          <a:xfrm>
            <a:off x="838200" y="2615335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Prediction Accuracy (classification problems)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327E6E-8C7C-554F-8DFA-FA4F23FA1866}"/>
              </a:ext>
            </a:extLst>
          </p:cNvPr>
          <p:cNvSpPr txBox="1"/>
          <p:nvPr/>
        </p:nvSpPr>
        <p:spPr>
          <a:xfrm>
            <a:off x="838200" y="3457836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Model Variance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B06C44-459C-C847-BA9B-20B4BEDC33E4}"/>
              </a:ext>
            </a:extLst>
          </p:cNvPr>
          <p:cNvSpPr txBox="1"/>
          <p:nvPr/>
        </p:nvSpPr>
        <p:spPr>
          <a:xfrm>
            <a:off x="838200" y="4300337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Interpretability</a:t>
            </a:r>
          </a:p>
        </p:txBody>
      </p:sp>
    </p:spTree>
    <p:extLst>
      <p:ext uri="{BB962C8B-B14F-4D97-AF65-F5344CB8AC3E}">
        <p14:creationId xmlns:p14="http://schemas.microsoft.com/office/powerpoint/2010/main" val="1135496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What is an ideal model?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93251F-9CFC-EA46-80ED-165FF38A5AE2}"/>
                  </a:ext>
                </a:extLst>
              </p:cNvPr>
              <p:cNvSpPr txBox="1"/>
              <p:nvPr/>
            </p:nvSpPr>
            <p:spPr>
              <a:xfrm>
                <a:off x="838200" y="1784338"/>
                <a:ext cx="105156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Given X, there may be multiple outcomes Y due to different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93251F-9CFC-EA46-80ED-165FF38A5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4338"/>
                <a:ext cx="10515600" cy="461665"/>
              </a:xfrm>
              <a:prstGeom prst="rect">
                <a:avLst/>
              </a:prstGeom>
              <a:blipFill>
                <a:blip r:embed="rId3"/>
                <a:stretch>
                  <a:fillRect l="-965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9F3420B9-F711-B442-82BB-1F521F0F4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409" y="2867558"/>
            <a:ext cx="7754315" cy="348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670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What is an ideal model?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93251F-9CFC-EA46-80ED-165FF38A5AE2}"/>
              </a:ext>
            </a:extLst>
          </p:cNvPr>
          <p:cNvSpPr txBox="1"/>
          <p:nvPr/>
        </p:nvSpPr>
        <p:spPr>
          <a:xfrm>
            <a:off x="838200" y="1784338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ideal model characterizes the expectation of the outcome.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3AECFB-3AD9-6E40-810C-79BBFBD86B61}"/>
                  </a:ext>
                </a:extLst>
              </p:cNvPr>
              <p:cNvSpPr txBox="1"/>
              <p:nvPr/>
            </p:nvSpPr>
            <p:spPr>
              <a:xfrm>
                <a:off x="274320" y="2683321"/>
                <a:ext cx="995172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3AECFB-3AD9-6E40-810C-79BBFBD86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" y="2683321"/>
                <a:ext cx="9951720" cy="461665"/>
              </a:xfrm>
              <a:prstGeom prst="rect">
                <a:avLst/>
              </a:prstGeom>
              <a:blipFill>
                <a:blip r:embed="rId3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20C57E0-24E4-9A4F-8EE2-8F4161F9B5D2}"/>
              </a:ext>
            </a:extLst>
          </p:cNvPr>
          <p:cNvSpPr txBox="1"/>
          <p:nvPr/>
        </p:nvSpPr>
        <p:spPr>
          <a:xfrm>
            <a:off x="838200" y="3713015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ideal model here is also called the regression function.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35E2E4-4B74-7A47-A846-4720FAB22205}"/>
                  </a:ext>
                </a:extLst>
              </p:cNvPr>
              <p:cNvSpPr txBox="1"/>
              <p:nvPr/>
            </p:nvSpPr>
            <p:spPr>
              <a:xfrm>
                <a:off x="838200" y="4742709"/>
                <a:ext cx="71780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is a vector,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 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35E2E4-4B74-7A47-A846-4720FAB22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42709"/>
                <a:ext cx="7178040" cy="461665"/>
              </a:xfrm>
              <a:prstGeom prst="rect">
                <a:avLst/>
              </a:prstGeom>
              <a:blipFill>
                <a:blip r:embed="rId4"/>
                <a:stretch>
                  <a:fillRect l="-1413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38A8BA-3D10-A346-9239-0930EEF380F3}"/>
                  </a:ext>
                </a:extLst>
              </p:cNvPr>
              <p:cNvSpPr txBox="1"/>
              <p:nvPr/>
            </p:nvSpPr>
            <p:spPr>
              <a:xfrm>
                <a:off x="0" y="5647238"/>
                <a:ext cx="995172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38A8BA-3D10-A346-9239-0930EEF38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47238"/>
                <a:ext cx="9951720" cy="461665"/>
              </a:xfrm>
              <a:prstGeom prst="rect">
                <a:avLst/>
              </a:prstGeom>
              <a:blipFill>
                <a:blip r:embed="rId5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0687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Prediction Error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599EFF-B77E-9A4C-B2CE-27FEAD06211D}"/>
                  </a:ext>
                </a:extLst>
              </p:cNvPr>
              <p:cNvSpPr txBox="1"/>
              <p:nvPr/>
            </p:nvSpPr>
            <p:spPr>
              <a:xfrm>
                <a:off x="2179320" y="3031519"/>
                <a:ext cx="6431280" cy="5821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599EFF-B77E-9A4C-B2CE-27FEAD062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320" y="3031519"/>
                <a:ext cx="6431280" cy="582147"/>
              </a:xfrm>
              <a:prstGeom prst="rect">
                <a:avLst/>
              </a:prstGeom>
              <a:blipFill>
                <a:blip r:embed="rId3"/>
                <a:stretch>
                  <a:fillRect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A31761-8909-2A40-BABF-DD1819AE9DA0}"/>
                  </a:ext>
                </a:extLst>
              </p:cNvPr>
              <p:cNvSpPr txBox="1"/>
              <p:nvPr/>
            </p:nvSpPr>
            <p:spPr>
              <a:xfrm>
                <a:off x="998220" y="4157729"/>
                <a:ext cx="995172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400" dirty="0"/>
                  <a:t> is the function that minimizes the prediction error.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A31761-8909-2A40-BABF-DD1819AE9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220" y="4157729"/>
                <a:ext cx="9951720" cy="461665"/>
              </a:xfrm>
              <a:prstGeom prst="rect">
                <a:avLst/>
              </a:prstGeom>
              <a:blipFill>
                <a:blip r:embed="rId4"/>
                <a:stretch>
                  <a:fillRect l="-510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60BF61F-CB98-6D4C-926C-358C72F1161D}"/>
                  </a:ext>
                </a:extLst>
              </p:cNvPr>
              <p:cNvSpPr txBox="1"/>
              <p:nvPr/>
            </p:nvSpPr>
            <p:spPr>
              <a:xfrm>
                <a:off x="998220" y="5163457"/>
                <a:ext cx="1035558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b="1" dirty="0"/>
                  <a:t>irreducible</a:t>
                </a:r>
                <a:r>
                  <a:rPr lang="en-US" sz="2400" dirty="0"/>
                  <a:t> error (because minimization)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60BF61F-CB98-6D4C-926C-358C72F11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220" y="5163457"/>
                <a:ext cx="10355580" cy="461665"/>
              </a:xfrm>
              <a:prstGeom prst="rect">
                <a:avLst/>
              </a:prstGeom>
              <a:blipFill>
                <a:blip r:embed="rId5"/>
                <a:stretch>
                  <a:fillRect l="-122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9E2426D-AA71-2C42-BA97-AFE74D162659}"/>
                  </a:ext>
                </a:extLst>
              </p:cNvPr>
              <p:cNvSpPr txBox="1"/>
              <p:nvPr/>
            </p:nvSpPr>
            <p:spPr>
              <a:xfrm>
                <a:off x="838200" y="1784338"/>
                <a:ext cx="1051560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Given a training dataset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/>
                  <a:t>, and a prediction function learned 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/>
                  <a:t> (i.e.,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), the prediction error 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can be defined as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9E2426D-AA71-2C42-BA97-AFE74D162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4338"/>
                <a:ext cx="10515600" cy="830997"/>
              </a:xfrm>
              <a:prstGeom prst="rect">
                <a:avLst/>
              </a:prstGeom>
              <a:blipFill>
                <a:blip r:embed="rId6"/>
                <a:stretch>
                  <a:fillRect l="-965" t="-454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8573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E904-77AE-3048-8D9D-BEAC8407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Decompose the Prediction Error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A60279-2BF5-CC45-B4D7-BC4725938285}"/>
                  </a:ext>
                </a:extLst>
              </p:cNvPr>
              <p:cNvSpPr txBox="1"/>
              <p:nvPr/>
            </p:nvSpPr>
            <p:spPr>
              <a:xfrm>
                <a:off x="243840" y="1676546"/>
                <a:ext cx="9677400" cy="648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))+(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 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A60279-2BF5-CC45-B4D7-BC4725938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" y="1676546"/>
                <a:ext cx="9677400" cy="648767"/>
              </a:xfrm>
              <a:prstGeom prst="rect">
                <a:avLst/>
              </a:prstGeom>
              <a:blipFill>
                <a:blip r:embed="rId2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F726E90-C7A8-1D46-8DE0-78D9D5D7311A}"/>
                  </a:ext>
                </a:extLst>
              </p:cNvPr>
              <p:cNvSpPr txBox="1"/>
              <p:nvPr/>
            </p:nvSpPr>
            <p:spPr>
              <a:xfrm>
                <a:off x="1066800" y="3042708"/>
                <a:ext cx="643128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F726E90-C7A8-1D46-8DE0-78D9D5D73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042708"/>
                <a:ext cx="6431280" cy="830997"/>
              </a:xfrm>
              <a:prstGeom prst="rect">
                <a:avLst/>
              </a:prstGeom>
              <a:blipFill>
                <a:blip r:embed="rId3"/>
                <a:stretch>
                  <a:fillRect l="-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9E5392-C337-BF4A-BE49-BE33F9344C67}"/>
                  </a:ext>
                </a:extLst>
              </p:cNvPr>
              <p:cNvSpPr txBox="1"/>
              <p:nvPr/>
            </p:nvSpPr>
            <p:spPr>
              <a:xfrm>
                <a:off x="960120" y="4085538"/>
                <a:ext cx="932688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]+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[2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]+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𝜖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9E5392-C337-BF4A-BE49-BE33F9344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120" y="4085538"/>
                <a:ext cx="9326880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C69CD2-98AD-6849-B717-B859D30B01D6}"/>
                  </a:ext>
                </a:extLst>
              </p:cNvPr>
              <p:cNvSpPr txBox="1"/>
              <p:nvPr/>
            </p:nvSpPr>
            <p:spPr>
              <a:xfrm>
                <a:off x="4655122" y="2577543"/>
                <a:ext cx="135636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C69CD2-98AD-6849-B717-B859D30B0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122" y="2577543"/>
                <a:ext cx="1356360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eft Brace 7">
            <a:extLst>
              <a:ext uri="{FF2B5EF4-FFF2-40B4-BE49-F238E27FC236}">
                <a16:creationId xmlns:a16="http://schemas.microsoft.com/office/drawing/2014/main" id="{6048E1B5-A370-FB41-A9F3-94C59E002C58}"/>
              </a:ext>
            </a:extLst>
          </p:cNvPr>
          <p:cNvSpPr/>
          <p:nvPr/>
        </p:nvSpPr>
        <p:spPr>
          <a:xfrm rot="16200000">
            <a:off x="5173282" y="1834981"/>
            <a:ext cx="320040" cy="1213048"/>
          </a:xfrm>
          <a:prstGeom prst="lef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2ADD4266-A836-E24B-8F8B-76E46BF2DAEB}"/>
              </a:ext>
            </a:extLst>
          </p:cNvPr>
          <p:cNvSpPr/>
          <p:nvPr/>
        </p:nvSpPr>
        <p:spPr>
          <a:xfrm rot="16200000">
            <a:off x="7452296" y="1378842"/>
            <a:ext cx="315624" cy="2000984"/>
          </a:xfrm>
          <a:prstGeom prst="lef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009B4E-4BDB-5E47-A50F-2EBCD5B78651}"/>
                  </a:ext>
                </a:extLst>
              </p:cNvPr>
              <p:cNvSpPr txBox="1"/>
              <p:nvPr/>
            </p:nvSpPr>
            <p:spPr>
              <a:xfrm>
                <a:off x="6931928" y="2521293"/>
                <a:ext cx="135636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009B4E-4BDB-5E47-A50F-2EBCD5B78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928" y="2521293"/>
                <a:ext cx="1356360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7620908-1649-BB48-9065-E49C9CBFB253}"/>
                  </a:ext>
                </a:extLst>
              </p:cNvPr>
              <p:cNvSpPr txBox="1"/>
              <p:nvPr/>
            </p:nvSpPr>
            <p:spPr>
              <a:xfrm>
                <a:off x="1066800" y="5263326"/>
                <a:ext cx="13184068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    irreducible error + reducible error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7620908-1649-BB48-9065-E49C9CBFB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263326"/>
                <a:ext cx="13184068" cy="830997"/>
              </a:xfrm>
              <a:prstGeom prst="rect">
                <a:avLst/>
              </a:prstGeom>
              <a:blipFill>
                <a:blip r:embed="rId7"/>
                <a:stretch>
                  <a:fillRect l="-96" t="-4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0915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12048</TotalTime>
  <Words>593</Words>
  <Application>Microsoft Macintosh PowerPoint</Application>
  <PresentationFormat>Widescreen</PresentationFormat>
  <Paragraphs>83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CMR10</vt:lpstr>
      <vt:lpstr>Arial</vt:lpstr>
      <vt:lpstr>Calibri</vt:lpstr>
      <vt:lpstr>Calibri Light</vt:lpstr>
      <vt:lpstr>Cambria Math</vt:lpstr>
      <vt:lpstr>Office Theme</vt:lpstr>
      <vt:lpstr>  Introduction to Statistical Learning</vt:lpstr>
      <vt:lpstr>Course Website</vt:lpstr>
      <vt:lpstr>Notations (Supervised Learning)</vt:lpstr>
      <vt:lpstr>Notations (Supervised Learning)</vt:lpstr>
      <vt:lpstr>How to assess a model</vt:lpstr>
      <vt:lpstr>What is an ideal model?</vt:lpstr>
      <vt:lpstr>What is an ideal model?</vt:lpstr>
      <vt:lpstr>Prediction Error</vt:lpstr>
      <vt:lpstr>Decompose the Prediction Error</vt:lpstr>
      <vt:lpstr>Decompose the Prediction Error</vt:lpstr>
      <vt:lpstr>Regression Models (to Estimate g(X))</vt:lpstr>
      <vt:lpstr>Regression Models (to Estimate g(X))</vt:lpstr>
      <vt:lpstr>Prediction Accuracy</vt:lpstr>
      <vt:lpstr>Bias and Variance Trade-off</vt:lpstr>
      <vt:lpstr>Accuracy and Interpretability Trade-off</vt:lpstr>
      <vt:lpstr>Goodfit, Underfit and Overfit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COMP-SCI 5565-0002  Introduction to Statistical Learning</dc:title>
  <dc:creator>BAFFOUR Adu</dc:creator>
  <cp:lastModifiedBy>Zheng Tianhang</cp:lastModifiedBy>
  <cp:revision>162</cp:revision>
  <dcterms:created xsi:type="dcterms:W3CDTF">2023-01-15T02:09:57Z</dcterms:created>
  <dcterms:modified xsi:type="dcterms:W3CDTF">2023-08-25T21:35:07Z</dcterms:modified>
</cp:coreProperties>
</file>