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22" r:id="rId3"/>
    <p:sldId id="320" r:id="rId4"/>
    <p:sldId id="321" r:id="rId5"/>
    <p:sldId id="323" r:id="rId6"/>
    <p:sldId id="324" r:id="rId7"/>
    <p:sldId id="325" r:id="rId8"/>
    <p:sldId id="337" r:id="rId9"/>
    <p:sldId id="326" r:id="rId10"/>
    <p:sldId id="332" r:id="rId11"/>
    <p:sldId id="334" r:id="rId12"/>
    <p:sldId id="327" r:id="rId13"/>
    <p:sldId id="328" r:id="rId14"/>
    <p:sldId id="329" r:id="rId15"/>
    <p:sldId id="330" r:id="rId16"/>
    <p:sldId id="331" r:id="rId17"/>
    <p:sldId id="333" r:id="rId18"/>
    <p:sldId id="335" r:id="rId19"/>
    <p:sldId id="336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2969" autoAdjust="0"/>
  </p:normalViewPr>
  <p:slideViewPr>
    <p:cSldViewPr snapToGrid="0">
      <p:cViewPr varScale="1">
        <p:scale>
          <a:sx n="84" d="100"/>
          <a:sy n="84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1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5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32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9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3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Multi-Variable 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2293102" y="1792481"/>
                <a:ext cx="5929393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102" y="1792481"/>
                <a:ext cx="5929393" cy="55791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B86FAA-DF5F-CCCC-3664-BE611A52C1CD}"/>
              </a:ext>
            </a:extLst>
          </p:cNvPr>
          <p:cNvSpPr txBox="1"/>
          <p:nvPr/>
        </p:nvSpPr>
        <p:spPr>
          <a:xfrm>
            <a:off x="1276583" y="2979153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can use t-statistics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86E46B-AF8B-F345-622D-2BD9ED57D11B}"/>
                  </a:ext>
                </a:extLst>
              </p:cNvPr>
              <p:cNvSpPr txBox="1"/>
              <p:nvPr/>
            </p:nvSpPr>
            <p:spPr>
              <a:xfrm>
                <a:off x="4106792" y="2664772"/>
                <a:ext cx="3978416" cy="115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86E46B-AF8B-F345-622D-2BD9ED57D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92" y="2664772"/>
                <a:ext cx="3978416" cy="1151982"/>
              </a:xfrm>
              <a:prstGeom prst="rect">
                <a:avLst/>
              </a:prstGeom>
              <a:blipFill>
                <a:blip r:embed="rId4"/>
                <a:stretch>
                  <a:fillRect t="-32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B9D1DE-8B5A-8E93-A1F2-1CCB02830FE8}"/>
                  </a:ext>
                </a:extLst>
              </p:cNvPr>
              <p:cNvSpPr txBox="1"/>
              <p:nvPr/>
            </p:nvSpPr>
            <p:spPr>
              <a:xfrm>
                <a:off x="365758" y="4445516"/>
                <a:ext cx="10728960" cy="6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p>
                              </m:sSup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B9D1DE-8B5A-8E93-A1F2-1CCB02830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8" y="4445516"/>
                <a:ext cx="10728960" cy="603242"/>
              </a:xfrm>
              <a:prstGeom prst="rect">
                <a:avLst/>
              </a:prstGeom>
              <a:blipFill>
                <a:blip r:embed="rId5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9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B86FAA-DF5F-CCCC-3664-BE611A52C1CD}"/>
                  </a:ext>
                </a:extLst>
              </p:cNvPr>
              <p:cNvSpPr txBox="1"/>
              <p:nvPr/>
            </p:nvSpPr>
            <p:spPr>
              <a:xfrm>
                <a:off x="944880" y="1622793"/>
                <a:ext cx="1051560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A p-value is the probability of obtaining test results at least as extreme as the result actually observed, under the assumption that the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) is correct.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B86FAA-DF5F-CCCC-3664-BE611A52C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1622793"/>
                <a:ext cx="10515600" cy="1384995"/>
              </a:xfrm>
              <a:prstGeom prst="rect">
                <a:avLst/>
              </a:prstGeom>
              <a:blipFill>
                <a:blip r:embed="rId3"/>
                <a:stretch>
                  <a:fillRect l="-1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AFFF14-D593-EB54-6D73-441D68ED3F39}"/>
                  </a:ext>
                </a:extLst>
              </p:cNvPr>
              <p:cNvSpPr txBox="1"/>
              <p:nvPr/>
            </p:nvSpPr>
            <p:spPr>
              <a:xfrm>
                <a:off x="3733800" y="3588603"/>
                <a:ext cx="4511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P-value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AFFF14-D593-EB54-6D73-441D68ED3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588603"/>
                <a:ext cx="4511040" cy="523220"/>
              </a:xfrm>
              <a:prstGeom prst="rect">
                <a:avLst/>
              </a:prstGeom>
              <a:blipFill>
                <a:blip r:embed="rId4"/>
                <a:stretch>
                  <a:fillRect l="-280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C6EDF-541C-4C4B-7B8C-8563B34AFF46}"/>
                  </a:ext>
                </a:extLst>
              </p:cNvPr>
              <p:cNvSpPr txBox="1"/>
              <p:nvPr/>
            </p:nvSpPr>
            <p:spPr>
              <a:xfrm>
                <a:off x="929640" y="4692638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If p-value is large, we tend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. Otherwise, we tend to rejec</a:t>
                </a:r>
                <a:r>
                  <a:rPr lang="en-US" sz="2800" dirty="0">
                    <a:solidFill>
                      <a:srgbClr val="4D5156"/>
                    </a:solidFill>
                    <a:latin typeface="Roboto" panose="02000000000000000000" pitchFamily="2" charset="0"/>
                  </a:rPr>
                  <a:t>t it.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C6EDF-541C-4C4B-7B8C-8563B34A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" y="4692638"/>
                <a:ext cx="10515600" cy="954107"/>
              </a:xfrm>
              <a:prstGeom prst="rect">
                <a:avLst/>
              </a:prstGeom>
              <a:blipFill>
                <a:blip r:embed="rId5"/>
                <a:stretch>
                  <a:fillRect l="-1206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24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2587223" y="2141497"/>
                <a:ext cx="5929393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223" y="2141497"/>
                <a:ext cx="5929393" cy="556434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B86FAA-DF5F-CCCC-3664-BE611A52C1CD}"/>
              </a:ext>
            </a:extLst>
          </p:cNvPr>
          <p:cNvSpPr txBox="1"/>
          <p:nvPr/>
        </p:nvSpPr>
        <p:spPr>
          <a:xfrm>
            <a:off x="956545" y="3230798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need to use F-statistics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DB523-61F5-CCEA-A609-3A8FA27D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00" y="4281375"/>
            <a:ext cx="6557799" cy="11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3611880" y="1765689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0" y="1765689"/>
                <a:ext cx="5929393" cy="523220"/>
              </a:xfrm>
              <a:prstGeom prst="rect">
                <a:avLst/>
              </a:prstGeom>
              <a:blipFill>
                <a:blip r:embed="rId3"/>
                <a:stretch>
                  <a:fillRect l="-64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-table - Statistics By Jim">
            <a:extLst>
              <a:ext uri="{FF2B5EF4-FFF2-40B4-BE49-F238E27FC236}">
                <a16:creationId xmlns:a16="http://schemas.microsoft.com/office/drawing/2014/main" id="{1C750E7A-4474-F94D-4FBD-863B4A3C3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998072"/>
            <a:ext cx="4695982" cy="3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 Distribution, F Statistic, F Test">
            <a:extLst>
              <a:ext uri="{FF2B5EF4-FFF2-40B4-BE49-F238E27FC236}">
                <a16:creationId xmlns:a16="http://schemas.microsoft.com/office/drawing/2014/main" id="{DAC61FDA-05A5-A002-AA69-FE65E0298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8" r="18802" b="18572"/>
          <a:stretch/>
        </p:blipFill>
        <p:spPr bwMode="auto">
          <a:xfrm>
            <a:off x="5725629" y="2707578"/>
            <a:ext cx="5628171" cy="328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9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Variable Selection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20" y="1828718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Forward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8" y="2909836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Backward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966AF-E6B5-1EE1-38E5-1D343C77C495}"/>
              </a:ext>
            </a:extLst>
          </p:cNvPr>
          <p:cNvSpPr txBox="1"/>
          <p:nvPr/>
        </p:nvSpPr>
        <p:spPr>
          <a:xfrm>
            <a:off x="1036319" y="3982843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Colinearity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362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Forward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19" y="1680835"/>
            <a:ext cx="10119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Begin with the null model — a model that contains an intercept but no predictors.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9" y="2951946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Fit p simple linear regressions and add to the null model the variable that results in the lowest RSS.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A7FD-66F5-E1BD-6687-C5231F954E61}"/>
              </a:ext>
            </a:extLst>
          </p:cNvPr>
          <p:cNvSpPr txBox="1"/>
          <p:nvPr/>
        </p:nvSpPr>
        <p:spPr>
          <a:xfrm>
            <a:off x="1036319" y="4384506"/>
            <a:ext cx="103174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Add to that model the variable that results in the lowest RSS amongst all two-variable models. (Continue until some stopping rule is satisfied)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46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Backward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19" y="1680835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Start with all variables in the model.</a:t>
            </a:r>
            <a:r>
              <a:rPr lang="en-US" sz="1800" dirty="0">
                <a:solidFill>
                  <a:srgbClr val="3333B2"/>
                </a:solidFill>
                <a:effectLst/>
                <a:latin typeface="CMR10"/>
              </a:rPr>
              <a:t> 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8" y="2819585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Remove the variable with the largest p-value — that is, the </a:t>
            </a:r>
          </a:p>
          <a:p>
            <a:r>
              <a:rPr lang="en-US" sz="2800" dirty="0"/>
              <a:t>variable that is the least statistically significant.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A7FD-66F5-E1BD-6687-C5231F954E61}"/>
              </a:ext>
            </a:extLst>
          </p:cNvPr>
          <p:cNvSpPr txBox="1"/>
          <p:nvPr/>
        </p:nvSpPr>
        <p:spPr>
          <a:xfrm>
            <a:off x="1036319" y="4384506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Continue to fit and remove until a stopping rule is reached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18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Colinearity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19" y="1680835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42424"/>
                </a:solidFill>
                <a:latin typeface="source-serif-pro"/>
              </a:rPr>
              <a:t>T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wo or more variables are exactly correlated.</a:t>
            </a:r>
            <a:r>
              <a:rPr lang="en-US" sz="1800" dirty="0">
                <a:solidFill>
                  <a:srgbClr val="3333B2"/>
                </a:solidFill>
                <a:effectLst/>
                <a:latin typeface="CMR10"/>
              </a:rPr>
              <a:t> 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8" y="2819585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parameters are not fixed and will be affected by small changes in the training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A7FD-66F5-E1BD-6687-C5231F954E61}"/>
              </a:ext>
            </a:extLst>
          </p:cNvPr>
          <p:cNvSpPr txBox="1"/>
          <p:nvPr/>
        </p:nvSpPr>
        <p:spPr>
          <a:xfrm>
            <a:off x="1036319" y="4384506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Increase the difficulty for interpretation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18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Variable Interaction / Nonlinear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D93568-BDBC-1B9E-6C70-DD6A87A29192}"/>
                  </a:ext>
                </a:extLst>
              </p:cNvPr>
              <p:cNvSpPr txBox="1"/>
              <p:nvPr/>
            </p:nvSpPr>
            <p:spPr>
              <a:xfrm>
                <a:off x="1036319" y="1680835"/>
                <a:ext cx="10119362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Consider interaction betw</a:t>
                </a:r>
                <a:r>
                  <a:rPr lang="en-US" sz="2800" dirty="0">
                    <a:solidFill>
                      <a:srgbClr val="242424"/>
                    </a:solidFill>
                    <a:latin typeface="source-serif-pro"/>
                  </a:rPr>
                  <a:t>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.</a:t>
                </a:r>
                <a:r>
                  <a:rPr lang="en-US" sz="1800" dirty="0">
                    <a:solidFill>
                      <a:srgbClr val="3333B2"/>
                    </a:solidFill>
                    <a:effectLst/>
                    <a:latin typeface="CMR10"/>
                  </a:rPr>
                  <a:t> </a:t>
                </a:r>
                <a:endParaRPr lang="en-US" sz="1800" dirty="0">
                  <a:solidFill>
                    <a:srgbClr val="3333B2"/>
                  </a:solidFill>
                  <a:effectLst/>
                  <a:latin typeface="CMSY10"/>
                </a:endParaRPr>
              </a:p>
              <a:p>
                <a:endParaRPr lang="en-US" sz="1800" dirty="0">
                  <a:solidFill>
                    <a:srgbClr val="3333B2"/>
                  </a:solidFill>
                  <a:effectLst/>
                  <a:latin typeface="CMSY1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D93568-BDBC-1B9E-6C70-DD6A87A29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19" y="1680835"/>
                <a:ext cx="10119362" cy="1231106"/>
              </a:xfrm>
              <a:prstGeom prst="rect">
                <a:avLst/>
              </a:prstGeom>
              <a:blipFill>
                <a:blip r:embed="rId3"/>
                <a:stretch>
                  <a:fillRect l="-1253" t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E80E4-A474-4266-1E16-12E6E9A7D95B}"/>
                  </a:ext>
                </a:extLst>
              </p:cNvPr>
              <p:cNvSpPr txBox="1"/>
              <p:nvPr/>
            </p:nvSpPr>
            <p:spPr>
              <a:xfrm>
                <a:off x="838200" y="2722536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E80E4-A474-4266-1E16-12E6E9A7D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2536"/>
                <a:ext cx="9951720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C30E1-91A3-60A6-92CD-F4DFD42BDDD8}"/>
                  </a:ext>
                </a:extLst>
              </p:cNvPr>
              <p:cNvSpPr txBox="1"/>
              <p:nvPr/>
            </p:nvSpPr>
            <p:spPr>
              <a:xfrm>
                <a:off x="1036319" y="3776371"/>
                <a:ext cx="10119362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Consider nonlinear effects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333B2"/>
                  </a:solidFill>
                  <a:effectLst/>
                  <a:latin typeface="CMSY10"/>
                </a:endParaRPr>
              </a:p>
              <a:p>
                <a:endParaRPr lang="en-US" sz="1800" dirty="0">
                  <a:solidFill>
                    <a:srgbClr val="3333B2"/>
                  </a:solidFill>
                  <a:effectLst/>
                  <a:latin typeface="CMSY1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C30E1-91A3-60A6-92CD-F4DFD42BD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19" y="3776371"/>
                <a:ext cx="10119362" cy="1231106"/>
              </a:xfrm>
              <a:prstGeom prst="rect">
                <a:avLst/>
              </a:prstGeom>
              <a:blipFill>
                <a:blip r:embed="rId5"/>
                <a:stretch>
                  <a:fillRect l="-1253" t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9372E6-EE40-810A-A4F1-375FE0C5A6F6}"/>
                  </a:ext>
                </a:extLst>
              </p:cNvPr>
              <p:cNvSpPr txBox="1"/>
              <p:nvPr/>
            </p:nvSpPr>
            <p:spPr>
              <a:xfrm>
                <a:off x="579120" y="491555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9372E6-EE40-810A-A4F1-375FE0C5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4915555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57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838200" y="2197894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Friday: First Assignment---Linear Regression</a:t>
            </a:r>
            <a:r>
              <a:rPr lang="en-US" sz="1800" dirty="0">
                <a:solidFill>
                  <a:srgbClr val="3333B2"/>
                </a:solidFill>
                <a:effectLst/>
                <a:latin typeface="CMR10"/>
              </a:rPr>
              <a:t> 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C30E1-91A3-60A6-92CD-F4DFD42BDDD8}"/>
              </a:ext>
            </a:extLst>
          </p:cNvPr>
          <p:cNvSpPr txBox="1"/>
          <p:nvPr/>
        </p:nvSpPr>
        <p:spPr>
          <a:xfrm>
            <a:off x="838200" y="3680753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Next Week: Classification and Regression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08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2777960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777960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349240" y="2805889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40" y="2805889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90600" y="4135662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35662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/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0190FF-15F1-838A-1170-BA4F8FBF029C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multiple predictors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/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interpreted as the average effect of one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on Y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724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190FF-15F1-838A-1170-BA4F8FBF029C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190FF-15F1-838A-1170-BA4F8FBF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56434"/>
              </a:xfrm>
              <a:prstGeom prst="rect">
                <a:avLst/>
              </a:prstGeom>
              <a:blipFill>
                <a:blip r:embed="rId3"/>
                <a:stretch>
                  <a:fillRect l="-1206"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37784-B625-DE5E-19BB-C28752C15E01}"/>
                  </a:ext>
                </a:extLst>
              </p:cNvPr>
              <p:cNvSpPr txBox="1"/>
              <p:nvPr/>
            </p:nvSpPr>
            <p:spPr>
              <a:xfrm>
                <a:off x="838200" y="2882632"/>
                <a:ext cx="10515600" cy="589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37784-B625-DE5E-19BB-C28752C15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2632"/>
                <a:ext cx="10515600" cy="589713"/>
              </a:xfrm>
              <a:prstGeom prst="rect">
                <a:avLst/>
              </a:prstGeom>
              <a:blipFill>
                <a:blip r:embed="rId4"/>
                <a:stretch>
                  <a:fillRect l="-1206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0C75F-1015-9C89-B6D4-CE40B8C26794}"/>
                  </a:ext>
                </a:extLst>
              </p:cNvPr>
              <p:cNvSpPr txBox="1"/>
              <p:nvPr/>
            </p:nvSpPr>
            <p:spPr>
              <a:xfrm>
                <a:off x="613224" y="4065960"/>
                <a:ext cx="9951720" cy="589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0C75F-1015-9C89-B6D4-CE40B8C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4" y="4065960"/>
                <a:ext cx="9951720" cy="589713"/>
              </a:xfrm>
              <a:prstGeom prst="rect">
                <a:avLst/>
              </a:prstGeom>
              <a:blipFill>
                <a:blip r:embed="rId5"/>
                <a:stretch>
                  <a:fillRect t="-6383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92ECC-F9FA-461B-B51D-3C46F0081761}"/>
                  </a:ext>
                </a:extLst>
              </p:cNvPr>
              <p:cNvSpPr txBox="1"/>
              <p:nvPr/>
            </p:nvSpPr>
            <p:spPr>
              <a:xfrm>
                <a:off x="838200" y="524928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92ECC-F9FA-461B-B51D-3C46F00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4928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2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 Method (Solved by Software)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C46B5-E9BA-935F-A843-E84E55439F8D}"/>
                  </a:ext>
                </a:extLst>
              </p:cNvPr>
              <p:cNvSpPr txBox="1"/>
              <p:nvPr/>
            </p:nvSpPr>
            <p:spPr>
              <a:xfrm>
                <a:off x="658694" y="1606226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C46B5-E9BA-935F-A843-E84E5543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4" y="1606226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D80A6-3BEA-CF68-55E6-74B80043BE4F}"/>
                  </a:ext>
                </a:extLst>
              </p:cNvPr>
              <p:cNvSpPr txBox="1"/>
              <p:nvPr/>
            </p:nvSpPr>
            <p:spPr>
              <a:xfrm>
                <a:off x="838200" y="323016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−…−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D80A6-3BEA-CF68-55E6-74B80043B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30168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082A66-D69A-77B1-0BAF-2D84A5D291B2}"/>
                  </a:ext>
                </a:extLst>
              </p:cNvPr>
              <p:cNvSpPr txBox="1"/>
              <p:nvPr/>
            </p:nvSpPr>
            <p:spPr>
              <a:xfrm>
                <a:off x="1317885" y="5141337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Take the derivative and set it as 0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082A66-D69A-77B1-0BAF-2D84A5D2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85" y="5141337"/>
                <a:ext cx="10515600" cy="546368"/>
              </a:xfrm>
              <a:prstGeom prst="rect">
                <a:avLst/>
              </a:prstGeom>
              <a:blipFill>
                <a:blip r:embed="rId5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25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 Method</a:t>
            </a:r>
            <a:r>
              <a:rPr lang="zh-CN" altLang="en-US" dirty="0"/>
              <a:t> </a:t>
            </a:r>
            <a:r>
              <a:rPr lang="en-US" altLang="zh-CN" dirty="0"/>
              <a:t>(Solved by Matrix)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3E67A-1BC0-CA1F-9DA6-0D6B0F8A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750"/>
            <a:ext cx="4912463" cy="3290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92ADA-3F9E-79DA-4886-B6093A94C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740" y="5055050"/>
            <a:ext cx="2136140" cy="1022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40F8B-5CB4-97C4-FA00-F3FFDBBE8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119" y="3117215"/>
            <a:ext cx="3137965" cy="623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52FDD-700B-17B8-78A9-4713B52B9759}"/>
              </a:ext>
            </a:extLst>
          </p:cNvPr>
          <p:cNvSpPr txBox="1"/>
          <p:nvPr/>
        </p:nvSpPr>
        <p:spPr>
          <a:xfrm>
            <a:off x="6250840" y="2069342"/>
            <a:ext cx="405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Estimation: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A2037-3CDB-6E3C-C42B-C0F5A5B337CA}"/>
                  </a:ext>
                </a:extLst>
              </p:cNvPr>
              <p:cNvSpPr txBox="1"/>
              <p:nvPr/>
            </p:nvSpPr>
            <p:spPr>
              <a:xfrm>
                <a:off x="6798892" y="4234165"/>
                <a:ext cx="3652418" cy="547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A2037-3CDB-6E3C-C42B-C0F5A5B3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892" y="4234165"/>
                <a:ext cx="3652418" cy="547073"/>
              </a:xfrm>
              <a:prstGeom prst="rect">
                <a:avLst/>
              </a:prstGeom>
              <a:blipFill>
                <a:blip r:embed="rId6"/>
                <a:stretch>
                  <a:fillRect t="-9091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2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8D205-C63D-87B5-031A-0B80551E9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4"/>
          <a:stretch/>
        </p:blipFill>
        <p:spPr>
          <a:xfrm>
            <a:off x="6428517" y="1677284"/>
            <a:ext cx="5060299" cy="4706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52330-BCE7-9207-47AE-2105FF08E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4" y="2008682"/>
            <a:ext cx="5886932" cy="37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22940</TotalTime>
  <Words>623</Words>
  <Application>Microsoft Macintosh PowerPoint</Application>
  <PresentationFormat>Widescreen</PresentationFormat>
  <Paragraphs>93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CMR10</vt:lpstr>
      <vt:lpstr>CMSY10</vt:lpstr>
      <vt:lpstr>source-serif-pro</vt:lpstr>
      <vt:lpstr>Arial</vt:lpstr>
      <vt:lpstr>Calibri</vt:lpstr>
      <vt:lpstr>Calibri Light</vt:lpstr>
      <vt:lpstr>Cambria Math</vt:lpstr>
      <vt:lpstr>Roboto</vt:lpstr>
      <vt:lpstr>Office Theme</vt:lpstr>
      <vt:lpstr> Multi-Variable Linear Regression</vt:lpstr>
      <vt:lpstr>Analyzing Least Squares Method (Unbiased)</vt:lpstr>
      <vt:lpstr>Analyzing Least Squares Method</vt:lpstr>
      <vt:lpstr>Confidence Level</vt:lpstr>
      <vt:lpstr>Multiple Linear Regression</vt:lpstr>
      <vt:lpstr>Parameter Estimation</vt:lpstr>
      <vt:lpstr>Least Square Method (Solved by Software)</vt:lpstr>
      <vt:lpstr>Least Square Method (Solved by Matrix)</vt:lpstr>
      <vt:lpstr>Visualization</vt:lpstr>
      <vt:lpstr>Hypothesis Testing</vt:lpstr>
      <vt:lpstr>P value</vt:lpstr>
      <vt:lpstr>Hypothesis Testing</vt:lpstr>
      <vt:lpstr>Hypothesis Testing</vt:lpstr>
      <vt:lpstr>Variable Selection </vt:lpstr>
      <vt:lpstr>Forward Selection</vt:lpstr>
      <vt:lpstr>Backward Selection</vt:lpstr>
      <vt:lpstr>Colinearity</vt:lpstr>
      <vt:lpstr>Variable Interaction / Nonlinear Effects</vt:lpstr>
      <vt:lpstr>Next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304</cp:revision>
  <dcterms:created xsi:type="dcterms:W3CDTF">2023-01-15T02:09:57Z</dcterms:created>
  <dcterms:modified xsi:type="dcterms:W3CDTF">2023-09-20T22:00:13Z</dcterms:modified>
</cp:coreProperties>
</file>