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5" r:id="rId3"/>
    <p:sldId id="287" r:id="rId4"/>
    <p:sldId id="286" r:id="rId5"/>
    <p:sldId id="306" r:id="rId6"/>
    <p:sldId id="305" r:id="rId7"/>
    <p:sldId id="300" r:id="rId8"/>
    <p:sldId id="297" r:id="rId9"/>
    <p:sldId id="319" r:id="rId10"/>
    <p:sldId id="321" r:id="rId11"/>
    <p:sldId id="331" r:id="rId12"/>
    <p:sldId id="332" r:id="rId13"/>
    <p:sldId id="323" r:id="rId14"/>
    <p:sldId id="337" r:id="rId15"/>
    <p:sldId id="338" r:id="rId16"/>
    <p:sldId id="334" r:id="rId17"/>
    <p:sldId id="326" r:id="rId18"/>
    <p:sldId id="327" r:id="rId19"/>
    <p:sldId id="329" r:id="rId20"/>
    <p:sldId id="341" r:id="rId21"/>
    <p:sldId id="328" r:id="rId22"/>
    <p:sldId id="342" r:id="rId23"/>
    <p:sldId id="330" r:id="rId24"/>
    <p:sldId id="335" r:id="rId25"/>
    <p:sldId id="336" r:id="rId26"/>
    <p:sldId id="343" r:id="rId27"/>
    <p:sldId id="34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7075" autoAdjust="0"/>
  </p:normalViewPr>
  <p:slideViewPr>
    <p:cSldViewPr snapToGrid="0">
      <p:cViewPr varScale="1">
        <p:scale>
          <a:sx n="109" d="100"/>
          <a:sy n="10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0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Review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/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190FF-15F1-838A-1170-BA4F8FBF029C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multiple predictors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/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interpreted as the average effect of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on 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724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</a:t>
            </a:r>
            <a:r>
              <a:rPr lang="zh-CN" altLang="en-US" dirty="0"/>
              <a:t> </a:t>
            </a:r>
            <a:r>
              <a:rPr lang="en-US" altLang="zh-CN" dirty="0"/>
              <a:t>(Solved by Matrix)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3E67A-1BC0-CA1F-9DA6-0D6B0F8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750"/>
            <a:ext cx="4912463" cy="3290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92ADA-3F9E-79DA-4886-B6093A94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40" y="5055050"/>
            <a:ext cx="2136140" cy="1022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40F8B-5CB4-97C4-FA00-F3FFDBBE8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119" y="3117215"/>
            <a:ext cx="3137965" cy="623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52FDD-700B-17B8-78A9-4713B52B9759}"/>
              </a:ext>
            </a:extLst>
          </p:cNvPr>
          <p:cNvSpPr txBox="1"/>
          <p:nvPr/>
        </p:nvSpPr>
        <p:spPr>
          <a:xfrm>
            <a:off x="6250840" y="2069342"/>
            <a:ext cx="405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Estimation: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A2037-3CDB-6E3C-C42B-C0F5A5B337CA}"/>
                  </a:ext>
                </a:extLst>
              </p:cNvPr>
              <p:cNvSpPr txBox="1"/>
              <p:nvPr/>
            </p:nvSpPr>
            <p:spPr>
              <a:xfrm>
                <a:off x="6798892" y="4234165"/>
                <a:ext cx="3652418" cy="547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A2037-3CDB-6E3C-C42B-C0F5A5B3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92" y="4234165"/>
                <a:ext cx="3652418" cy="547073"/>
              </a:xfrm>
              <a:prstGeom prst="rect">
                <a:avLst/>
              </a:prstGeom>
              <a:blipFill>
                <a:blip r:embed="rId6"/>
                <a:stretch>
                  <a:fillRect t="-9091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2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1276583" y="297915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use 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/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blipFill>
                <a:blip r:embed="rId4"/>
                <a:stretch>
                  <a:fillRect t="-32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/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p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blipFill>
                <a:blip r:embed="rId5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9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/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A p-value is the probability of obtaining test results at least as extreme as the result actually observed, under the assumption that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) is correct.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blipFill>
                <a:blip r:embed="rId3"/>
                <a:stretch>
                  <a:fillRect l="-1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/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P-value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blipFill>
                <a:blip r:embed="rId4"/>
                <a:stretch>
                  <a:fillRect l="-280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/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If p-value is large, we tend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. Otherwise, we tend to rejec</a:t>
                </a:r>
                <a:r>
                  <a:rPr lang="en-US" sz="2800" dirty="0">
                    <a:solidFill>
                      <a:srgbClr val="4D5156"/>
                    </a:solidFill>
                    <a:latin typeface="Roboto" panose="02000000000000000000" pitchFamily="2" charset="0"/>
                  </a:rPr>
                  <a:t>t it.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blipFill>
                <a:blip r:embed="rId5"/>
                <a:stretch>
                  <a:fillRect l="-120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4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This likelihood characterizes the conditional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 Nearest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non-parametric supervised learning algorithm for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D468-6BDB-F89F-AD1E-372851DB8EC3}"/>
              </a:ext>
            </a:extLst>
          </p:cNvPr>
          <p:cNvSpPr txBox="1"/>
          <p:nvPr/>
        </p:nvSpPr>
        <p:spPr>
          <a:xfrm>
            <a:off x="891540" y="29057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Assign the label of x based on a majority vote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48007-2562-6911-E77E-3CA52CC5FFCA}"/>
              </a:ext>
            </a:extLst>
          </p:cNvPr>
          <p:cNvSpPr txBox="1"/>
          <p:nvPr/>
        </p:nvSpPr>
        <p:spPr>
          <a:xfrm>
            <a:off x="891540" y="41249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Select the k training points that are nearest to the target point 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96585-FEA1-EC42-24A4-2E2CDE02E0DE}"/>
              </a:ext>
            </a:extLst>
          </p:cNvPr>
          <p:cNvSpPr txBox="1"/>
          <p:nvPr/>
        </p:nvSpPr>
        <p:spPr>
          <a:xfrm>
            <a:off x="944880" y="5171419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Assign the majority label for the k training points as the label of x</a:t>
            </a:r>
          </a:p>
        </p:txBody>
      </p:sp>
    </p:spTree>
    <p:extLst>
      <p:ext uri="{BB962C8B-B14F-4D97-AF65-F5344CB8AC3E}">
        <p14:creationId xmlns:p14="http://schemas.microsoft.com/office/powerpoint/2010/main" val="295468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BBA6-0D48-123F-1926-2D64B75A5046}"/>
              </a:ext>
            </a:extLst>
          </p:cNvPr>
          <p:cNvSpPr txBox="1"/>
          <p:nvPr/>
        </p:nvSpPr>
        <p:spPr>
          <a:xfrm>
            <a:off x="838200" y="1742933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Randomly divide the data into K equal-sized parts. We leave out part k, fit the model to the other K − 1 parts (combined), and then obtain predictions for the left-out kth part.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6763-9DEB-2C2A-0B73-B5F9DD906862}"/>
              </a:ext>
            </a:extLst>
          </p:cNvPr>
          <p:cNvSpPr txBox="1"/>
          <p:nvPr/>
        </p:nvSpPr>
        <p:spPr>
          <a:xfrm>
            <a:off x="838200" y="3921397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is done in turn for each part k = 1,2,...K, and then the results are combined.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24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K-Fold Cross-validation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5CA15-EE71-3C45-9F97-60B655FA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587316"/>
            <a:ext cx="8083892" cy="211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/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Denote K parts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C41F-AE18-04EA-51B2-AA4611A2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1397"/>
                <a:ext cx="10073640" cy="1815882"/>
              </a:xfrm>
              <a:prstGeom prst="rect">
                <a:avLst/>
              </a:prstGeom>
              <a:blipFill>
                <a:blip r:embed="rId4"/>
                <a:stretch>
                  <a:fillRect l="-1259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D3A816-9CF7-33D8-F915-D889479B6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30" y="4844579"/>
            <a:ext cx="4035220" cy="1266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0ADA0-8FC0-E508-4AC8-0E748A250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32" y="5086059"/>
            <a:ext cx="4395735" cy="6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9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Leave-One Out Cross-Validation (LOOCV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6C41F-AE18-04EA-51B2-AA4611A21B33}"/>
              </a:ext>
            </a:extLst>
          </p:cNvPr>
          <p:cNvSpPr txBox="1"/>
          <p:nvPr/>
        </p:nvSpPr>
        <p:spPr>
          <a:xfrm>
            <a:off x="838200" y="1771941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K=n K-fold cross validation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AB0B-4F0B-8501-A94C-7FC7C9A23C7E}"/>
              </a:ext>
            </a:extLst>
          </p:cNvPr>
          <p:cNvSpPr txBox="1"/>
          <p:nvPr/>
        </p:nvSpPr>
        <p:spPr>
          <a:xfrm>
            <a:off x="838200" y="2884461"/>
            <a:ext cx="10073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LOOCV is sometimes useful, but the estimates are highly correlated, so the average has high variance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744F-D6B1-38C0-9F38-A296B6D4F814}"/>
              </a:ext>
            </a:extLst>
          </p:cNvPr>
          <p:cNvSpPr txBox="1"/>
          <p:nvPr/>
        </p:nvSpPr>
        <p:spPr>
          <a:xfrm>
            <a:off x="838200" y="513123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better choice is K=5 or 10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64FFB-AC19-1999-E060-1F907ADA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3961278"/>
            <a:ext cx="6135370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4150D-9FCD-82CD-3220-1D064BF51754}"/>
              </a:ext>
            </a:extLst>
          </p:cNvPr>
          <p:cNvSpPr txBox="1"/>
          <p:nvPr/>
        </p:nvSpPr>
        <p:spPr>
          <a:xfrm>
            <a:off x="838200" y="1695324"/>
            <a:ext cx="10073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obtain distinct datasets by repeatedly sampling observations from the original dataset with replacement.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Each “bootstrap dataset” is created by sampling with replacement and is the same size as our original dataset. </a:t>
            </a:r>
          </a:p>
          <a:p>
            <a:endParaRPr lang="en-US" sz="2800" dirty="0"/>
          </a:p>
          <a:p>
            <a:r>
              <a:rPr lang="en-US" sz="2800" dirty="0"/>
              <a:t>Use the bootstrap to get an estimate of a parameter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35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BB28-20A2-4C26-7FC9-AB7D1894E896}"/>
              </a:ext>
            </a:extLst>
          </p:cNvPr>
          <p:cNvSpPr txBox="1"/>
          <p:nvPr/>
        </p:nvSpPr>
        <p:spPr>
          <a:xfrm>
            <a:off x="838200" y="166484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Primarily used to obtain standard errors of an estimate.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0FF3-1FF3-67D4-88AD-DD40F08F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89" y="2340636"/>
            <a:ext cx="6647631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A3CA4-FD1E-8E78-C529-F7D51A2434E9}"/>
              </a:ext>
            </a:extLst>
          </p:cNvPr>
          <p:cNvSpPr txBox="1"/>
          <p:nvPr/>
        </p:nvSpPr>
        <p:spPr>
          <a:xfrm>
            <a:off x="838200" y="4146717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Provide approximate confidence intervals for a population parameter. </a:t>
            </a:r>
          </a:p>
        </p:txBody>
      </p:sp>
    </p:spTree>
    <p:extLst>
      <p:ext uri="{BB962C8B-B14F-4D97-AF65-F5344CB8AC3E}">
        <p14:creationId xmlns:p14="http://schemas.microsoft.com/office/powerpoint/2010/main" val="286995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BootStrap</a:t>
            </a:r>
            <a:r>
              <a:rPr lang="en-US" dirty="0"/>
              <a:t> to Estimate Prediction Error?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75A8D-8890-BDD1-554E-E8F45ED9E1D5}"/>
              </a:ext>
            </a:extLst>
          </p:cNvPr>
          <p:cNvSpPr txBox="1"/>
          <p:nvPr/>
        </p:nvSpPr>
        <p:spPr>
          <a:xfrm>
            <a:off x="838200" y="1664844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estimate prediction error using the bootstrap, we could think about using each bootstrap dataset as our training sample, and the original sample as our validation sample. 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669BD-E3BE-B66A-93D3-70F58FBE70BC}"/>
              </a:ext>
            </a:extLst>
          </p:cNvPr>
          <p:cNvSpPr txBox="1"/>
          <p:nvPr/>
        </p:nvSpPr>
        <p:spPr>
          <a:xfrm>
            <a:off x="838200" y="4027044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But there is large overlap between training and validation set, which will underestimate the error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21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E7F7-5F6B-4A22-270D-89DFBE1A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B487-ADCF-1699-9DE9-E7D35284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concept questions</a:t>
            </a:r>
          </a:p>
          <a:p>
            <a:endParaRPr lang="en-US" dirty="0"/>
          </a:p>
          <a:p>
            <a:r>
              <a:rPr lang="en-US" dirty="0"/>
              <a:t>Two calculation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139458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024-5FDD-7E40-BF36-AD808A6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0231-AD5D-064B-BFFF-67AFECE39E50}"/>
              </a:ext>
            </a:extLst>
          </p:cNvPr>
          <p:cNvSpPr txBox="1"/>
          <p:nvPr/>
        </p:nvSpPr>
        <p:spPr>
          <a:xfrm>
            <a:off x="1356360" y="3105932"/>
            <a:ext cx="164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X: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BD56-9CC7-8844-9AFE-70C0775FEB11}"/>
              </a:ext>
            </a:extLst>
          </p:cNvPr>
          <p:cNvSpPr txBox="1"/>
          <p:nvPr/>
        </p:nvSpPr>
        <p:spPr>
          <a:xfrm>
            <a:off x="1051560" y="4093504"/>
            <a:ext cx="225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Y: Outcomes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1A49BDE-291F-7447-88BB-C682126CB92A}"/>
              </a:ext>
            </a:extLst>
          </p:cNvPr>
          <p:cNvSpPr/>
          <p:nvPr/>
        </p:nvSpPr>
        <p:spPr>
          <a:xfrm>
            <a:off x="3276600" y="3730937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24E3A-69F6-D442-9FE2-BA38630F0F8E}"/>
              </a:ext>
            </a:extLst>
          </p:cNvPr>
          <p:cNvSpPr/>
          <p:nvPr/>
        </p:nvSpPr>
        <p:spPr>
          <a:xfrm>
            <a:off x="4373880" y="3229607"/>
            <a:ext cx="2667000" cy="13255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Learning Algorithm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6A56D6-E082-7346-801E-B7745E4B615E}"/>
              </a:ext>
            </a:extLst>
          </p:cNvPr>
          <p:cNvSpPr/>
          <p:nvPr/>
        </p:nvSpPr>
        <p:spPr>
          <a:xfrm>
            <a:off x="7482840" y="3715696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6AD9A9-F9DB-F94A-91AC-99C5BCEDB06A}"/>
              </a:ext>
            </a:extLst>
          </p:cNvPr>
          <p:cNvSpPr/>
          <p:nvPr/>
        </p:nvSpPr>
        <p:spPr>
          <a:xfrm>
            <a:off x="8580120" y="3429000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23B5B2-3490-2D49-AB07-AA78222FF20E}"/>
              </a:ext>
            </a:extLst>
          </p:cNvPr>
          <p:cNvSpPr/>
          <p:nvPr/>
        </p:nvSpPr>
        <p:spPr>
          <a:xfrm>
            <a:off x="8580120" y="1482883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9E0D8A-A544-7544-8CDB-CEA37FE26531}"/>
              </a:ext>
            </a:extLst>
          </p:cNvPr>
          <p:cNvSpPr/>
          <p:nvPr/>
        </p:nvSpPr>
        <p:spPr>
          <a:xfrm rot="5400000">
            <a:off x="9227819" y="2790644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8BED9E-149A-0D41-9163-013339569B53}"/>
              </a:ext>
            </a:extLst>
          </p:cNvPr>
          <p:cNvSpPr/>
          <p:nvPr/>
        </p:nvSpPr>
        <p:spPr>
          <a:xfrm rot="5400000">
            <a:off x="9227818" y="4833780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1DE3F-36F4-7E44-9789-B59D20B313C4}"/>
              </a:ext>
            </a:extLst>
          </p:cNvPr>
          <p:cNvSpPr/>
          <p:nvPr/>
        </p:nvSpPr>
        <p:spPr>
          <a:xfrm>
            <a:off x="8580120" y="5444507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7F2D-C57F-1E47-B67E-463938C219D7}"/>
              </a:ext>
            </a:extLst>
          </p:cNvPr>
          <p:cNvSpPr txBox="1"/>
          <p:nvPr/>
        </p:nvSpPr>
        <p:spPr>
          <a:xfrm>
            <a:off x="4579620" y="482312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A0CE-5719-B24D-B282-14F0ED1AE959}"/>
              </a:ext>
            </a:extLst>
          </p:cNvPr>
          <p:cNvSpPr txBox="1"/>
          <p:nvPr/>
        </p:nvSpPr>
        <p:spPr>
          <a:xfrm>
            <a:off x="4579620" y="200706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3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0FBAB-5EC2-3E4A-B30B-0BFB398EA141}"/>
              </a:ext>
            </a:extLst>
          </p:cNvPr>
          <p:cNvSpPr txBox="1"/>
          <p:nvPr/>
        </p:nvSpPr>
        <p:spPr>
          <a:xfrm>
            <a:off x="838200" y="1396409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outcome variable, just a set of predictors (features) measured on a set of samples.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088D-0648-2043-BF99-10EC61BC5AC0}"/>
              </a:ext>
            </a:extLst>
          </p:cNvPr>
          <p:cNvSpPr txBox="1"/>
          <p:nvPr/>
        </p:nvSpPr>
        <p:spPr>
          <a:xfrm>
            <a:off x="838200" y="207067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latin typeface="CMR10"/>
              </a:rPr>
              <a:t>Find groups of samples that behave similarly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Find the most important sets of features</a:t>
            </a:r>
          </a:p>
        </p:txBody>
      </p:sp>
      <p:pic>
        <p:nvPicPr>
          <p:cNvPr id="4098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3E9CEE34-E076-7544-9542-AB25BBE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0" y="3483609"/>
            <a:ext cx="7697470" cy="3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53039</TotalTime>
  <Words>957</Words>
  <Application>Microsoft Macintosh PowerPoint</Application>
  <PresentationFormat>Widescreen</PresentationFormat>
  <Paragraphs>156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CMR10</vt:lpstr>
      <vt:lpstr>Arial</vt:lpstr>
      <vt:lpstr>Calibri</vt:lpstr>
      <vt:lpstr>Calibri Light</vt:lpstr>
      <vt:lpstr>Cambria Math</vt:lpstr>
      <vt:lpstr>Roboto</vt:lpstr>
      <vt:lpstr>Office Theme</vt:lpstr>
      <vt:lpstr> Review </vt:lpstr>
      <vt:lpstr>Supervised Learning</vt:lpstr>
      <vt:lpstr>Supervised Learning</vt:lpstr>
      <vt:lpstr>Unsupervised Learning</vt:lpstr>
      <vt:lpstr>How to assess a model</vt:lpstr>
      <vt:lpstr>Goodfit, Underfit and Overfit</vt:lpstr>
      <vt:lpstr>Bias and Variance (Corrections)</vt:lpstr>
      <vt:lpstr>Simple Linear Regression </vt:lpstr>
      <vt:lpstr>Least Squares Method</vt:lpstr>
      <vt:lpstr>Confidence Level</vt:lpstr>
      <vt:lpstr>Prediction Error</vt:lpstr>
      <vt:lpstr>R-Squared </vt:lpstr>
      <vt:lpstr>Multiple Linear Regression</vt:lpstr>
      <vt:lpstr>Least Square Method (Solved by Matrix)</vt:lpstr>
      <vt:lpstr>Hypothesis Testing</vt:lpstr>
      <vt:lpstr>P value</vt:lpstr>
      <vt:lpstr>Logistic Regression</vt:lpstr>
      <vt:lpstr>Maximum Likelihood Method</vt:lpstr>
      <vt:lpstr>Multi-Class Logistic Regression</vt:lpstr>
      <vt:lpstr>K Nearest Neighbors</vt:lpstr>
      <vt:lpstr>K-Fold Cross-validation </vt:lpstr>
      <vt:lpstr>K-Fold Cross-validation </vt:lpstr>
      <vt:lpstr>Leave-One Out Cross-Validation (LOOCV )</vt:lpstr>
      <vt:lpstr>BootStrap</vt:lpstr>
      <vt:lpstr>BootStrap</vt:lpstr>
      <vt:lpstr>BootStrap to Estimate Prediction Error?</vt:lpstr>
      <vt:lpstr>Final Exam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887</cp:revision>
  <dcterms:created xsi:type="dcterms:W3CDTF">2023-01-15T02:09:57Z</dcterms:created>
  <dcterms:modified xsi:type="dcterms:W3CDTF">2023-11-28T04:53:17Z</dcterms:modified>
</cp:coreProperties>
</file>