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4" r:id="rId3"/>
    <p:sldId id="300" r:id="rId4"/>
    <p:sldId id="285" r:id="rId5"/>
    <p:sldId id="297" r:id="rId6"/>
    <p:sldId id="315" r:id="rId7"/>
    <p:sldId id="316" r:id="rId8"/>
    <p:sldId id="317" r:id="rId9"/>
    <p:sldId id="319" r:id="rId10"/>
    <p:sldId id="324" r:id="rId11"/>
    <p:sldId id="322" r:id="rId12"/>
    <p:sldId id="320" r:id="rId13"/>
    <p:sldId id="325" r:id="rId14"/>
    <p:sldId id="321" r:id="rId15"/>
    <p:sldId id="323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72910" autoAdjust="0"/>
  </p:normalViewPr>
  <p:slideViewPr>
    <p:cSldViewPr snapToGrid="0">
      <p:cViewPr varScale="1">
        <p:scale>
          <a:sx n="82" d="100"/>
          <a:sy n="82" d="100"/>
        </p:scale>
        <p:origin x="1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6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8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57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65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9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6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22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24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8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94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9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0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29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Linear Regression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838200" y="190667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Under the assumption of linear regression model (ideal model)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2407145" y="2918829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45" y="2918829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137547" y="4278812"/>
                <a:ext cx="11916906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7" y="4278812"/>
                <a:ext cx="11916906" cy="1051185"/>
              </a:xfrm>
              <a:prstGeom prst="rect">
                <a:avLst/>
              </a:prstGeom>
              <a:blipFill>
                <a:blip r:embed="rId4"/>
                <a:stretch>
                  <a:fillRect t="-64286" b="-9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1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 (Unbiased)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blipFill>
                <a:blip r:embed="rId3"/>
                <a:stretch>
                  <a:fillRect t="-20623" b="-63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/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]=0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BA0D427-613C-5475-9C74-9F962F5DE442}"/>
              </a:ext>
            </a:extLst>
          </p:cNvPr>
          <p:cNvSpPr txBox="1"/>
          <p:nvPr/>
        </p:nvSpPr>
        <p:spPr>
          <a:xfrm>
            <a:off x="7513192" y="5486783"/>
            <a:ext cx="2710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Why unbiased?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56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/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blipFill>
                <a:blip r:embed="rId3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blipFill>
                <a:blip r:embed="rId4"/>
                <a:stretch>
                  <a:fillRect l="-763" t="-5882" b="-8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blipFill>
                <a:blip r:embed="rId5"/>
                <a:stretch>
                  <a:fillRect l="-489" b="-76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/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blipFill>
                <a:blip r:embed="rId7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25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1666836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If we have a lot of training samp</a:t>
            </a:r>
            <a:r>
              <a:rPr lang="en-US" sz="2800" dirty="0"/>
              <a:t>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38981" y="266972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981" y="2669729"/>
                <a:ext cx="3307080" cy="848822"/>
              </a:xfrm>
              <a:prstGeom prst="rect">
                <a:avLst/>
              </a:prstGeom>
              <a:blipFill>
                <a:blip r:embed="rId3"/>
                <a:stretch>
                  <a:fillRect l="-763" t="-7463" b="-83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40167" y="2615547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67" y="2615547"/>
                <a:ext cx="5181600" cy="903004"/>
              </a:xfrm>
              <a:prstGeom prst="rect">
                <a:avLst/>
              </a:prstGeom>
              <a:blipFill>
                <a:blip r:embed="rId4"/>
                <a:stretch>
                  <a:fillRect l="-733" b="-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954179" y="3959095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9" y="3959095"/>
                <a:ext cx="3307080" cy="52322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B40CB-C1D5-EC5F-3788-8AF7166BABE9}"/>
                  </a:ext>
                </a:extLst>
              </p:cNvPr>
              <p:cNvSpPr txBox="1"/>
              <p:nvPr/>
            </p:nvSpPr>
            <p:spPr>
              <a:xfrm>
                <a:off x="838200" y="501972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B40CB-C1D5-EC5F-3788-8AF7166BA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19722"/>
                <a:ext cx="10641525" cy="581121"/>
              </a:xfrm>
              <a:prstGeom prst="rect">
                <a:avLst/>
              </a:prstGeom>
              <a:blipFill>
                <a:blip r:embed="rId6"/>
                <a:stretch>
                  <a:fillRect l="-716" t="-6383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31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Confidence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2865628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A 95% confidence interval is defined as a range of values with 95% probability, and the interval for the least square method is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/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blipFill>
                <a:blip r:embed="rId3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/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There is 95% probability that this interval contains the tru</a:t>
                </a:r>
                <a:r>
                  <a:rPr lang="en-US" sz="2800" dirty="0"/>
                  <a:t>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/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means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that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blipFill>
                <a:blip r:embed="rId5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C719F-2DE0-7AA6-4FD0-861BA603DC91}"/>
                  </a:ext>
                </a:extLst>
              </p:cNvPr>
              <p:cNvSpPr txBox="1"/>
              <p:nvPr/>
            </p:nvSpPr>
            <p:spPr>
              <a:xfrm>
                <a:off x="838200" y="190655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CMR10"/>
                  </a:rPr>
                  <a:t>: There is no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dirty="0"/>
                  <a:t>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C719F-2DE0-7AA6-4FD0-861BA603D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6555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362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/>
              <p:nvPr/>
            </p:nvSpPr>
            <p:spPr>
              <a:xfrm>
                <a:off x="838200" y="318676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CMR10"/>
                  </a:rPr>
                  <a:t>: There is some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dirty="0"/>
                  <a:t>?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676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362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98597-0601-DACD-84EA-308CACE96A45}"/>
                  </a:ext>
                </a:extLst>
              </p:cNvPr>
              <p:cNvSpPr txBox="1"/>
              <p:nvPr/>
            </p:nvSpPr>
            <p:spPr>
              <a:xfrm>
                <a:off x="-139485" y="4466971"/>
                <a:ext cx="592939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=0       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98597-0601-DACD-84EA-308CACE96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9485" y="4466971"/>
                <a:ext cx="5929393" cy="523220"/>
              </a:xfrm>
              <a:prstGeom prst="rect">
                <a:avLst/>
              </a:prstGeom>
              <a:blipFill>
                <a:blip r:embed="rId5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8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C719F-2DE0-7AA6-4FD0-861BA603DC91}"/>
              </a:ext>
            </a:extLst>
          </p:cNvPr>
          <p:cNvSpPr txBox="1"/>
          <p:nvPr/>
        </p:nvSpPr>
        <p:spPr>
          <a:xfrm>
            <a:off x="838200" y="190655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the hypothesis testing, we need a t-statistic (not z-statistic)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/>
              <p:nvPr/>
            </p:nvSpPr>
            <p:spPr>
              <a:xfrm>
                <a:off x="838200" y="299318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Because we do not know the true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!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93185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86935-1901-678D-6EBA-0ABADF86305B}"/>
                  </a:ext>
                </a:extLst>
              </p:cNvPr>
              <p:cNvSpPr txBox="1"/>
              <p:nvPr/>
            </p:nvSpPr>
            <p:spPr>
              <a:xfrm>
                <a:off x="838200" y="4050072"/>
                <a:ext cx="10515600" cy="78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We can only estimate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86935-1901-678D-6EBA-0ABADF86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0072"/>
                <a:ext cx="10515600" cy="787523"/>
              </a:xfrm>
              <a:prstGeom prst="rect">
                <a:avLst/>
              </a:prstGeom>
              <a:blipFill>
                <a:blip r:embed="rId4"/>
                <a:stretch>
                  <a:fillRect l="-1206" t="-67188" b="-10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59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D55BB-E5C6-5CCA-3945-BF2473E78573}"/>
                  </a:ext>
                </a:extLst>
              </p:cNvPr>
              <p:cNvSpPr txBox="1"/>
              <p:nvPr/>
            </p:nvSpPr>
            <p:spPr>
              <a:xfrm>
                <a:off x="3584757" y="1714715"/>
                <a:ext cx="3978416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D55BB-E5C6-5CCA-3945-BF2473E78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757" y="1714715"/>
                <a:ext cx="3978416" cy="848822"/>
              </a:xfrm>
              <a:prstGeom prst="rect">
                <a:avLst/>
              </a:prstGeom>
              <a:blipFill>
                <a:blip r:embed="rId3"/>
                <a:stretch>
                  <a:fillRect l="-955" t="-5797" b="-79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42689C-58C2-9DC3-2111-E0C023E9EDCE}"/>
              </a:ext>
            </a:extLst>
          </p:cNvPr>
          <p:cNvSpPr txBox="1"/>
          <p:nvPr/>
        </p:nvSpPr>
        <p:spPr>
          <a:xfrm>
            <a:off x="838200" y="318027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could compute a t-statistics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2F7292-ABF5-D8CA-597E-4CC3407B81FF}"/>
                  </a:ext>
                </a:extLst>
              </p:cNvPr>
              <p:cNvSpPr txBox="1"/>
              <p:nvPr/>
            </p:nvSpPr>
            <p:spPr>
              <a:xfrm>
                <a:off x="5000527" y="2924599"/>
                <a:ext cx="3978416" cy="1085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2F7292-ABF5-D8CA-597E-4CC3407B8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527" y="2924599"/>
                <a:ext cx="3978416" cy="1085041"/>
              </a:xfrm>
              <a:prstGeom prst="rect">
                <a:avLst/>
              </a:prstGeom>
              <a:blipFill>
                <a:blip r:embed="rId4"/>
                <a:stretch>
                  <a:fillRect t="-3488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24117F8-F118-743E-9855-A6D53147D5A5}"/>
              </a:ext>
            </a:extLst>
          </p:cNvPr>
          <p:cNvSpPr txBox="1"/>
          <p:nvPr/>
        </p:nvSpPr>
        <p:spPr>
          <a:xfrm>
            <a:off x="838200" y="442561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This variable should satisfy t-distribution with n-2 degrees</a:t>
            </a:r>
          </a:p>
        </p:txBody>
      </p:sp>
    </p:spTree>
    <p:extLst>
      <p:ext uri="{BB962C8B-B14F-4D97-AF65-F5344CB8AC3E}">
        <p14:creationId xmlns:p14="http://schemas.microsoft.com/office/powerpoint/2010/main" val="317994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pic>
        <p:nvPicPr>
          <p:cNvPr id="1026" name="Picture 2" descr="Using the t Table to Find the P-value in One-Sample t Tests - YouTube">
            <a:extLst>
              <a:ext uri="{FF2B5EF4-FFF2-40B4-BE49-F238E27FC236}">
                <a16:creationId xmlns:a16="http://schemas.microsoft.com/office/drawing/2014/main" id="{7B9C3A7A-2BFE-A3C4-B656-B0D7D517B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20461" r="16356" b="36271"/>
          <a:stretch/>
        </p:blipFill>
        <p:spPr bwMode="auto">
          <a:xfrm>
            <a:off x="185979" y="2675459"/>
            <a:ext cx="11375756" cy="401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ing the t Table to Find the P-value in One-Sample t Tests - YouTube">
            <a:extLst>
              <a:ext uri="{FF2B5EF4-FFF2-40B4-BE49-F238E27FC236}">
                <a16:creationId xmlns:a16="http://schemas.microsoft.com/office/drawing/2014/main" id="{5C21BAA5-131A-955B-C4CA-223DC6E3B7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24" t="4151" r="41144" b="79180"/>
          <a:stretch/>
        </p:blipFill>
        <p:spPr bwMode="auto">
          <a:xfrm>
            <a:off x="5873857" y="166469"/>
            <a:ext cx="4641744" cy="23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81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42689C-58C2-9DC3-2111-E0C023E9EDCE}"/>
                  </a:ext>
                </a:extLst>
              </p:cNvPr>
              <p:cNvSpPr txBox="1"/>
              <p:nvPr/>
            </p:nvSpPr>
            <p:spPr>
              <a:xfrm>
                <a:off x="838200" y="1969349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 is very large, which means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is very small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42689C-58C2-9DC3-2111-E0C023E9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9349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117F8-F118-743E-9855-A6D53147D5A5}"/>
                  </a:ext>
                </a:extLst>
              </p:cNvPr>
              <p:cNvSpPr txBox="1"/>
              <p:nvPr/>
            </p:nvSpPr>
            <p:spPr>
              <a:xfrm>
                <a:off x="838200" y="314857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Then we could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117F8-F118-743E-9855-A6D53147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4857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F9111-FD24-4468-14F5-18465869A2A2}"/>
                  </a:ext>
                </a:extLst>
              </p:cNvPr>
              <p:cNvSpPr txBox="1"/>
              <p:nvPr/>
            </p:nvSpPr>
            <p:spPr>
              <a:xfrm>
                <a:off x="838200" y="4460582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This means </a:t>
                </a:r>
                <a:r>
                  <a:rPr lang="en-US" sz="2800" dirty="0">
                    <a:latin typeface="CMR10"/>
                  </a:rPr>
                  <a:t>t</a:t>
                </a:r>
                <a:r>
                  <a:rPr lang="en-US" sz="2800" dirty="0">
                    <a:effectLst/>
                    <a:latin typeface="CMR10"/>
                  </a:rPr>
                  <a:t>here is some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F9111-FD24-4468-14F5-18465869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60582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33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299922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/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</a:t>
            </a:r>
            <a:r>
              <a:rPr lang="en-US" sz="2800" dirty="0"/>
              <a:t>residual sum of squares (RSS)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9308-A003-0DC7-842D-39C783CE80D2}"/>
              </a:ext>
            </a:extLst>
          </p:cNvPr>
          <p:cNvSpPr txBox="1"/>
          <p:nvPr/>
        </p:nvSpPr>
        <p:spPr>
          <a:xfrm>
            <a:off x="838200" y="424693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residual standard error </a:t>
            </a:r>
            <a:r>
              <a:rPr lang="en-US" sz="2800" dirty="0"/>
              <a:t>(RSE)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887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/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</a:t>
            </a:r>
            <a:r>
              <a:rPr lang="en-US" sz="2800" dirty="0"/>
              <a:t>residual sum of squares (RSS)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9308-A003-0DC7-842D-39C783CE80D2}"/>
              </a:ext>
            </a:extLst>
          </p:cNvPr>
          <p:cNvSpPr txBox="1"/>
          <p:nvPr/>
        </p:nvSpPr>
        <p:spPr>
          <a:xfrm>
            <a:off x="838200" y="424693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residual standard error </a:t>
            </a:r>
            <a:r>
              <a:rPr lang="en-US" sz="2800" dirty="0"/>
              <a:t>(RSE)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06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R-Squared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proportion of the variance that can be explained by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341867" y="2655426"/>
                <a:ext cx="995172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7" y="2655426"/>
                <a:ext cx="9951720" cy="896143"/>
              </a:xfrm>
              <a:prstGeom prst="rect">
                <a:avLst/>
              </a:prstGeom>
              <a:blipFill>
                <a:blip r:embed="rId3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/>
              <p:nvPr/>
            </p:nvSpPr>
            <p:spPr>
              <a:xfrm>
                <a:off x="527848" y="4873190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" y="4873190"/>
                <a:ext cx="995172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DA081BA-13D6-A431-B56C-2542AC1AC17D}"/>
              </a:ext>
            </a:extLst>
          </p:cNvPr>
          <p:cNvSpPr txBox="1"/>
          <p:nvPr/>
        </p:nvSpPr>
        <p:spPr>
          <a:xfrm>
            <a:off x="838200" y="4116417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TSS is the total sum of squares (total variance of y)</a:t>
            </a:r>
          </a:p>
        </p:txBody>
      </p:sp>
    </p:spTree>
    <p:extLst>
      <p:ext uri="{BB962C8B-B14F-4D97-AF65-F5344CB8AC3E}">
        <p14:creationId xmlns:p14="http://schemas.microsoft.com/office/powerpoint/2010/main" val="3672128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R-Squared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linear regression, R-squared is the square of the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326369" y="2848495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9" y="2848495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/>
              <p:nvPr/>
            </p:nvSpPr>
            <p:spPr>
              <a:xfrm>
                <a:off x="527848" y="4873190"/>
                <a:ext cx="9951720" cy="1118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" y="4873190"/>
                <a:ext cx="9951720" cy="1118319"/>
              </a:xfrm>
              <a:prstGeom prst="rect">
                <a:avLst/>
              </a:prstGeom>
              <a:blipFill>
                <a:blip r:embed="rId4"/>
                <a:stretch>
                  <a:fillRect t="-60674" b="-88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081BA-13D6-A431-B56C-2542AC1AC17D}"/>
                  </a:ext>
                </a:extLst>
              </p:cNvPr>
              <p:cNvSpPr txBox="1"/>
              <p:nvPr/>
            </p:nvSpPr>
            <p:spPr>
              <a:xfrm>
                <a:off x="838200" y="3860842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is the correlation between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081BA-13D6-A431-B56C-2542AC1AC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60842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69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(Corrections)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/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𝑏𝑖𝑎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8534085-9068-4A45-BE62-D58F3365F00B}"/>
              </a:ext>
            </a:extLst>
          </p:cNvPr>
          <p:cNvSpPr txBox="1"/>
          <p:nvPr/>
        </p:nvSpPr>
        <p:spPr>
          <a:xfrm>
            <a:off x="1264920" y="322894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Bias: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/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5C12BDA-2D4C-494C-AD06-BACD08DA722C}"/>
              </a:ext>
            </a:extLst>
          </p:cNvPr>
          <p:cNvSpPr txBox="1"/>
          <p:nvPr/>
        </p:nvSpPr>
        <p:spPr>
          <a:xfrm>
            <a:off x="1264920" y="4040332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Variance: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/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[(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785F286-48FD-4E40-A600-091F499952CE}"/>
              </a:ext>
            </a:extLst>
          </p:cNvPr>
          <p:cNvSpPr txBox="1"/>
          <p:nvPr/>
        </p:nvSpPr>
        <p:spPr>
          <a:xfrm>
            <a:off x="1264920" y="502881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Irreducible error: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/>
              <p:nvPr/>
            </p:nvSpPr>
            <p:spPr>
              <a:xfrm>
                <a:off x="2712720" y="5059587"/>
                <a:ext cx="32360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5059587"/>
                <a:ext cx="323604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54CF7F3-DFAF-834F-BE10-068704335A89}"/>
              </a:ext>
            </a:extLst>
          </p:cNvPr>
          <p:cNvSpPr/>
          <p:nvPr/>
        </p:nvSpPr>
        <p:spPr>
          <a:xfrm rot="10800000">
            <a:off x="7722870" y="3350504"/>
            <a:ext cx="320040" cy="121304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C4E5D-3F30-7544-8A7B-69D9EE464884}"/>
              </a:ext>
            </a:extLst>
          </p:cNvPr>
          <p:cNvSpPr txBox="1"/>
          <p:nvPr/>
        </p:nvSpPr>
        <p:spPr>
          <a:xfrm>
            <a:off x="8381999" y="3556486"/>
            <a:ext cx="2922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Depends on </a:t>
            </a:r>
          </a:p>
          <a:p>
            <a:r>
              <a:rPr lang="en-US" sz="2800" dirty="0"/>
              <a:t>model complexity  </a:t>
            </a:r>
          </a:p>
        </p:txBody>
      </p:sp>
    </p:spTree>
    <p:extLst>
      <p:ext uri="{BB962C8B-B14F-4D97-AF65-F5344CB8AC3E}">
        <p14:creationId xmlns:p14="http://schemas.microsoft.com/office/powerpoint/2010/main" val="36209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(LR) is one of the simplest methods for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/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Linear Regression assumes that the dependence of 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/>
                  <a:t> is linear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blipFill>
                <a:blip r:embed="rId3"/>
                <a:stretch>
                  <a:fillRect l="-1206" t="-6579" r="-12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013F6AA-2D10-BF49-B10F-4DB615730CAA}"/>
              </a:ext>
            </a:extLst>
          </p:cNvPr>
          <p:cNvSpPr txBox="1"/>
          <p:nvPr/>
        </p:nvSpPr>
        <p:spPr>
          <a:xfrm>
            <a:off x="838200" y="482855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most cases, regression function is not linear (but interpretable)</a:t>
            </a: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/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C02BBF6-2811-9F4D-B3D8-BD9FBDF657C0}"/>
              </a:ext>
            </a:extLst>
          </p:cNvPr>
          <p:cNvSpPr txBox="1"/>
          <p:nvPr/>
        </p:nvSpPr>
        <p:spPr>
          <a:xfrm>
            <a:off x="838200" y="1753560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with a single predictor (Assume the ideal model is a linear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/>
              <p:nvPr/>
            </p:nvSpPr>
            <p:spPr>
              <a:xfrm>
                <a:off x="838199" y="5057103"/>
                <a:ext cx="80268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 is the error term: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57103"/>
                <a:ext cx="8026831" cy="523220"/>
              </a:xfrm>
              <a:prstGeom prst="rect">
                <a:avLst/>
              </a:prstGeom>
              <a:blipFill>
                <a:blip r:embed="rId4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/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is called intercept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called slope, which are two parameters. 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724" t="-11905" r="-1689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52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outcome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/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the residual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blipFill>
                <a:blip r:embed="rId7"/>
                <a:stretch>
                  <a:fillRect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4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least squares method is commonly used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/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800" dirty="0"/>
                  <a:t>, the residual sum of squares (RSS) can be defined as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blipFill>
                <a:blip r:embed="rId4"/>
                <a:stretch>
                  <a:fillRect l="-1206" t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blipFill>
                <a:blip r:embed="rId5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39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28571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579120" y="336726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Take the derivative and set the derivative as 0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/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blipFill>
                <a:blip r:embed="rId4"/>
                <a:stretch>
                  <a:fillRect t="-65060" b="-96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blipFill>
                <a:blip r:embed="rId5"/>
                <a:stretch>
                  <a:fillRect t="-9302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81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21809</TotalTime>
  <Words>824</Words>
  <Application>Microsoft Macintosh PowerPoint</Application>
  <PresentationFormat>Widescreen</PresentationFormat>
  <Paragraphs>134</Paragraphs>
  <Slides>24</Slides>
  <Notes>21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CMR10</vt:lpstr>
      <vt:lpstr>Arial</vt:lpstr>
      <vt:lpstr>Calibri</vt:lpstr>
      <vt:lpstr>Calibri Light</vt:lpstr>
      <vt:lpstr>Cambria Math</vt:lpstr>
      <vt:lpstr>Office Theme</vt:lpstr>
      <vt:lpstr> Linear Regression</vt:lpstr>
      <vt:lpstr>Course Website</vt:lpstr>
      <vt:lpstr>Bias and Variance (Corrections)</vt:lpstr>
      <vt:lpstr>Linear Regression</vt:lpstr>
      <vt:lpstr>Simple Linear Regression </vt:lpstr>
      <vt:lpstr>Simple Linear Regression </vt:lpstr>
      <vt:lpstr>Simple Linear Regression </vt:lpstr>
      <vt:lpstr>Least Squares Method</vt:lpstr>
      <vt:lpstr>Least Squares Method</vt:lpstr>
      <vt:lpstr>Analyzing Least Squares Method</vt:lpstr>
      <vt:lpstr>Analyzing Least Squares Method (Unbiased)</vt:lpstr>
      <vt:lpstr>Analyzing Least Squares Method</vt:lpstr>
      <vt:lpstr>Analyzing Least Squares Method</vt:lpstr>
      <vt:lpstr>Confidence Level</vt:lpstr>
      <vt:lpstr>Hypothesis Testing</vt:lpstr>
      <vt:lpstr>Hypothesis Testing</vt:lpstr>
      <vt:lpstr>Hypothesis Testing</vt:lpstr>
      <vt:lpstr>Hypothesis Testing</vt:lpstr>
      <vt:lpstr>Hypothesis Testing</vt:lpstr>
      <vt:lpstr>Prediction Error</vt:lpstr>
      <vt:lpstr>Prediction Error</vt:lpstr>
      <vt:lpstr>R-Squared </vt:lpstr>
      <vt:lpstr>R-Squared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246</cp:revision>
  <dcterms:created xsi:type="dcterms:W3CDTF">2023-01-15T02:09:57Z</dcterms:created>
  <dcterms:modified xsi:type="dcterms:W3CDTF">2023-09-04T02:02:32Z</dcterms:modified>
</cp:coreProperties>
</file>