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82" r:id="rId3"/>
    <p:sldId id="284" r:id="rId4"/>
    <p:sldId id="295" r:id="rId5"/>
    <p:sldId id="268" r:id="rId6"/>
    <p:sldId id="258" r:id="rId7"/>
    <p:sldId id="283" r:id="rId8"/>
    <p:sldId id="263" r:id="rId9"/>
    <p:sldId id="292" r:id="rId10"/>
    <p:sldId id="264" r:id="rId11"/>
    <p:sldId id="265" r:id="rId12"/>
    <p:sldId id="280" r:id="rId13"/>
    <p:sldId id="285" r:id="rId14"/>
    <p:sldId id="287" r:id="rId15"/>
    <p:sldId id="286" r:id="rId16"/>
    <p:sldId id="288" r:id="rId17"/>
    <p:sldId id="289" r:id="rId18"/>
    <p:sldId id="290" r:id="rId19"/>
    <p:sldId id="291" r:id="rId20"/>
    <p:sldId id="278" r:id="rId21"/>
    <p:sldId id="279" r:id="rId22"/>
    <p:sldId id="294" r:id="rId23"/>
    <p:sldId id="29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3015" autoAdjust="0"/>
  </p:normalViewPr>
  <p:slideViewPr>
    <p:cSldViewPr snapToGrid="0">
      <p:cViewPr varScale="1">
        <p:scale>
          <a:sx n="84" d="100"/>
          <a:sy n="84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7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8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" TargetMode="External"/><Relationship Id="rId2" Type="http://schemas.openxmlformats.org/officeDocument/2006/relationships/hyperlink" Target="https://www.kaggle.com/learn/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8DvywoWv6fI" TargetMode="External"/><Relationship Id="rId4" Type="http://schemas.openxmlformats.org/officeDocument/2006/relationships/hyperlink" Target="https://learn.microsoft.com/en-us/shows/intro-to-python-development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br>
              <a:rPr lang="en-US" sz="4800" b="1" dirty="0"/>
            </a:br>
            <a:r>
              <a:rPr lang="en-US" sz="4800" dirty="0"/>
              <a:t>Introduction to Statistical Learning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Text-to-Image Generation</a:t>
            </a:r>
          </a:p>
        </p:txBody>
      </p:sp>
      <p:pic>
        <p:nvPicPr>
          <p:cNvPr id="3074" name="Picture 2" descr="From DALL·E to Stable Diffusion: How Do Text-to-Image Generation Models  Work? - Edge AI and Vision Alliance">
            <a:extLst>
              <a:ext uri="{FF2B5EF4-FFF2-40B4-BE49-F238E27FC236}">
                <a16:creationId xmlns:a16="http://schemas.microsoft.com/office/drawing/2014/main" id="{9DF9DE53-041E-6B4B-B6AA-AA298D2E3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1690688"/>
            <a:ext cx="9540240" cy="50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2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Statistical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341077" cy="3906582"/>
          </a:xfrm>
        </p:spPr>
        <p:txBody>
          <a:bodyPr>
            <a:no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bioinformatics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detecting network intrusion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neuroscience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medical diagnosis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stock market analysis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social network analysis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traffic and infrastructure planning</a:t>
            </a:r>
          </a:p>
          <a:p>
            <a:pPr marL="0" marR="5080" indent="0">
              <a:lnSpc>
                <a:spcPct val="150000"/>
              </a:lnSpc>
              <a:spcBef>
                <a:spcPts val="95"/>
              </a:spcBef>
              <a:buNone/>
            </a:pPr>
            <a:r>
              <a:rPr lang="en-GB" sz="2400" spc="-5" dirty="0">
                <a:latin typeface="Microsoft Sans Serif"/>
                <a:cs typeface="Microsoft Sans Serif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23582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4C2037F-909E-E840-8A09-C2EF77C2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652"/>
            <a:ext cx="10515600" cy="3020695"/>
          </a:xfrm>
        </p:spPr>
        <p:txBody>
          <a:bodyPr>
            <a:normAutofit/>
          </a:bodyPr>
          <a:lstStyle/>
          <a:p>
            <a:r>
              <a:rPr lang="en-US" dirty="0"/>
              <a:t>An Introduction to Statistical Learning</a:t>
            </a:r>
          </a:p>
          <a:p>
            <a:endParaRPr lang="en-US" dirty="0"/>
          </a:p>
          <a:p>
            <a:r>
              <a:rPr lang="en-US" dirty="0"/>
              <a:t>Machine Learning with Python Tutorial (Optional)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910D6-5D5C-424B-BE21-E59B9B3E45A4}"/>
              </a:ext>
            </a:extLst>
          </p:cNvPr>
          <p:cNvSpPr txBox="1"/>
          <p:nvPr/>
        </p:nvSpPr>
        <p:spPr>
          <a:xfrm>
            <a:off x="838200" y="4188122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</p:spTree>
    <p:extLst>
      <p:ext uri="{BB962C8B-B14F-4D97-AF65-F5344CB8AC3E}">
        <p14:creationId xmlns:p14="http://schemas.microsoft.com/office/powerpoint/2010/main" val="132726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3198167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(also called dependent variable, response, target)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Vector/Matrix/Tensor predictor X (also called inputs, regressors, covariates, features, independent variables)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E3964-2BBE-AF4A-8AEA-2CE44838628F}"/>
              </a:ext>
            </a:extLst>
          </p:cNvPr>
          <p:cNvSpPr txBox="1"/>
          <p:nvPr/>
        </p:nvSpPr>
        <p:spPr>
          <a:xfrm>
            <a:off x="838200" y="4242664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u="sng" dirty="0">
                <a:effectLst/>
                <a:latin typeface="CMR10"/>
              </a:rPr>
              <a:t>Objectives</a:t>
            </a:r>
            <a:r>
              <a:rPr lang="en-CA" sz="2400" dirty="0">
                <a:effectLst/>
                <a:latin typeface="CMR10"/>
              </a:rPr>
              <a:t>: 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  <a:latin typeface="CMR10"/>
              </a:rPr>
              <a:t>Accurately predict the outcomes of unseen test </a:t>
            </a:r>
            <a:r>
              <a:rPr lang="en-CA" sz="2400" dirty="0">
                <a:latin typeface="CMR10"/>
              </a:rPr>
              <a:t>cases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Understand which inputs affect the outcome, and how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Assess the quality of our predictions and inferences </a:t>
            </a:r>
            <a:endParaRPr lang="en-CA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6024-5FDD-7E40-BF36-AD808A69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40231-AD5D-064B-BFFF-67AFECE39E50}"/>
              </a:ext>
            </a:extLst>
          </p:cNvPr>
          <p:cNvSpPr txBox="1"/>
          <p:nvPr/>
        </p:nvSpPr>
        <p:spPr>
          <a:xfrm>
            <a:off x="1356360" y="3105932"/>
            <a:ext cx="1645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X: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FBD56-9CC7-8844-9AFE-70C0775FEB11}"/>
              </a:ext>
            </a:extLst>
          </p:cNvPr>
          <p:cNvSpPr txBox="1"/>
          <p:nvPr/>
        </p:nvSpPr>
        <p:spPr>
          <a:xfrm>
            <a:off x="1051560" y="4093504"/>
            <a:ext cx="2255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Y: Outcomes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1A49BDE-291F-7447-88BB-C682126CB92A}"/>
              </a:ext>
            </a:extLst>
          </p:cNvPr>
          <p:cNvSpPr/>
          <p:nvPr/>
        </p:nvSpPr>
        <p:spPr>
          <a:xfrm>
            <a:off x="3276600" y="3730937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224E3A-69F6-D442-9FE2-BA38630F0F8E}"/>
              </a:ext>
            </a:extLst>
          </p:cNvPr>
          <p:cNvSpPr/>
          <p:nvPr/>
        </p:nvSpPr>
        <p:spPr>
          <a:xfrm>
            <a:off x="4373880" y="3229607"/>
            <a:ext cx="2667000" cy="132556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Machine Learning Algorithm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26A56D6-E082-7346-801E-B7745E4B615E}"/>
              </a:ext>
            </a:extLst>
          </p:cNvPr>
          <p:cNvSpPr/>
          <p:nvPr/>
        </p:nvSpPr>
        <p:spPr>
          <a:xfrm>
            <a:off x="7482840" y="3715696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6AD9A9-F9DB-F94A-91AC-99C5BCEDB06A}"/>
              </a:ext>
            </a:extLst>
          </p:cNvPr>
          <p:cNvSpPr/>
          <p:nvPr/>
        </p:nvSpPr>
        <p:spPr>
          <a:xfrm>
            <a:off x="8580120" y="3429000"/>
            <a:ext cx="1844040" cy="10483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23B5B2-3490-2D49-AB07-AA78222FF20E}"/>
              </a:ext>
            </a:extLst>
          </p:cNvPr>
          <p:cNvSpPr/>
          <p:nvPr/>
        </p:nvSpPr>
        <p:spPr>
          <a:xfrm>
            <a:off x="8580120" y="1482883"/>
            <a:ext cx="1844040" cy="10483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New Input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09E0D8A-A544-7544-8CDB-CEA37FE26531}"/>
              </a:ext>
            </a:extLst>
          </p:cNvPr>
          <p:cNvSpPr/>
          <p:nvPr/>
        </p:nvSpPr>
        <p:spPr>
          <a:xfrm rot="5400000">
            <a:off x="9227819" y="2790644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68BED9E-149A-0D41-9163-013339569B53}"/>
              </a:ext>
            </a:extLst>
          </p:cNvPr>
          <p:cNvSpPr/>
          <p:nvPr/>
        </p:nvSpPr>
        <p:spPr>
          <a:xfrm rot="5400000">
            <a:off x="9227818" y="4833780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B1DE3F-36F4-7E44-9789-B59D20B313C4}"/>
              </a:ext>
            </a:extLst>
          </p:cNvPr>
          <p:cNvSpPr/>
          <p:nvPr/>
        </p:nvSpPr>
        <p:spPr>
          <a:xfrm>
            <a:off x="8580120" y="5444507"/>
            <a:ext cx="1844040" cy="10483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Outcome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57F2D-C57F-1E47-B67E-463938C219D7}"/>
              </a:ext>
            </a:extLst>
          </p:cNvPr>
          <p:cNvSpPr txBox="1"/>
          <p:nvPr/>
        </p:nvSpPr>
        <p:spPr>
          <a:xfrm>
            <a:off x="4579620" y="4823127"/>
            <a:ext cx="2255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Logistic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CA0CE-5719-B24D-B282-14F0ED1AE959}"/>
              </a:ext>
            </a:extLst>
          </p:cNvPr>
          <p:cNvSpPr txBox="1"/>
          <p:nvPr/>
        </p:nvSpPr>
        <p:spPr>
          <a:xfrm>
            <a:off x="4579620" y="2007067"/>
            <a:ext cx="2255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79930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0FBAB-5EC2-3E4A-B30B-0BFB398EA141}"/>
              </a:ext>
            </a:extLst>
          </p:cNvPr>
          <p:cNvSpPr txBox="1"/>
          <p:nvPr/>
        </p:nvSpPr>
        <p:spPr>
          <a:xfrm>
            <a:off x="838200" y="1396409"/>
            <a:ext cx="1083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No outcome variable, just a set of predictors (features) measured on a set of samples.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3088D-0648-2043-BF99-10EC61BC5AC0}"/>
              </a:ext>
            </a:extLst>
          </p:cNvPr>
          <p:cNvSpPr txBox="1"/>
          <p:nvPr/>
        </p:nvSpPr>
        <p:spPr>
          <a:xfrm>
            <a:off x="838200" y="2070677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u="sng" dirty="0">
                <a:effectLst/>
                <a:latin typeface="CMR10"/>
              </a:rPr>
              <a:t>Objectives</a:t>
            </a:r>
            <a:r>
              <a:rPr lang="en-CA" sz="2400" dirty="0">
                <a:effectLst/>
                <a:latin typeface="CMR10"/>
              </a:rPr>
              <a:t>: </a:t>
            </a:r>
          </a:p>
          <a:p>
            <a:pPr marL="457200" indent="-457200">
              <a:buAutoNum type="arabicPeriod"/>
            </a:pPr>
            <a:r>
              <a:rPr lang="en-CA" sz="2400" dirty="0">
                <a:latin typeface="CMR10"/>
              </a:rPr>
              <a:t>Find groups of samples that behave similarly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Find the most important sets of features</a:t>
            </a:r>
          </a:p>
        </p:txBody>
      </p:sp>
      <p:pic>
        <p:nvPicPr>
          <p:cNvPr id="4098" name="Picture 2" descr="Supervised vs Unsupervised Learning in 3 Minutes | by Alan Jeffares |  Towards Data Science">
            <a:extLst>
              <a:ext uri="{FF2B5EF4-FFF2-40B4-BE49-F238E27FC236}">
                <a16:creationId xmlns:a16="http://schemas.microsoft.com/office/drawing/2014/main" id="{3E9CEE34-E076-7544-9542-AB25BBE04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30" y="3483609"/>
            <a:ext cx="7697470" cy="32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802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5122" name="Picture 2" descr="The Beginner's Guide to Contrastive Learning">
            <a:extLst>
              <a:ext uri="{FF2B5EF4-FFF2-40B4-BE49-F238E27FC236}">
                <a16:creationId xmlns:a16="http://schemas.microsoft.com/office/drawing/2014/main" id="{B254A1C9-1A97-2749-ADE3-C2308FA8F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9" y="1632319"/>
            <a:ext cx="7182802" cy="504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5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Semi-Supervised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DB0EB-DD26-0447-9E11-1234B0A5DCA6}"/>
              </a:ext>
            </a:extLst>
          </p:cNvPr>
          <p:cNvSpPr txBox="1"/>
          <p:nvPr/>
        </p:nvSpPr>
        <p:spPr>
          <a:xfrm>
            <a:off x="838200" y="1347020"/>
            <a:ext cx="9646920" cy="1771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Semi-supervised learning can be viewed as a mix of supervised and unsupervised learning.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semi-supervised learning tasks, some training examples have outcomes, but some do not.</a:t>
            </a:r>
          </a:p>
        </p:txBody>
      </p:sp>
      <p:pic>
        <p:nvPicPr>
          <p:cNvPr id="6148" name="Picture 4" descr="Introduction to Semi-Supervised Learning | TeksandsAItest">
            <a:extLst>
              <a:ext uri="{FF2B5EF4-FFF2-40B4-BE49-F238E27FC236}">
                <a16:creationId xmlns:a16="http://schemas.microsoft.com/office/drawing/2014/main" id="{529F1B35-50BB-0B46-9E82-BA974C92A7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6" b="9819"/>
          <a:stretch/>
        </p:blipFill>
        <p:spPr bwMode="auto">
          <a:xfrm>
            <a:off x="1920240" y="3430121"/>
            <a:ext cx="8351520" cy="330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99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Reinforcement Learning</a:t>
            </a:r>
          </a:p>
        </p:txBody>
      </p:sp>
      <p:pic>
        <p:nvPicPr>
          <p:cNvPr id="7170" name="Picture 2" descr="Reinforcement Learning 101. Learn the essentials of Reinforcement… | by  Shweta Bhatt | Towards Data Science">
            <a:extLst>
              <a:ext uri="{FF2B5EF4-FFF2-40B4-BE49-F238E27FC236}">
                <a16:creationId xmlns:a16="http://schemas.microsoft.com/office/drawing/2014/main" id="{526AEDFA-D9FC-2241-9A8F-C7732DB90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880" y="2014220"/>
            <a:ext cx="8138015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56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Category of learning problems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65F214-522A-E447-96E4-309B7A1596FF}"/>
              </a:ext>
            </a:extLst>
          </p:cNvPr>
          <p:cNvSpPr txBox="1">
            <a:spLocks/>
          </p:cNvSpPr>
          <p:nvPr/>
        </p:nvSpPr>
        <p:spPr>
          <a:xfrm>
            <a:off x="975360" y="199260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Spam Detection: Supervised or Unsupervised?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D5C1BA-EACA-1746-ABE0-FCA3417C6CFA}"/>
              </a:ext>
            </a:extLst>
          </p:cNvPr>
          <p:cNvSpPr txBox="1">
            <a:spLocks/>
          </p:cNvSpPr>
          <p:nvPr/>
        </p:nvSpPr>
        <p:spPr>
          <a:xfrm>
            <a:off x="975360" y="284470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Digit Recognition: Supervised or Unsupervised?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2804CB-9F49-0B41-80CA-6D5AC7D95B56}"/>
              </a:ext>
            </a:extLst>
          </p:cNvPr>
          <p:cNvSpPr txBox="1">
            <a:spLocks/>
          </p:cNvSpPr>
          <p:nvPr/>
        </p:nvSpPr>
        <p:spPr>
          <a:xfrm>
            <a:off x="975360" y="369680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Generative Models: Supervised or Unsupervised?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07AF62-A0D6-C84A-A2F8-697E31157070}"/>
              </a:ext>
            </a:extLst>
          </p:cNvPr>
          <p:cNvSpPr txBox="1">
            <a:spLocks/>
          </p:cNvSpPr>
          <p:nvPr/>
        </p:nvSpPr>
        <p:spPr>
          <a:xfrm>
            <a:off x="975360" y="454890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Text-to-Image Generation: Supervised or Unsupervised?</a:t>
            </a:r>
          </a:p>
        </p:txBody>
      </p:sp>
    </p:spTree>
    <p:extLst>
      <p:ext uri="{BB962C8B-B14F-4D97-AF65-F5344CB8AC3E}">
        <p14:creationId xmlns:p14="http://schemas.microsoft.com/office/powerpoint/2010/main" val="248766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1524471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(programming language)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704" y="2278172"/>
            <a:ext cx="1409240" cy="15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Ultimate Guide to the NumPy Package for Scientific Computing in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2336"/>
            <a:ext cx="3031934" cy="12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ndas (software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80627"/>
            <a:ext cx="3395041" cy="13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tplotlib logo — Matplotlib 3.1.0 document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23" y="2310171"/>
            <a:ext cx="4861523" cy="97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Use Mapillary Data in Jupyter Notebooks - The Mapillary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337" y="4423523"/>
            <a:ext cx="3716827" cy="100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Scikit learn logo small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23" y="4018300"/>
            <a:ext cx="2664944" cy="143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0BF935A-CCAC-124B-810D-8F2B4E96E7E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81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 Tools</a:t>
            </a:r>
          </a:p>
        </p:txBody>
      </p:sp>
    </p:spTree>
    <p:extLst>
      <p:ext uri="{BB962C8B-B14F-4D97-AF65-F5344CB8AC3E}">
        <p14:creationId xmlns:p14="http://schemas.microsoft.com/office/powerpoint/2010/main" val="4236951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Python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07" y="1575509"/>
            <a:ext cx="10341077" cy="3647601"/>
          </a:xfrm>
        </p:spPr>
        <p:txBody>
          <a:bodyPr>
            <a:noAutofit/>
          </a:bodyPr>
          <a:lstStyle/>
          <a:p>
            <a:r>
              <a:rPr lang="en-GB" dirty="0" err="1"/>
              <a:t>Kaggle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https://www.kaggle.com/learn/python</a:t>
            </a:r>
            <a:r>
              <a:rPr lang="en-GB" dirty="0"/>
              <a:t> </a:t>
            </a:r>
          </a:p>
          <a:p>
            <a:r>
              <a:rPr lang="en-GB" dirty="0"/>
              <a:t>Learn Python: </a:t>
            </a:r>
            <a:r>
              <a:rPr lang="en-GB" dirty="0">
                <a:hlinkClick r:id="rId3"/>
              </a:rPr>
              <a:t>https://www.learnpython.org/</a:t>
            </a:r>
            <a:r>
              <a:rPr lang="en-GB" dirty="0"/>
              <a:t> </a:t>
            </a:r>
          </a:p>
          <a:p>
            <a:r>
              <a:rPr lang="en-GB" dirty="0"/>
              <a:t>Python for Beginners by Microsoft: </a:t>
            </a:r>
            <a:r>
              <a:rPr lang="en-GB" dirty="0">
                <a:hlinkClick r:id="rId4"/>
              </a:rPr>
              <a:t>https://learn.microsoft.com/en-us/shows/intro-to-python-development/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Python for Everybody (up to 6 hours): </a:t>
            </a:r>
            <a:r>
              <a:rPr lang="en-US" dirty="0">
                <a:hlinkClick r:id="rId5"/>
              </a:rPr>
              <a:t>https://www.youtube.com/watch?v=8DvywoWv6fI</a:t>
            </a:r>
            <a:r>
              <a:rPr lang="en-US" dirty="0"/>
              <a:t> </a:t>
            </a:r>
          </a:p>
          <a:p>
            <a:r>
              <a:rPr lang="en-GB" b="1" dirty="0"/>
              <a:t>Google it</a:t>
            </a:r>
          </a:p>
          <a:p>
            <a:r>
              <a:rPr lang="en-GB" b="1" dirty="0"/>
              <a:t>Introduction to Python (next course)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0421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and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CEF02-794D-2C43-9606-8FA21EED0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0695"/>
          </a:xfrm>
        </p:spPr>
        <p:txBody>
          <a:bodyPr/>
          <a:lstStyle/>
          <a:p>
            <a:r>
              <a:rPr lang="en-US" dirty="0"/>
              <a:t>Course + Lab: Theory and Implementation 30%</a:t>
            </a:r>
          </a:p>
          <a:p>
            <a:endParaRPr lang="en-US" dirty="0"/>
          </a:p>
          <a:p>
            <a:r>
              <a:rPr lang="en-US" dirty="0"/>
              <a:t>Course Project: Maximum four people in one group 20%</a:t>
            </a:r>
          </a:p>
          <a:p>
            <a:endParaRPr lang="en-US" dirty="0"/>
          </a:p>
          <a:p>
            <a:r>
              <a:rPr lang="en-US" dirty="0"/>
              <a:t>Mid-term and Final Exams 20% + 30%</a:t>
            </a:r>
          </a:p>
        </p:txBody>
      </p:sp>
    </p:spTree>
    <p:extLst>
      <p:ext uri="{BB962C8B-B14F-4D97-AF65-F5344CB8AC3E}">
        <p14:creationId xmlns:p14="http://schemas.microsoft.com/office/powerpoint/2010/main" val="73286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/>
          <a:lstStyle/>
          <a:p>
            <a:r>
              <a:rPr lang="en-US" dirty="0"/>
              <a:t>Statistical Learning </a:t>
            </a:r>
            <a:r>
              <a:rPr lang="en-US" dirty="0" err="1"/>
              <a:t>v.s</a:t>
            </a:r>
            <a:r>
              <a:rPr lang="en-US" dirty="0"/>
              <a:t>. Tradition Programming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E42085-982E-C942-B147-E3F8E8AF3C51}"/>
              </a:ext>
            </a:extLst>
          </p:cNvPr>
          <p:cNvSpPr txBox="1"/>
          <p:nvPr/>
        </p:nvSpPr>
        <p:spPr>
          <a:xfrm>
            <a:off x="925461" y="1542776"/>
            <a:ext cx="103410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effectLst/>
              </a:rPr>
              <a:t>Traditional Programming: Given inputs, developers define the rules and program to obtain the outputs</a:t>
            </a:r>
          </a:p>
          <a:p>
            <a:r>
              <a:rPr lang="en-CA" sz="2400" dirty="0">
                <a:effectLst/>
              </a:rPr>
              <a:t> </a:t>
            </a:r>
            <a:endParaRPr lang="en-CA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CDF938-133A-6F43-A18D-0E4300291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49" y="2489817"/>
            <a:ext cx="6839411" cy="18783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D8195A-AEAD-3F49-A4E2-EFFBC253E3BD}"/>
              </a:ext>
            </a:extLst>
          </p:cNvPr>
          <p:cNvSpPr txBox="1"/>
          <p:nvPr/>
        </p:nvSpPr>
        <p:spPr>
          <a:xfrm>
            <a:off x="1012723" y="4684579"/>
            <a:ext cx="103410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effectLst/>
              </a:rPr>
              <a:t>Learning: Given inputs and outputs to learn the rules/program</a:t>
            </a:r>
          </a:p>
          <a:p>
            <a:r>
              <a:rPr lang="en-CA" sz="2400" dirty="0">
                <a:effectLst/>
              </a:rPr>
              <a:t> </a:t>
            </a:r>
            <a:endParaRPr lang="en-CA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AAB4A-A726-6545-8897-5D976DFCD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675" y="5315224"/>
            <a:ext cx="5108165" cy="131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5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/>
          <a:lstStyle/>
          <a:p>
            <a:r>
              <a:rPr lang="en-US" dirty="0"/>
              <a:t>Statistical Learning </a:t>
            </a:r>
            <a:r>
              <a:rPr lang="en-US" dirty="0" err="1"/>
              <a:t>v.s</a:t>
            </a:r>
            <a:r>
              <a:rPr lang="en-US" dirty="0"/>
              <a:t>. Machine Learning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A975F5-032B-EB48-99FB-4495FE9D7543}"/>
              </a:ext>
            </a:extLst>
          </p:cNvPr>
          <p:cNvSpPr txBox="1">
            <a:spLocks/>
          </p:cNvSpPr>
          <p:nvPr/>
        </p:nvSpPr>
        <p:spPr>
          <a:xfrm>
            <a:off x="838200" y="1488870"/>
            <a:ext cx="10341077" cy="1650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i="1" spc="-10" dirty="0">
                <a:cs typeface="Times New Roman"/>
              </a:rPr>
              <a:t>Definition (Mitchell, 1998)</a:t>
            </a:r>
          </a:p>
          <a:p>
            <a:pPr marL="0" marR="5080" indent="0">
              <a:lnSpc>
                <a:spcPct val="100000"/>
              </a:lnSpc>
              <a:spcBef>
                <a:spcPts val="380"/>
              </a:spcBef>
              <a:buNone/>
            </a:pPr>
            <a:r>
              <a:rPr lang="en-US" sz="2400" spc="-5" dirty="0">
                <a:cs typeface="Microsoft Sans Serif"/>
              </a:rPr>
              <a:t>A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computer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program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is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said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to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dirty="0">
                <a:cs typeface="Microsoft Sans Serif"/>
              </a:rPr>
              <a:t>learn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from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experience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i="1" spc="-5" dirty="0">
                <a:cs typeface="Times New Roman"/>
              </a:rPr>
              <a:t>E</a:t>
            </a:r>
            <a:r>
              <a:rPr lang="en-US" sz="2400" i="1" spc="45" dirty="0">
                <a:cs typeface="Times New Roman"/>
              </a:rPr>
              <a:t> </a:t>
            </a:r>
            <a:r>
              <a:rPr lang="en-US" sz="2400" spc="-5" dirty="0">
                <a:cs typeface="Microsoft Sans Serif"/>
              </a:rPr>
              <a:t>with respect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to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some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class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of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tasks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i="1" spc="-5" dirty="0">
                <a:cs typeface="Times New Roman"/>
              </a:rPr>
              <a:t>T</a:t>
            </a:r>
            <a:r>
              <a:rPr lang="en-US" sz="2400" i="1" spc="100" dirty="0">
                <a:cs typeface="Times New Roman"/>
              </a:rPr>
              <a:t> </a:t>
            </a:r>
            <a:r>
              <a:rPr lang="en-US" sz="2400" spc="-5" dirty="0">
                <a:cs typeface="Microsoft Sans Serif"/>
              </a:rPr>
              <a:t>and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performance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measure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i="1" spc="-5" dirty="0">
                <a:cs typeface="Times New Roman"/>
              </a:rPr>
              <a:t>P</a:t>
            </a:r>
            <a:r>
              <a:rPr lang="en-US" sz="2400" spc="-5" dirty="0">
                <a:cs typeface="Microsoft Sans Serif"/>
              </a:rPr>
              <a:t>, </a:t>
            </a:r>
            <a:r>
              <a:rPr lang="en-US" sz="2400" spc="-25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if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its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performance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at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tasks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in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i="1" spc="35" dirty="0">
                <a:cs typeface="Times New Roman"/>
              </a:rPr>
              <a:t>T</a:t>
            </a:r>
            <a:r>
              <a:rPr lang="en-US" sz="2400" spc="35" dirty="0">
                <a:cs typeface="Microsoft Sans Serif"/>
              </a:rPr>
              <a:t>,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as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measured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15" dirty="0">
                <a:cs typeface="Microsoft Sans Serif"/>
              </a:rPr>
              <a:t>by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i="1" spc="-5" dirty="0">
                <a:cs typeface="Times New Roman"/>
              </a:rPr>
              <a:t>P</a:t>
            </a:r>
            <a:r>
              <a:rPr lang="en-US" sz="2400" spc="-5" dirty="0">
                <a:cs typeface="Microsoft Sans Serif"/>
              </a:rPr>
              <a:t>,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10" dirty="0">
                <a:cs typeface="Microsoft Sans Serif"/>
              </a:rPr>
              <a:t>improves </a:t>
            </a:r>
            <a:r>
              <a:rPr lang="en-US" sz="2400" spc="-5" dirty="0">
                <a:cs typeface="Microsoft Sans Serif"/>
              </a:rPr>
              <a:t>with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experience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i="1" spc="5" dirty="0">
                <a:cs typeface="Times New Roman"/>
              </a:rPr>
              <a:t>E</a:t>
            </a:r>
            <a:r>
              <a:rPr lang="en-US" sz="2400" spc="5" dirty="0">
                <a:cs typeface="Microsoft Sans Serif"/>
              </a:rPr>
              <a:t>.</a:t>
            </a:r>
            <a:endParaRPr lang="en-US" sz="2400" dirty="0">
              <a:cs typeface="Microsoft Sans Serif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8FB45-3B16-C245-B821-FB26EC14BFBC}"/>
              </a:ext>
            </a:extLst>
          </p:cNvPr>
          <p:cNvSpPr txBox="1"/>
          <p:nvPr/>
        </p:nvSpPr>
        <p:spPr>
          <a:xfrm>
            <a:off x="838200" y="3609384"/>
            <a:ext cx="10652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effectLst/>
              </a:rPr>
              <a:t>Machine learning and deep learning emphasize large scale applications and prediction accuracy. </a:t>
            </a:r>
            <a:endParaRPr lang="en-CA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E42085-982E-C942-B147-E3F8E8AF3C51}"/>
              </a:ext>
            </a:extLst>
          </p:cNvPr>
          <p:cNvSpPr txBox="1"/>
          <p:nvPr/>
        </p:nvSpPr>
        <p:spPr>
          <a:xfrm>
            <a:off x="838200" y="4910816"/>
            <a:ext cx="103410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effectLst/>
              </a:rPr>
              <a:t>Statistical learning emphasizes models and their interpretability, and precision and uncertainty.</a:t>
            </a:r>
          </a:p>
          <a:p>
            <a:r>
              <a:rPr lang="en-CA" sz="2400" dirty="0">
                <a:effectLst/>
              </a:rPr>
              <a:t>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99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Detection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2DA25B-8392-B844-B759-FF60EF1C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features of emails, build a spam 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47914-1124-174B-92B1-C047839F3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31" y="2738816"/>
            <a:ext cx="9919999" cy="29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3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 Recognition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2DA25B-8392-B844-B759-FF60EF1C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images of handwritten digits, recognize the digits</a:t>
            </a:r>
          </a:p>
        </p:txBody>
      </p:sp>
      <p:pic>
        <p:nvPicPr>
          <p:cNvPr id="5" name="object 8">
            <a:extLst>
              <a:ext uri="{FF2B5EF4-FFF2-40B4-BE49-F238E27FC236}">
                <a16:creationId xmlns:a16="http://schemas.microsoft.com/office/drawing/2014/main" id="{4D6CCEE2-406E-324C-B1D0-E4248A9350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786" y="2660937"/>
            <a:ext cx="3650963" cy="36509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888C28-36E3-C949-BBA1-1B90CAE86082}"/>
              </a:ext>
            </a:extLst>
          </p:cNvPr>
          <p:cNvSpPr txBox="1">
            <a:spLocks/>
          </p:cNvSpPr>
          <p:nvPr/>
        </p:nvSpPr>
        <p:spPr>
          <a:xfrm>
            <a:off x="5876134" y="3429000"/>
            <a:ext cx="5899354" cy="204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MNIST dataset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https://</a:t>
            </a:r>
            <a:r>
              <a:rPr lang="en-US" sz="2400" dirty="0" err="1"/>
              <a:t>www.kaggle.com</a:t>
            </a:r>
            <a:r>
              <a:rPr lang="en-US" sz="2400" dirty="0"/>
              <a:t>/datasets/</a:t>
            </a:r>
            <a:r>
              <a:rPr lang="en-US" sz="2400" dirty="0" err="1"/>
              <a:t>hojjatk</a:t>
            </a:r>
            <a:r>
              <a:rPr lang="en-US" sz="2400" dirty="0"/>
              <a:t>/</a:t>
            </a:r>
            <a:r>
              <a:rPr lang="en-US" sz="2400" dirty="0" err="1"/>
              <a:t>mnist</a:t>
            </a:r>
            <a:r>
              <a:rPr lang="en-US" sz="2400" dirty="0"/>
              <a:t>-dataset</a:t>
            </a:r>
          </a:p>
        </p:txBody>
      </p:sp>
    </p:spTree>
    <p:extLst>
      <p:ext uri="{BB962C8B-B14F-4D97-AF65-F5344CB8AC3E}">
        <p14:creationId xmlns:p14="http://schemas.microsoft.com/office/powerpoint/2010/main" val="371154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pic>
        <p:nvPicPr>
          <p:cNvPr id="7" name="Picture 2" descr="A diagram of machine learning for automatic text classification.">
            <a:extLst>
              <a:ext uri="{FF2B5EF4-FFF2-40B4-BE49-F238E27FC236}">
                <a16:creationId xmlns:a16="http://schemas.microsoft.com/office/drawing/2014/main" id="{859C905F-790F-AE4D-817A-918886CE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802130"/>
            <a:ext cx="8887460" cy="448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1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New Samples (Generative Models)</a:t>
            </a:r>
          </a:p>
        </p:txBody>
      </p:sp>
      <p:pic>
        <p:nvPicPr>
          <p:cNvPr id="9218" name="Picture 2" descr="Generative Adversarial Networks: Build Your First Models – Real Python">
            <a:extLst>
              <a:ext uri="{FF2B5EF4-FFF2-40B4-BE49-F238E27FC236}">
                <a16:creationId xmlns:a16="http://schemas.microsoft.com/office/drawing/2014/main" id="{4CE9CD9E-71CE-1842-BE49-707FEC294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3779"/>
            <a:ext cx="9722815" cy="330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32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8824</TotalTime>
  <Words>626</Words>
  <Application>Microsoft Macintosh PowerPoint</Application>
  <PresentationFormat>Widescreen</PresentationFormat>
  <Paragraphs>103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CMR10</vt:lpstr>
      <vt:lpstr>Arial</vt:lpstr>
      <vt:lpstr>Calibri</vt:lpstr>
      <vt:lpstr>Calibri Light</vt:lpstr>
      <vt:lpstr>Microsoft Sans Serif</vt:lpstr>
      <vt:lpstr>Office Theme</vt:lpstr>
      <vt:lpstr>  Introduction to Statistical Learning</vt:lpstr>
      <vt:lpstr>Course Website</vt:lpstr>
      <vt:lpstr>Assignments and Requirements</vt:lpstr>
      <vt:lpstr>Statistical Learning v.s. Tradition Programming</vt:lpstr>
      <vt:lpstr>Statistical Learning v.s. Machine Learning</vt:lpstr>
      <vt:lpstr>Spam Detection</vt:lpstr>
      <vt:lpstr>Digit Recognition</vt:lpstr>
      <vt:lpstr>Text Classification</vt:lpstr>
      <vt:lpstr>Generating New Samples (Generative Models)</vt:lpstr>
      <vt:lpstr>Text-to-Image Generation</vt:lpstr>
      <vt:lpstr>Applications of Statistical Learning</vt:lpstr>
      <vt:lpstr>Textbooks</vt:lpstr>
      <vt:lpstr>Supervised Learning</vt:lpstr>
      <vt:lpstr>Supervised Learning</vt:lpstr>
      <vt:lpstr>Unsupervised Learning</vt:lpstr>
      <vt:lpstr>Unsupervised Learning</vt:lpstr>
      <vt:lpstr>Semi-Supervised Learning</vt:lpstr>
      <vt:lpstr>Reinforcement Learning</vt:lpstr>
      <vt:lpstr>Category of learning problems</vt:lpstr>
      <vt:lpstr>PowerPoint Presentation</vt:lpstr>
      <vt:lpstr>Python Resources</vt:lpstr>
      <vt:lpstr>Course Website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 Tianhang</cp:lastModifiedBy>
  <cp:revision>108</cp:revision>
  <dcterms:created xsi:type="dcterms:W3CDTF">2023-01-15T02:09:57Z</dcterms:created>
  <dcterms:modified xsi:type="dcterms:W3CDTF">2023-08-20T23:22:35Z</dcterms:modified>
</cp:coreProperties>
</file>