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21" r:id="rId3"/>
    <p:sldId id="326" r:id="rId4"/>
    <p:sldId id="327" r:id="rId5"/>
    <p:sldId id="328" r:id="rId6"/>
    <p:sldId id="329" r:id="rId7"/>
    <p:sldId id="331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5" r:id="rId20"/>
    <p:sldId id="346" r:id="rId21"/>
    <p:sldId id="32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7" autoAdjust="0"/>
    <p:restoredTop sz="87145" autoAdjust="0"/>
  </p:normalViewPr>
  <p:slideViewPr>
    <p:cSldViewPr snapToGrid="0">
      <p:cViewPr>
        <p:scale>
          <a:sx n="92" d="100"/>
          <a:sy n="92" d="100"/>
        </p:scale>
        <p:origin x="29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30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8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5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1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8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Model Selection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 Regularization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Lasso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59AD8-2D43-4D75-6F9A-7C7D1A1E8537}"/>
              </a:ext>
            </a:extLst>
          </p:cNvPr>
          <p:cNvSpPr txBox="1"/>
          <p:nvPr/>
        </p:nvSpPr>
        <p:spPr>
          <a:xfrm>
            <a:off x="838199" y="1833361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Ridge regression will include all p predictors in the final model (Disadvantage: No predictor selection)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0306D-F283-2ECD-785B-76844090DA10}"/>
              </a:ext>
            </a:extLst>
          </p:cNvPr>
          <p:cNvSpPr txBox="1"/>
          <p:nvPr/>
        </p:nvSpPr>
        <p:spPr>
          <a:xfrm>
            <a:off x="838198" y="3378035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Objective of 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2005E-454E-C0F1-0E8C-B109B343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89" y="4220612"/>
            <a:ext cx="2370663" cy="1307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8BC48A-6B9E-BEB3-8C0E-B6328AB6860A}"/>
                  </a:ext>
                </a:extLst>
              </p:cNvPr>
              <p:cNvSpPr txBox="1"/>
              <p:nvPr/>
            </p:nvSpPr>
            <p:spPr>
              <a:xfrm>
                <a:off x="5645728" y="4220612"/>
                <a:ext cx="523009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sufficiently large, then Lasso will force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to exactly zero (equivalent to predictor selection)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8BC48A-6B9E-BEB3-8C0E-B6328AB68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28" y="4220612"/>
                <a:ext cx="5230090" cy="1384995"/>
              </a:xfrm>
              <a:prstGeom prst="rect">
                <a:avLst/>
              </a:prstGeom>
              <a:blipFill>
                <a:blip r:embed="rId4"/>
                <a:stretch>
                  <a:fillRect l="-2421" t="-4545" r="-1453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29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Lasso vs Ridge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A7A7D-34A9-8DD8-0458-83CAA8F1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18" y="1347020"/>
            <a:ext cx="8014854" cy="48089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76E249-B367-C400-4402-289CAABB83E0}"/>
                  </a:ext>
                </a:extLst>
              </p:cNvPr>
              <p:cNvSpPr txBox="1"/>
              <p:nvPr/>
            </p:nvSpPr>
            <p:spPr>
              <a:xfrm>
                <a:off x="2279074" y="6155932"/>
                <a:ext cx="71143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Why Lasso can force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to exactly zero?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76E249-B367-C400-4402-289CAABB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74" y="6155932"/>
                <a:ext cx="7114308" cy="523220"/>
              </a:xfrm>
              <a:prstGeom prst="rect">
                <a:avLst/>
              </a:prstGeom>
              <a:blipFill>
                <a:blip r:embed="rId4"/>
                <a:stretch>
                  <a:fillRect l="-1783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An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FDD65-15F2-DA4F-4B3C-2FC72216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2" y="1825913"/>
            <a:ext cx="9875786" cy="42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Dimension Reduction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31D9D-874A-9B82-9B5F-778B8C8E1DC3}"/>
              </a:ext>
            </a:extLst>
          </p:cNvPr>
          <p:cNvSpPr txBox="1"/>
          <p:nvPr/>
        </p:nvSpPr>
        <p:spPr>
          <a:xfrm>
            <a:off x="838199" y="1833361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Use linear combinations of the predictors to construct new predictors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A5663-7F30-AA60-3008-86E8E8B7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23" y="2620797"/>
            <a:ext cx="3054351" cy="130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4FB07-5978-309C-6000-92F7D6FC7CCA}"/>
              </a:ext>
            </a:extLst>
          </p:cNvPr>
          <p:cNvSpPr txBox="1"/>
          <p:nvPr/>
        </p:nvSpPr>
        <p:spPr>
          <a:xfrm>
            <a:off x="838199" y="423720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can then fit the linear regression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7E54A-6298-150E-447F-0F476AE9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24" y="5040345"/>
            <a:ext cx="6358150" cy="12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Dimension Reduction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200E0-1566-0384-DCDE-ED92F43F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1" y="1680443"/>
            <a:ext cx="4741218" cy="138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F0C7E-4D99-4736-0136-158EF2A5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77" y="1716452"/>
            <a:ext cx="4646584" cy="1493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23B3-CA86-F96F-9F09-FEDAD3AD9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432" y="4513710"/>
            <a:ext cx="2496193" cy="1213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2184F-2691-1DFC-351B-C03A839CFDDB}"/>
              </a:ext>
            </a:extLst>
          </p:cNvPr>
          <p:cNvSpPr txBox="1"/>
          <p:nvPr/>
        </p:nvSpPr>
        <p:spPr>
          <a:xfrm>
            <a:off x="838201" y="355960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 serves to constrain the estimated coefficients as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083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Dimension Reduction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200E0-1566-0384-DCDE-ED92F43F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1" y="1680443"/>
            <a:ext cx="4741218" cy="138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F0C7E-4D99-4736-0136-158EF2A5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77" y="1716452"/>
            <a:ext cx="4646584" cy="1493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23B3-CA86-F96F-9F09-FEDAD3AD9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432" y="4513710"/>
            <a:ext cx="2496193" cy="1213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2184F-2691-1DFC-351B-C03A839CFDDB}"/>
              </a:ext>
            </a:extLst>
          </p:cNvPr>
          <p:cNvSpPr txBox="1"/>
          <p:nvPr/>
        </p:nvSpPr>
        <p:spPr>
          <a:xfrm>
            <a:off x="838201" y="355960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 serves to constrain the estimated coefficients as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36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Regression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2184F-2691-1DFC-351B-C03A839CFDDB}"/>
              </a:ext>
            </a:extLst>
          </p:cNvPr>
          <p:cNvSpPr txBox="1"/>
          <p:nvPr/>
        </p:nvSpPr>
        <p:spPr>
          <a:xfrm>
            <a:off x="838198" y="3252691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first principal component is that (normalized) linear combination of the variables with the largest variance. </a:t>
            </a:r>
          </a:p>
          <a:p>
            <a:r>
              <a:rPr lang="en-US" sz="2800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2AF92-4D7E-1C11-0B4D-76C3AF6CEF35}"/>
              </a:ext>
            </a:extLst>
          </p:cNvPr>
          <p:cNvSpPr txBox="1"/>
          <p:nvPr/>
        </p:nvSpPr>
        <p:spPr>
          <a:xfrm>
            <a:off x="838200" y="4927837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second principal component has largest variance, subject to being uncorrelated with the first.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36A95-5382-02D9-B93F-D3CE417A6187}"/>
              </a:ext>
            </a:extLst>
          </p:cNvPr>
          <p:cNvSpPr txBox="1"/>
          <p:nvPr/>
        </p:nvSpPr>
        <p:spPr>
          <a:xfrm>
            <a:off x="838199" y="1720298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 by Principal Components Analysis (PCA), and conduct linear regression on new predictors</a:t>
            </a:r>
          </a:p>
          <a:p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138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6B9E6-9316-E786-44AC-E86A89D25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40"/>
            <a:ext cx="7701129" cy="981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F838A-C524-1AC8-78D4-800C358803F6}"/>
                  </a:ext>
                </a:extLst>
              </p:cNvPr>
              <p:cNvSpPr txBox="1"/>
              <p:nvPr/>
            </p:nvSpPr>
            <p:spPr>
              <a:xfrm>
                <a:off x="976746" y="3086341"/>
                <a:ext cx="10515599" cy="185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800" dirty="0"/>
                  <a:t> is the eigenvector corresponding to the largest eigenvalue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F838A-C524-1AC8-78D4-800C3588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46" y="3086341"/>
                <a:ext cx="10515599" cy="1857368"/>
              </a:xfrm>
              <a:prstGeom prst="rect">
                <a:avLst/>
              </a:prstGeom>
              <a:blipFill>
                <a:blip r:embed="rId4"/>
                <a:stretch>
                  <a:fillRect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D4D7FBA-8438-9584-15A7-6C2B750E5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46" y="4130909"/>
            <a:ext cx="3551639" cy="1035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21E7A-A171-F9F6-B9DB-42C0F956A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46" y="5409965"/>
            <a:ext cx="7056957" cy="1082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4008C-C62D-8AC0-37AF-B168B537D7E5}"/>
                  </a:ext>
                </a:extLst>
              </p:cNvPr>
              <p:cNvSpPr txBox="1"/>
              <p:nvPr/>
            </p:nvSpPr>
            <p:spPr>
              <a:xfrm>
                <a:off x="8539329" y="1813947"/>
                <a:ext cx="36526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/>
                  <a:t> not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4008C-C62D-8AC0-37AF-B168B537D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329" y="1813947"/>
                <a:ext cx="3652671" cy="523220"/>
              </a:xfrm>
              <a:prstGeom prst="rect">
                <a:avLst/>
              </a:prstGeom>
              <a:blipFill>
                <a:blip r:embed="rId7"/>
                <a:stretch>
                  <a:fillRect l="-692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78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58B59-29B2-1B6E-AF2A-0BEB34E1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9" y="1676400"/>
            <a:ext cx="11261022" cy="43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0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Regression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D8BF8-DAA4-DCCA-15D2-CAD58A3D47B7}"/>
              </a:ext>
            </a:extLst>
          </p:cNvPr>
          <p:cNvSpPr txBox="1"/>
          <p:nvPr/>
        </p:nvSpPr>
        <p:spPr>
          <a:xfrm>
            <a:off x="838201" y="1867236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PCR identifies linear combinations, or directions, that best represent the predictors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4F40E-4B27-42A0-EB03-A06C0EF698F1}"/>
              </a:ext>
            </a:extLst>
          </p:cNvPr>
          <p:cNvSpPr txBox="1"/>
          <p:nvPr/>
        </p:nvSpPr>
        <p:spPr>
          <a:xfrm>
            <a:off x="838201" y="342900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These directions are identified in an unsupervised way, since the response Y is not used to determine the principal component directions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AFBC6-F035-8AFC-B6D2-6812A9B9383F}"/>
              </a:ext>
            </a:extLst>
          </p:cNvPr>
          <p:cNvSpPr txBox="1"/>
          <p:nvPr/>
        </p:nvSpPr>
        <p:spPr>
          <a:xfrm>
            <a:off x="838201" y="5077691"/>
            <a:ext cx="107857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Drawback: </a:t>
            </a:r>
            <a:r>
              <a:rPr lang="en-US" sz="2800" dirty="0"/>
              <a:t>no guarantee that the directions that best explain the predictors will be the best directions to use for predicting the response.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404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Model Selection and Regularization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67181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Subset Selection. We identify a subset of the p predictors that we believe to be related to the response.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D0B88-C0D1-1F23-83E9-F41A5A8CE093}"/>
              </a:ext>
            </a:extLst>
          </p:cNvPr>
          <p:cNvSpPr txBox="1"/>
          <p:nvPr/>
        </p:nvSpPr>
        <p:spPr>
          <a:xfrm>
            <a:off x="838200" y="310940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Shrinkage. We fit a model involving all p predictors, but the estimated coefficients are shrunken towards zero relative to the least squares estimates (</a:t>
            </a:r>
            <a:r>
              <a:rPr lang="en-US" sz="2800" b="1" dirty="0"/>
              <a:t>Regularization</a:t>
            </a:r>
            <a:r>
              <a:rPr lang="en-US" sz="2800" dirty="0"/>
              <a:t>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13A49-D3BC-0DB7-E569-9F1CE02FD475}"/>
              </a:ext>
            </a:extLst>
          </p:cNvPr>
          <p:cNvSpPr txBox="1"/>
          <p:nvPr/>
        </p:nvSpPr>
        <p:spPr>
          <a:xfrm>
            <a:off x="838200" y="5055091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Reduction. We project the p predictors into a M-dimensional subspace, where M &lt; p. This is achieved by computing M different linear combinations, or projections.</a:t>
            </a:r>
          </a:p>
        </p:txBody>
      </p:sp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Partial Least Squares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ABAB28-013A-9224-D5C8-1EF06234496B}"/>
                  </a:ext>
                </a:extLst>
              </p:cNvPr>
              <p:cNvSpPr txBox="1"/>
              <p:nvPr/>
            </p:nvSpPr>
            <p:spPr>
              <a:xfrm>
                <a:off x="838201" y="1867236"/>
                <a:ext cx="10515599" cy="188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PLS computes the first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by setting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equal to the coefficient from the simple linear regression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ABAB28-013A-9224-D5C8-1EF062344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67236"/>
                <a:ext cx="10515599" cy="1885260"/>
              </a:xfrm>
              <a:prstGeom prst="rect">
                <a:avLst/>
              </a:prstGeom>
              <a:blipFill>
                <a:blip r:embed="rId3"/>
                <a:stretch>
                  <a:fillRect l="-120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588EB-EDF2-6F13-56FA-2DBD3BDABED7}"/>
                  </a:ext>
                </a:extLst>
              </p:cNvPr>
              <p:cNvSpPr txBox="1"/>
              <p:nvPr/>
            </p:nvSpPr>
            <p:spPr>
              <a:xfrm>
                <a:off x="838201" y="3959272"/>
                <a:ext cx="1051559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Conduct linear regression and repeat the produce on the residual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588EB-EDF2-6F13-56FA-2DBD3BDA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959272"/>
                <a:ext cx="10515599" cy="954107"/>
              </a:xfrm>
              <a:prstGeom prst="rect">
                <a:avLst/>
              </a:prstGeom>
              <a:blipFill>
                <a:blip r:embed="rId4"/>
                <a:stretch>
                  <a:fillRect l="-1206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89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Subset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/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denote the null model, which contains no predictors.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/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k = 1,2,...p:</a:t>
                </a:r>
                <a:br>
                  <a:rPr lang="en-US" sz="2800" dirty="0"/>
                </a:br>
                <a:r>
                  <a:rPr lang="en-US" sz="2800" dirty="0"/>
                  <a:t>	(a) Fit </a:t>
                </a:r>
                <a:r>
                  <a:rPr lang="en-US" sz="2800" b="1" dirty="0"/>
                  <a:t>all</a:t>
                </a:r>
                <a:r>
                  <a:rPr lang="en-US" sz="2800" dirty="0"/>
                  <a:t> models that contain exactly k predictors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r>
                  <a:rPr lang="en-US" altLang="zh-CN" sz="2800" dirty="0"/>
                  <a:t>      (b) Pick the best among these models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. Here the</a:t>
                </a:r>
              </a:p>
              <a:p>
                <a:r>
                  <a:rPr lang="en-US" altLang="zh-CN" sz="2800" dirty="0"/>
                  <a:t>        best is defined as having the smallest RSS.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using cross-validated prediction error or adjusted R2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blipFill>
                <a:blip r:embed="rId4"/>
                <a:stretch>
                  <a:fillRect l="-1259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Forward Stepwise Selection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/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denote the null model, which contains no predictors.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/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k = 1,2,...p:</a:t>
                </a:r>
                <a:br>
                  <a:rPr lang="en-US" sz="2800" dirty="0"/>
                </a:br>
                <a:r>
                  <a:rPr lang="en-US" sz="2800" dirty="0"/>
                  <a:t>	(a) Consider all p − k models that augment one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predictor</a:t>
                </a:r>
                <a:endParaRPr lang="en-US" sz="2800" dirty="0"/>
              </a:p>
              <a:p>
                <a:r>
                  <a:rPr lang="en-US" altLang="zh-CN" sz="2800" dirty="0"/>
                  <a:t>      (b) Pick the best among these models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. Here the</a:t>
                </a:r>
              </a:p>
              <a:p>
                <a:r>
                  <a:rPr lang="en-US" altLang="zh-CN" sz="2800" dirty="0"/>
                  <a:t>        best is defined as having the smallest RSS.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using cross-validated prediction error or adjusted R2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blipFill>
                <a:blip r:embed="rId4"/>
                <a:stretch>
                  <a:fillRect l="-1259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8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Forward Stepwise Selection (Greedy)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/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denote the null model, which contains no predictors.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/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k = 1,2,...p:</a:t>
                </a:r>
                <a:br>
                  <a:rPr lang="en-US" sz="2800" dirty="0"/>
                </a:br>
                <a:r>
                  <a:rPr lang="en-US" sz="2800" dirty="0"/>
                  <a:t>	(a) Consider all p − k models that augment one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predictor</a:t>
                </a:r>
                <a:endParaRPr lang="en-US" sz="2800" dirty="0"/>
              </a:p>
              <a:p>
                <a:r>
                  <a:rPr lang="en-US" altLang="zh-CN" sz="2800" dirty="0"/>
                  <a:t>      (b) Pick the best among these models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. Here the</a:t>
                </a:r>
              </a:p>
              <a:p>
                <a:r>
                  <a:rPr lang="en-US" altLang="zh-CN" sz="2800" dirty="0"/>
                  <a:t>        best is defined as having the smallest RSS.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using cross-validated prediction error or adjusted R2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blipFill>
                <a:blip r:embed="rId4"/>
                <a:stretch>
                  <a:fillRect l="-1259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5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Adjusted R2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C3DCA-6A45-F78B-8AB4-0A80422E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23" y="1859973"/>
            <a:ext cx="5738668" cy="1187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54C1E-EE85-0ABD-F6F3-DE2BB0785543}"/>
                  </a:ext>
                </a:extLst>
              </p:cNvPr>
              <p:cNvSpPr txBox="1"/>
              <p:nvPr/>
            </p:nvSpPr>
            <p:spPr>
              <a:xfrm>
                <a:off x="838200" y="3963118"/>
                <a:ext cx="1007364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Maximizing 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is equivalent to minimizing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54C1E-EE85-0ABD-F6F3-DE2BB078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3118"/>
                <a:ext cx="10073640" cy="1601529"/>
              </a:xfrm>
              <a:prstGeom prst="rect">
                <a:avLst/>
              </a:prstGeom>
              <a:blipFill>
                <a:blip r:embed="rId4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Shrinkage Methods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54C1E-EE85-0ABD-F6F3-DE2BB0785543}"/>
              </a:ext>
            </a:extLst>
          </p:cNvPr>
          <p:cNvSpPr txBox="1"/>
          <p:nvPr/>
        </p:nvSpPr>
        <p:spPr>
          <a:xfrm>
            <a:off x="838200" y="1829518"/>
            <a:ext cx="4911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Ridge regression and Lasso </a:t>
            </a: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4F064-BAC7-5DC8-EE04-D7844D72C94F}"/>
              </a:ext>
            </a:extLst>
          </p:cNvPr>
          <p:cNvSpPr txBox="1"/>
          <p:nvPr/>
        </p:nvSpPr>
        <p:spPr>
          <a:xfrm>
            <a:off x="838200" y="2783625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Fit a model containing all p predictors using a technique that </a:t>
            </a:r>
            <a:r>
              <a:rPr lang="en-US" altLang="zh-CN" sz="2800" b="1" i="1" dirty="0"/>
              <a:t>constrains or regularizes the coefficient estimates</a:t>
            </a:r>
            <a:r>
              <a:rPr lang="en-US" altLang="zh-CN" sz="2800" dirty="0"/>
              <a:t>, or equivalently, that shrinks the coefficient estimates towards zero. (reduce parameter variance)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7601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Ridge regression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B73FA-34C5-7C8B-C9A1-268AEE28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91" y="1442650"/>
            <a:ext cx="5269346" cy="174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59AD8-2D43-4D75-6F9A-7C7D1A1E8537}"/>
              </a:ext>
            </a:extLst>
          </p:cNvPr>
          <p:cNvSpPr txBox="1"/>
          <p:nvPr/>
        </p:nvSpPr>
        <p:spPr>
          <a:xfrm>
            <a:off x="838200" y="3669678"/>
            <a:ext cx="4911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Ridge regression objective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2C9BC-85FF-E1F9-164E-1E4BB0CF5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676" y="4547585"/>
            <a:ext cx="2191905" cy="1156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4A0158-D451-817D-8B3B-1727AF99E24C}"/>
                  </a:ext>
                </a:extLst>
              </p:cNvPr>
              <p:cNvSpPr txBox="1"/>
              <p:nvPr/>
            </p:nvSpPr>
            <p:spPr>
              <a:xfrm>
                <a:off x="6096000" y="4892130"/>
                <a:ext cx="49114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a hyperparameter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4A0158-D451-817D-8B3B-1727AF99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92130"/>
                <a:ext cx="4911436" cy="523220"/>
              </a:xfrm>
              <a:prstGeom prst="rect">
                <a:avLst/>
              </a:prstGeom>
              <a:blipFill>
                <a:blip r:embed="rId5"/>
                <a:stretch>
                  <a:fillRect l="-77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7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Ridge regression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59AD8-2D43-4D75-6F9A-7C7D1A1E8537}"/>
              </a:ext>
            </a:extLst>
          </p:cNvPr>
          <p:cNvSpPr txBox="1"/>
          <p:nvPr/>
        </p:nvSpPr>
        <p:spPr>
          <a:xfrm>
            <a:off x="838199" y="1833361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Before ridge regression, we usually need to standardize the predictors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BEEA4-619E-E6EA-E65A-173DD842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32" y="2730211"/>
            <a:ext cx="4826299" cy="1397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0306D-F283-2ECD-785B-76844090DA10}"/>
                  </a:ext>
                </a:extLst>
              </p:cNvPr>
              <p:cNvSpPr txBox="1"/>
              <p:nvPr/>
            </p:nvSpPr>
            <p:spPr>
              <a:xfrm>
                <a:off x="713508" y="4742816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usually use cross validation to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0306D-F283-2ECD-785B-76844090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8" y="4742816"/>
                <a:ext cx="10515599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32050</TotalTime>
  <Words>736</Words>
  <Application>Microsoft Macintosh PowerPoint</Application>
  <PresentationFormat>Widescreen</PresentationFormat>
  <Paragraphs>93</Paragraphs>
  <Slides>21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Model Selection and Regularization</vt:lpstr>
      <vt:lpstr>Model Selection and Regularization Methods</vt:lpstr>
      <vt:lpstr>Subset Selection</vt:lpstr>
      <vt:lpstr>Forward Stepwise Selection </vt:lpstr>
      <vt:lpstr>Forward Stepwise Selection (Greedy) </vt:lpstr>
      <vt:lpstr>Adjusted R2</vt:lpstr>
      <vt:lpstr>Shrinkage Methods </vt:lpstr>
      <vt:lpstr>Ridge regression</vt:lpstr>
      <vt:lpstr>Ridge regression</vt:lpstr>
      <vt:lpstr>Lasso</vt:lpstr>
      <vt:lpstr>Lasso vs Ridge Regression</vt:lpstr>
      <vt:lpstr>An example</vt:lpstr>
      <vt:lpstr>Dimension Reduction</vt:lpstr>
      <vt:lpstr>Dimension Reduction</vt:lpstr>
      <vt:lpstr>Dimension Reduction</vt:lpstr>
      <vt:lpstr>Principal Components Regression</vt:lpstr>
      <vt:lpstr>Principal Components Analysis</vt:lpstr>
      <vt:lpstr>Principal Components Analysis</vt:lpstr>
      <vt:lpstr>Principal Components Regression</vt:lpstr>
      <vt:lpstr>Partial Least Squares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493</cp:revision>
  <dcterms:created xsi:type="dcterms:W3CDTF">2023-01-15T02:09:57Z</dcterms:created>
  <dcterms:modified xsi:type="dcterms:W3CDTF">2023-09-24T21:58:28Z</dcterms:modified>
</cp:coreProperties>
</file>