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57" r:id="rId2"/>
    <p:sldId id="326" r:id="rId3"/>
    <p:sldId id="363" r:id="rId4"/>
    <p:sldId id="360" r:id="rId5"/>
    <p:sldId id="361" r:id="rId6"/>
    <p:sldId id="362" r:id="rId7"/>
    <p:sldId id="333" r:id="rId8"/>
    <p:sldId id="364" r:id="rId9"/>
    <p:sldId id="369" r:id="rId10"/>
    <p:sldId id="365" r:id="rId11"/>
    <p:sldId id="366" r:id="rId12"/>
    <p:sldId id="367" r:id="rId13"/>
    <p:sldId id="368" r:id="rId14"/>
    <p:sldId id="370" r:id="rId15"/>
    <p:sldId id="371" r:id="rId16"/>
    <p:sldId id="372" r:id="rId17"/>
    <p:sldId id="373" r:id="rId18"/>
    <p:sldId id="374" r:id="rId19"/>
    <p:sldId id="375" r:id="rId20"/>
    <p:sldId id="376" r:id="rId21"/>
    <p:sldId id="377" r:id="rId22"/>
    <p:sldId id="378" r:id="rId23"/>
    <p:sldId id="380" r:id="rId24"/>
    <p:sldId id="381" r:id="rId25"/>
    <p:sldId id="382" r:id="rId26"/>
    <p:sldId id="383" r:id="rId27"/>
    <p:sldId id="325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859" autoAdjust="0"/>
    <p:restoredTop sz="87211" autoAdjust="0"/>
  </p:normalViewPr>
  <p:slideViewPr>
    <p:cSldViewPr snapToGrid="0">
      <p:cViewPr varScale="1">
        <p:scale>
          <a:sx n="99" d="100"/>
          <a:sy n="99" d="100"/>
        </p:scale>
        <p:origin x="184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F9442D-9D7C-40D7-A5A3-649EA8C158D2}" type="datetimeFigureOut">
              <a:rPr lang="en-US" smtClean="0"/>
              <a:t>10/7/23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8BDF20-BE86-4883-8A23-4CE3D0058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0480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2383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3195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0316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1170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5744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2982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444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8074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5762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5366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4606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76766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5523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52464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48659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89394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79827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2328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6798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7305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8642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7737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2900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6912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349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10/7/23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604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10/7/23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027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10/7/23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398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10/7/23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526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10/7/23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914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10/7/23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949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10/7/23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324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10/7/23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611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10/7/23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422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10/7/23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363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10/7/23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324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748473-9145-41F0-ADB9-654A949CD218}" type="datetimeFigureOut">
              <a:rPr lang="en-US" smtClean="0"/>
              <a:t>10/7/23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895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4103" y="1661160"/>
            <a:ext cx="9144000" cy="1468099"/>
          </a:xfrm>
        </p:spPr>
        <p:txBody>
          <a:bodyPr>
            <a:normAutofit fontScale="90000"/>
          </a:bodyPr>
          <a:lstStyle/>
          <a:p>
            <a:br>
              <a:rPr lang="en-US" sz="4800" b="1" dirty="0"/>
            </a:br>
            <a:r>
              <a:rPr lang="en-US" altLang="zh-CN" sz="4800" b="1" dirty="0"/>
              <a:t>Tree-based Methods</a:t>
            </a:r>
            <a:br>
              <a:rPr lang="en-US" altLang="zh-CN" sz="4800" b="1" dirty="0"/>
            </a:br>
            <a:endParaRPr lang="en-US" sz="4800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444103" y="3841884"/>
            <a:ext cx="9144000" cy="13549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err="1"/>
              <a:t>Tianhang</a:t>
            </a:r>
            <a:r>
              <a:rPr lang="en-GB" dirty="0"/>
              <a:t> Zheng</a:t>
            </a:r>
          </a:p>
          <a:p>
            <a:r>
              <a:rPr lang="en-US" dirty="0"/>
              <a:t>https://tianzheng4.github.io</a:t>
            </a:r>
          </a:p>
        </p:txBody>
      </p:sp>
    </p:spTree>
    <p:extLst>
      <p:ext uri="{BB962C8B-B14F-4D97-AF65-F5344CB8AC3E}">
        <p14:creationId xmlns:p14="http://schemas.microsoft.com/office/powerpoint/2010/main" val="35223992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Greedy Method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14DCFB-0BE7-51E9-E36F-62D3310D01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619" y="1743734"/>
            <a:ext cx="9874204" cy="141315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977A70E-7B4F-97F3-BD0F-64349B9BCD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5611" y="3701111"/>
            <a:ext cx="9874197" cy="1413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3881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Tree Pruning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194AF0-4E22-95C7-BE5E-54FCD0F1E8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946" y="1596260"/>
            <a:ext cx="9648463" cy="138084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90806F3-8F25-5A79-CA37-691FA37073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3945" y="3749152"/>
            <a:ext cx="9648464" cy="1380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1710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Tree Pruning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D860BD2-18E4-989D-CD89-EB2A3B5CCB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493" y="1940207"/>
            <a:ext cx="10037139" cy="9818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A58A11F-8ADB-265E-94E0-BFA6FF9CF8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3493" y="3746600"/>
            <a:ext cx="9678366" cy="1026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8878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Cost Complexity Pruning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CC12E7-D594-4DBF-68FB-73DBB09CF8F7}"/>
              </a:ext>
            </a:extLst>
          </p:cNvPr>
          <p:cNvSpPr txBox="1"/>
          <p:nvPr/>
        </p:nvSpPr>
        <p:spPr>
          <a:xfrm>
            <a:off x="838200" y="1669687"/>
            <a:ext cx="100736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The objective is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F7BB590-5C1C-AC41-5D7F-818854B3D5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1512" y="2492416"/>
            <a:ext cx="5083400" cy="131911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BA43338-512F-7B0C-7A48-7B885F97A49A}"/>
                  </a:ext>
                </a:extLst>
              </p:cNvPr>
              <p:cNvSpPr txBox="1"/>
              <p:nvPr/>
            </p:nvSpPr>
            <p:spPr>
              <a:xfrm>
                <a:off x="838200" y="4141874"/>
                <a:ext cx="10314904" cy="142417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800" dirty="0"/>
                  <a:t>Here |T| indicates the number of terminal nodes of the tree 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zh-CN" sz="2800" dirty="0"/>
                  <a:t> is the rectangle corresponding to the m-</a:t>
                </a:r>
                <a:r>
                  <a:rPr lang="en-US" altLang="zh-CN" sz="2800" dirty="0" err="1"/>
                  <a:t>th</a:t>
                </a:r>
                <a:r>
                  <a:rPr lang="en-US" altLang="zh-CN" sz="2800" dirty="0"/>
                  <a:t> terminal node,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sz="28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altLang="zh-CN" sz="2800" dirty="0"/>
                  <a:t>is the mean of the training observations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en-US" altLang="zh-CN" sz="28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BA43338-512F-7B0C-7A48-7B885F97A4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141874"/>
                <a:ext cx="10314904" cy="1424172"/>
              </a:xfrm>
              <a:prstGeom prst="rect">
                <a:avLst/>
              </a:prstGeom>
              <a:blipFill>
                <a:blip r:embed="rId4"/>
                <a:stretch>
                  <a:fillRect l="-1230" t="-3509" r="-1476" b="-114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97667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Cost Complexity Pruning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8152861-CFB8-CD49-DAE7-709561C52D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352" y="1569672"/>
            <a:ext cx="8936865" cy="11213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BE83BBE-9296-90F6-2082-5A6175EFE6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8351" y="3244849"/>
            <a:ext cx="8679349" cy="51578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B770F36-AC29-54CE-0D1A-44A04FF15B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8351" y="4588857"/>
            <a:ext cx="9433186" cy="981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8196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Classification Tree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BC9A17-24BB-1586-560A-3BD986CC92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689" y="1730151"/>
            <a:ext cx="9265056" cy="146381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2261089-1A17-B57B-9645-46692D3E5E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9689" y="3816529"/>
            <a:ext cx="9265056" cy="146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5455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Classification Tree-Building Process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14FDDB6-3A78-BBF6-17B6-1941C5EAD1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7723" y="2633069"/>
            <a:ext cx="4592511" cy="105603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F604905-E1E4-0B7C-2122-D461825A5D32}"/>
              </a:ext>
            </a:extLst>
          </p:cNvPr>
          <p:cNvSpPr txBox="1"/>
          <p:nvPr/>
        </p:nvSpPr>
        <p:spPr>
          <a:xfrm>
            <a:off x="838200" y="1746961"/>
            <a:ext cx="100736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If a target is a classification outcome taking on values 0,1,…,K-1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DE8594-BF1E-38A1-0D8D-3A4ACF3959B2}"/>
              </a:ext>
            </a:extLst>
          </p:cNvPr>
          <p:cNvSpPr txBox="1"/>
          <p:nvPr/>
        </p:nvSpPr>
        <p:spPr>
          <a:xfrm>
            <a:off x="737158" y="4064600"/>
            <a:ext cx="1007364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The Gini index is defined by </a:t>
            </a:r>
          </a:p>
          <a:p>
            <a:r>
              <a:rPr lang="en-US" altLang="zh-CN" sz="2800" dirty="0"/>
              <a:t>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3C087F9-D25A-4422-06E8-9E59ECFDB0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7361" y="4851596"/>
            <a:ext cx="3033233" cy="1263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8134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Classification Tree-Building Process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14FDDB6-3A78-BBF6-17B6-1941C5EAD1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7723" y="2633069"/>
            <a:ext cx="4592511" cy="105603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F604905-E1E4-0B7C-2122-D461825A5D32}"/>
              </a:ext>
            </a:extLst>
          </p:cNvPr>
          <p:cNvSpPr txBox="1"/>
          <p:nvPr/>
        </p:nvSpPr>
        <p:spPr>
          <a:xfrm>
            <a:off x="838200" y="1746961"/>
            <a:ext cx="100736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If a target is a classification outcome taking on values 0,1,…,K-1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DE8594-BF1E-38A1-0D8D-3A4ACF3959B2}"/>
              </a:ext>
            </a:extLst>
          </p:cNvPr>
          <p:cNvSpPr txBox="1"/>
          <p:nvPr/>
        </p:nvSpPr>
        <p:spPr>
          <a:xfrm>
            <a:off x="737158" y="4064600"/>
            <a:ext cx="1007364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The Gini index is defined by </a:t>
            </a:r>
          </a:p>
          <a:p>
            <a:r>
              <a:rPr lang="en-US" altLang="zh-CN" sz="2800" dirty="0"/>
              <a:t>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3C087F9-D25A-4422-06E8-9E59ECFDB0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7361" y="4851596"/>
            <a:ext cx="3033233" cy="1263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5728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Gini Index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F604905-E1E4-0B7C-2122-D461825A5D32}"/>
                  </a:ext>
                </a:extLst>
              </p:cNvPr>
              <p:cNvSpPr txBox="1"/>
              <p:nvPr/>
            </p:nvSpPr>
            <p:spPr>
              <a:xfrm>
                <a:off x="838200" y="1746961"/>
                <a:ext cx="10073640" cy="9541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800" dirty="0"/>
                  <a:t>Gini index is a measure of total variance across the K classes. The Gini index takes on a small value if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sz="28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𝑚𝑘</m:t>
                        </m:r>
                      </m:sub>
                    </m:sSub>
                  </m:oMath>
                </a14:m>
                <a:r>
                  <a:rPr lang="en-US" altLang="zh-CN" sz="2800" dirty="0"/>
                  <a:t> are close to zero or one. 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F604905-E1E4-0B7C-2122-D461825A5D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746961"/>
                <a:ext cx="10073640" cy="954107"/>
              </a:xfrm>
              <a:prstGeom prst="rect">
                <a:avLst/>
              </a:prstGeom>
              <a:blipFill>
                <a:blip r:embed="rId3"/>
                <a:stretch>
                  <a:fillRect l="-1259" t="-6579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6ED8C8C1-0560-21B2-BEED-9CD5650FAA7A}"/>
              </a:ext>
            </a:extLst>
          </p:cNvPr>
          <p:cNvSpPr txBox="1"/>
          <p:nvPr/>
        </p:nvSpPr>
        <p:spPr>
          <a:xfrm>
            <a:off x="838200" y="3563970"/>
            <a:ext cx="1007364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For this reason the Gini index is referred to as a measure of node purity — a small value indicates that a node contains predominantly observations from a single class. </a:t>
            </a:r>
          </a:p>
          <a:p>
            <a:r>
              <a:rPr lang="en-US" altLang="zh-CN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560484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Cross-Entropy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604905-E1E4-0B7C-2122-D461825A5D32}"/>
              </a:ext>
            </a:extLst>
          </p:cNvPr>
          <p:cNvSpPr txBox="1"/>
          <p:nvPr/>
        </p:nvSpPr>
        <p:spPr>
          <a:xfrm>
            <a:off x="838200" y="1746961"/>
            <a:ext cx="1007364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An alternative to the Gini index is cross-entropy, given by </a:t>
            </a:r>
          </a:p>
          <a:p>
            <a:r>
              <a:rPr lang="en-US" altLang="zh-CN" sz="2800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D8C8C1-0560-21B2-BEED-9CD5650FAA7A}"/>
              </a:ext>
            </a:extLst>
          </p:cNvPr>
          <p:cNvSpPr txBox="1"/>
          <p:nvPr/>
        </p:nvSpPr>
        <p:spPr>
          <a:xfrm>
            <a:off x="838200" y="4478370"/>
            <a:ext cx="1007364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Cross-entropy is also a commonly-used loss function for deep learning</a:t>
            </a:r>
          </a:p>
          <a:p>
            <a:r>
              <a:rPr lang="en-US" altLang="zh-CN" sz="2800" dirty="0"/>
              <a:t>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855B176-0489-B7F9-0F64-5990A62484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3320" y="2820749"/>
            <a:ext cx="3222939" cy="1216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375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Interpretation of Decision Tree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CB58930-8DED-2DE6-F38D-D54BD93F52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746712"/>
            <a:ext cx="4241800" cy="43307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266A814-7710-ECA3-0A39-C0D50F82630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562" r="6229"/>
          <a:stretch/>
        </p:blipFill>
        <p:spPr>
          <a:xfrm>
            <a:off x="5630393" y="1746712"/>
            <a:ext cx="5953235" cy="4746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5124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Tree vs Linear Model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A15090-1EDD-7BE3-E0CC-99A119C167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7583" y="1929951"/>
            <a:ext cx="8950817" cy="4352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8467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Tree vs Linear Model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0AAC658-59CF-1443-C6E6-DF0130888A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1802" y="2032983"/>
            <a:ext cx="8872204" cy="4314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4088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Discussion about Tree-based Methods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015B70-81A8-0101-C768-7DA9E95B187A}"/>
              </a:ext>
            </a:extLst>
          </p:cNvPr>
          <p:cNvSpPr txBox="1"/>
          <p:nvPr/>
        </p:nvSpPr>
        <p:spPr>
          <a:xfrm>
            <a:off x="838200" y="1734082"/>
            <a:ext cx="1007364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Trees are very easy to explain to people. In fact, they are even easier to explain than linear regression.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013749-AB21-6A0E-7021-3D11B81A1765}"/>
              </a:ext>
            </a:extLst>
          </p:cNvPr>
          <p:cNvSpPr txBox="1"/>
          <p:nvPr/>
        </p:nvSpPr>
        <p:spPr>
          <a:xfrm>
            <a:off x="838200" y="3215705"/>
            <a:ext cx="1007364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Some people believe that decision trees more closely mirror human decision-making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658BE9-C89F-10B5-486B-C45388F80F3E}"/>
              </a:ext>
            </a:extLst>
          </p:cNvPr>
          <p:cNvSpPr txBox="1"/>
          <p:nvPr/>
        </p:nvSpPr>
        <p:spPr>
          <a:xfrm>
            <a:off x="838200" y="4697328"/>
            <a:ext cx="1007364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Trees can easily handle qualitative predictors without the need to create dummy variables. </a:t>
            </a:r>
          </a:p>
          <a:p>
            <a:r>
              <a:rPr lang="en-US" altLang="zh-CN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61782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Bagging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015B70-81A8-0101-C768-7DA9E95B187A}"/>
              </a:ext>
            </a:extLst>
          </p:cNvPr>
          <p:cNvSpPr txBox="1"/>
          <p:nvPr/>
        </p:nvSpPr>
        <p:spPr>
          <a:xfrm>
            <a:off x="838200" y="4839653"/>
            <a:ext cx="1007364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Bootstrap aggregation, or bagging, is a general-purpose procedure for reducing the variance of a statistical learning method. </a:t>
            </a:r>
          </a:p>
          <a:p>
            <a:r>
              <a:rPr lang="en-US" altLang="zh-CN" sz="2800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013749-AB21-6A0E-7021-3D11B81A1765}"/>
              </a:ext>
            </a:extLst>
          </p:cNvPr>
          <p:cNvSpPr txBox="1"/>
          <p:nvPr/>
        </p:nvSpPr>
        <p:spPr>
          <a:xfrm>
            <a:off x="838200" y="1721756"/>
            <a:ext cx="1007364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Averaging a set of observations reduces variance. But this is not practical because we do not have access to multiple training sets. </a:t>
            </a:r>
          </a:p>
          <a:p>
            <a:endParaRPr lang="en-US" altLang="zh-CN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37E853-03C3-6DA6-6E3A-08E7F85707EB}"/>
              </a:ext>
            </a:extLst>
          </p:cNvPr>
          <p:cNvSpPr txBox="1"/>
          <p:nvPr/>
        </p:nvSpPr>
        <p:spPr>
          <a:xfrm>
            <a:off x="838200" y="3274196"/>
            <a:ext cx="1007364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Instead, we can bootstrap, by taking repeated samples from the (single) training data set. </a:t>
            </a:r>
          </a:p>
        </p:txBody>
      </p:sp>
    </p:spTree>
    <p:extLst>
      <p:ext uri="{BB962C8B-B14F-4D97-AF65-F5344CB8AC3E}">
        <p14:creationId xmlns:p14="http://schemas.microsoft.com/office/powerpoint/2010/main" val="40849473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Bagging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3013749-AB21-6A0E-7021-3D11B81A1765}"/>
                  </a:ext>
                </a:extLst>
              </p:cNvPr>
              <p:cNvSpPr txBox="1"/>
              <p:nvPr/>
            </p:nvSpPr>
            <p:spPr>
              <a:xfrm>
                <a:off x="838200" y="1721756"/>
                <a:ext cx="10073640" cy="267765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800" dirty="0"/>
                  <a:t>For bagging, we generate B different bootstrapped training data sets. We then train our method on the b-</a:t>
                </a:r>
                <a:r>
                  <a:rPr lang="en-US" altLang="zh-CN" sz="2800" dirty="0" err="1"/>
                  <a:t>th</a:t>
                </a:r>
                <a:r>
                  <a:rPr lang="en-US" altLang="zh-CN" sz="2800" dirty="0"/>
                  <a:t> bootstrapped training set in order to get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800" dirty="0"/>
                  <a:t>, the prediction at a point x. We then average all the predictions to obtain </a:t>
                </a:r>
              </a:p>
              <a:p>
                <a:r>
                  <a:rPr lang="en-US" altLang="zh-CN" sz="2800" dirty="0"/>
                  <a:t> </a:t>
                </a:r>
              </a:p>
              <a:p>
                <a:endParaRPr lang="en-US" altLang="zh-CN" sz="28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3013749-AB21-6A0E-7021-3D11B81A17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721756"/>
                <a:ext cx="10073640" cy="2677656"/>
              </a:xfrm>
              <a:prstGeom prst="rect">
                <a:avLst/>
              </a:prstGeom>
              <a:blipFill>
                <a:blip r:embed="rId3"/>
                <a:stretch>
                  <a:fillRect l="-1259" t="-2358" r="-2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DD029CC4-D3EA-7513-2C55-E32C52B9B8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3650" y="4015644"/>
            <a:ext cx="3678975" cy="1135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3704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Bagging Classification Trees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015B70-81A8-0101-C768-7DA9E95B187A}"/>
              </a:ext>
            </a:extLst>
          </p:cNvPr>
          <p:cNvSpPr txBox="1"/>
          <p:nvPr/>
        </p:nvSpPr>
        <p:spPr>
          <a:xfrm>
            <a:off x="838200" y="3429000"/>
            <a:ext cx="1007364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Take a majority vote: the overall prediction is the most commonly occurring class among the B predictions. </a:t>
            </a:r>
          </a:p>
          <a:p>
            <a:r>
              <a:rPr lang="en-US" altLang="zh-CN" sz="2800" dirty="0"/>
              <a:t> </a:t>
            </a:r>
          </a:p>
          <a:p>
            <a:r>
              <a:rPr lang="en-US" altLang="zh-CN" sz="2800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013749-AB21-6A0E-7021-3D11B81A1765}"/>
              </a:ext>
            </a:extLst>
          </p:cNvPr>
          <p:cNvSpPr txBox="1"/>
          <p:nvPr/>
        </p:nvSpPr>
        <p:spPr>
          <a:xfrm>
            <a:off x="838200" y="1721756"/>
            <a:ext cx="1007364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For classification trees: for each test observation, we record the class predicted by each of the B trees </a:t>
            </a:r>
          </a:p>
        </p:txBody>
      </p:sp>
    </p:spTree>
    <p:extLst>
      <p:ext uri="{BB962C8B-B14F-4D97-AF65-F5344CB8AC3E}">
        <p14:creationId xmlns:p14="http://schemas.microsoft.com/office/powerpoint/2010/main" val="15961325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Random Forests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BD1984-ABC3-86FD-FE31-E17B9BE6083F}"/>
              </a:ext>
            </a:extLst>
          </p:cNvPr>
          <p:cNvSpPr txBox="1"/>
          <p:nvPr/>
        </p:nvSpPr>
        <p:spPr>
          <a:xfrm>
            <a:off x="838200" y="1721756"/>
            <a:ext cx="1007364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Random forests provide an improvement over bagged trees by way of a small tweak that decorrelates the trees. This reduces the variance when we average the trees. </a:t>
            </a:r>
          </a:p>
          <a:p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38023887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514E73AD-7A38-9D42-8C4C-ADC0FDE0FBC3}"/>
              </a:ext>
            </a:extLst>
          </p:cNvPr>
          <p:cNvSpPr txBox="1"/>
          <p:nvPr/>
        </p:nvSpPr>
        <p:spPr>
          <a:xfrm>
            <a:off x="4792980" y="2601575"/>
            <a:ext cx="595122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400" dirty="0"/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1222215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Regression Tree-Building Process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690389E-6C05-8B27-C62E-B1A3A05D90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820482"/>
            <a:ext cx="10205763" cy="160851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C8EF6C2-6A2A-63A9-A8AF-9D4BFE1A02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8" y="3815528"/>
            <a:ext cx="10205757" cy="1608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903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Regression Tree-Building Process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F714E6-D839-6E68-B912-2CF24E07DE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061" y="2037725"/>
            <a:ext cx="9845318" cy="1854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61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Regression Tree-Building Process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435B0A-E7D9-382F-4F91-EE9971149F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24864"/>
            <a:ext cx="9785508" cy="3687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289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Regression Tree-Building Process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435B0A-E7D9-382F-4F91-EE9971149F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24864"/>
            <a:ext cx="9785508" cy="3687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717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Regression Tree-Building Process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E0A5B8D-8720-DA8B-E701-230D1FFC21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493" y="1836033"/>
            <a:ext cx="10037128" cy="98189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B828FC8-B7C9-1A9C-19B6-59768F2FF0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7737" y="3595386"/>
            <a:ext cx="10037118" cy="981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9035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Greedy Method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F0CA04-2940-DA54-7031-C0FBCD94C1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290663"/>
            <a:ext cx="9647565" cy="1922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6084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Beyond RSS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AE8DAA-C69E-7C93-B281-2404426A7EE2}"/>
              </a:ext>
            </a:extLst>
          </p:cNvPr>
          <p:cNvSpPr txBox="1"/>
          <p:nvPr/>
        </p:nvSpPr>
        <p:spPr>
          <a:xfrm>
            <a:off x="838200" y="1746961"/>
            <a:ext cx="100736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If a target is a classification outcome taking on values 0,1,…,K-1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E5483D-6112-457D-7889-011BE5E246C6}"/>
              </a:ext>
            </a:extLst>
          </p:cNvPr>
          <p:cNvSpPr txBox="1"/>
          <p:nvPr/>
        </p:nvSpPr>
        <p:spPr>
          <a:xfrm>
            <a:off x="747532" y="3801176"/>
            <a:ext cx="100736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i="0" dirty="0">
                <a:solidFill>
                  <a:srgbClr val="212529"/>
                </a:solidFill>
                <a:effectLst/>
                <a:latin typeface="-apple-system"/>
              </a:rPr>
              <a:t>Log Loss or Entropy:</a:t>
            </a:r>
            <a:endParaRPr lang="en-US" altLang="zh-CN" sz="28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10A446B-4396-E036-A5B6-9E965D19F8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8465" y="4853504"/>
            <a:ext cx="3955876" cy="90964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1F80D82-2F39-9508-8397-BF2EDD8D37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7877" y="2586459"/>
            <a:ext cx="4378388" cy="1006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3569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36648</TotalTime>
  <Words>518</Words>
  <Application>Microsoft Macintosh PowerPoint</Application>
  <PresentationFormat>Widescreen</PresentationFormat>
  <Paragraphs>86</Paragraphs>
  <Slides>27</Slides>
  <Notes>25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-apple-system</vt:lpstr>
      <vt:lpstr>Arial</vt:lpstr>
      <vt:lpstr>Calibri</vt:lpstr>
      <vt:lpstr>Calibri Light</vt:lpstr>
      <vt:lpstr>Cambria Math</vt:lpstr>
      <vt:lpstr>Office Theme</vt:lpstr>
      <vt:lpstr> Tree-based Methods </vt:lpstr>
      <vt:lpstr>Interpretation of Decision Tree</vt:lpstr>
      <vt:lpstr>Regression Tree-Building Process</vt:lpstr>
      <vt:lpstr>Regression Tree-Building Process</vt:lpstr>
      <vt:lpstr>Regression Tree-Building Process</vt:lpstr>
      <vt:lpstr>Regression Tree-Building Process</vt:lpstr>
      <vt:lpstr>Regression Tree-Building Process</vt:lpstr>
      <vt:lpstr>Greedy Method</vt:lpstr>
      <vt:lpstr>Beyond RSS</vt:lpstr>
      <vt:lpstr>Greedy Method</vt:lpstr>
      <vt:lpstr>Tree Pruning</vt:lpstr>
      <vt:lpstr>Tree Pruning</vt:lpstr>
      <vt:lpstr>Cost Complexity Pruning</vt:lpstr>
      <vt:lpstr>Cost Complexity Pruning</vt:lpstr>
      <vt:lpstr>Classification Tree</vt:lpstr>
      <vt:lpstr>Classification Tree-Building Process</vt:lpstr>
      <vt:lpstr>Classification Tree-Building Process</vt:lpstr>
      <vt:lpstr>Gini Index</vt:lpstr>
      <vt:lpstr>Cross-Entropy </vt:lpstr>
      <vt:lpstr>Tree vs Linear Model </vt:lpstr>
      <vt:lpstr>Tree vs Linear Model </vt:lpstr>
      <vt:lpstr>Discussion about Tree-based Methods</vt:lpstr>
      <vt:lpstr>Bagging</vt:lpstr>
      <vt:lpstr>Bagging</vt:lpstr>
      <vt:lpstr>Bagging Classification Trees</vt:lpstr>
      <vt:lpstr>Random Forests 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COMP-SCI 5565-0002  Introduction to Statistical Learning</dc:title>
  <dc:creator>BAFFOUR Adu</dc:creator>
  <cp:lastModifiedBy>Zheng, Tianhang</cp:lastModifiedBy>
  <cp:revision>570</cp:revision>
  <dcterms:created xsi:type="dcterms:W3CDTF">2023-01-15T02:09:57Z</dcterms:created>
  <dcterms:modified xsi:type="dcterms:W3CDTF">2023-10-08T04:45:53Z</dcterms:modified>
</cp:coreProperties>
</file>