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326" r:id="rId3"/>
    <p:sldId id="363" r:id="rId4"/>
    <p:sldId id="360" r:id="rId5"/>
    <p:sldId id="361" r:id="rId6"/>
    <p:sldId id="362" r:id="rId7"/>
    <p:sldId id="333" r:id="rId8"/>
    <p:sldId id="364" r:id="rId9"/>
    <p:sldId id="369" r:id="rId10"/>
    <p:sldId id="365" r:id="rId11"/>
    <p:sldId id="366" r:id="rId12"/>
    <p:sldId id="367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9" r:id="rId32"/>
    <p:sldId id="388" r:id="rId33"/>
    <p:sldId id="32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9" autoAdjust="0"/>
    <p:restoredTop sz="87211" autoAdjust="0"/>
  </p:normalViewPr>
  <p:slideViewPr>
    <p:cSldViewPr snapToGrid="0">
      <p:cViewPr varScale="1">
        <p:scale>
          <a:sx n="99" d="100"/>
          <a:sy n="99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6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7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0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4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6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9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2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Tree-based Methods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Greedy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4DCFB-0BE7-51E9-E36F-62D3310D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19" y="1743734"/>
            <a:ext cx="9874204" cy="1413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7A70E-7B4F-97F3-BD0F-64349B9B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11" y="3701111"/>
            <a:ext cx="9874197" cy="14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94AF0-4E22-95C7-BE5E-54FCD0F1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6" y="1596260"/>
            <a:ext cx="9648463" cy="13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806F3-8F25-5A79-CA37-691FA370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45" y="3749152"/>
            <a:ext cx="9648464" cy="13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60BD2-18E4-989D-CD89-EB2A3B5C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940207"/>
            <a:ext cx="10037139" cy="98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8A11F-8ADB-265E-94E0-BFA6FF9C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93" y="3746600"/>
            <a:ext cx="9678366" cy="10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C12E7-D594-4DBF-68FB-73DBB09CF8F7}"/>
              </a:ext>
            </a:extLst>
          </p:cNvPr>
          <p:cNvSpPr txBox="1"/>
          <p:nvPr/>
        </p:nvSpPr>
        <p:spPr>
          <a:xfrm>
            <a:off x="838200" y="1669687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objective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BB590-5C1C-AC41-5D7F-818854B3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12" y="2492416"/>
            <a:ext cx="5083400" cy="1319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43338-512F-7B0C-7A48-7B885F97A49A}"/>
                  </a:ext>
                </a:extLst>
              </p:cNvPr>
              <p:cNvSpPr txBox="1"/>
              <p:nvPr/>
            </p:nvSpPr>
            <p:spPr>
              <a:xfrm>
                <a:off x="838200" y="4141874"/>
                <a:ext cx="10314904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Here |T| indicates the number of terminal nodes of the tree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 is the rectangle corresponding to the m-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terminal node,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800" dirty="0"/>
                  <a:t>is the mean of the 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43338-512F-7B0C-7A48-7B885F97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1874"/>
                <a:ext cx="10314904" cy="1424172"/>
              </a:xfrm>
              <a:prstGeom prst="rect">
                <a:avLst/>
              </a:prstGeom>
              <a:blipFill>
                <a:blip r:embed="rId4"/>
                <a:stretch>
                  <a:fillRect l="-1230" t="-3509" r="-1476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6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52861-CFB8-CD49-DAE7-709561C5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2" y="1569672"/>
            <a:ext cx="8936865" cy="112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83BBE-9296-90F6-2082-5A6175EFE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51" y="3244849"/>
            <a:ext cx="8679349" cy="515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70F36-AC29-54CE-0D1A-44A04FF15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51" y="4588857"/>
            <a:ext cx="9433186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C9A17-24BB-1586-560A-3BD986CC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89" y="1730151"/>
            <a:ext cx="9265056" cy="146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61089-1A17-B57B-9645-46692D3E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89" y="3816529"/>
            <a:ext cx="9265056" cy="14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DDB6-3A78-BBF6-17B6-1941C5EA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23" y="2633069"/>
            <a:ext cx="4592511" cy="1056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8594-BF1E-38A1-0D8D-3A4ACF3959B2}"/>
              </a:ext>
            </a:extLst>
          </p:cNvPr>
          <p:cNvSpPr txBox="1"/>
          <p:nvPr/>
        </p:nvSpPr>
        <p:spPr>
          <a:xfrm>
            <a:off x="737158" y="40646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Gini index is defined by 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087F9-D25A-4422-06E8-9E59ECFD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61" y="4851596"/>
            <a:ext cx="3033233" cy="1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DDB6-3A78-BBF6-17B6-1941C5EA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23" y="2633069"/>
            <a:ext cx="4592511" cy="1056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8594-BF1E-38A1-0D8D-3A4ACF3959B2}"/>
              </a:ext>
            </a:extLst>
          </p:cNvPr>
          <p:cNvSpPr txBox="1"/>
          <p:nvPr/>
        </p:nvSpPr>
        <p:spPr>
          <a:xfrm>
            <a:off x="737158" y="40646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Gini index is defined by 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087F9-D25A-4422-06E8-9E59ECFD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61" y="4851596"/>
            <a:ext cx="3033233" cy="1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7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04905-E1E4-0B7C-2122-D461825A5D32}"/>
                  </a:ext>
                </a:extLst>
              </p:cNvPr>
              <p:cNvSpPr txBox="1"/>
              <p:nvPr/>
            </p:nvSpPr>
            <p:spPr>
              <a:xfrm>
                <a:off x="838200" y="174696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Gini index is a measure of total variance across the K classes. The Gini index takes on a small value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sz="2800" dirty="0"/>
                  <a:t> are close to zero or one.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04905-E1E4-0B7C-2122-D461825A5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696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ED8C8C1-0560-21B2-BEED-9CD5650FAA7A}"/>
              </a:ext>
            </a:extLst>
          </p:cNvPr>
          <p:cNvSpPr txBox="1"/>
          <p:nvPr/>
        </p:nvSpPr>
        <p:spPr>
          <a:xfrm>
            <a:off x="838200" y="356397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this reason the Gini index is referred to as a measure of node purity — a small value indicates that a node contains predominantly observations from a single class.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0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Cross-Entropy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An alternative to the Gini index is cross-entropy, given by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8C8C1-0560-21B2-BEED-9CD5650FAA7A}"/>
              </a:ext>
            </a:extLst>
          </p:cNvPr>
          <p:cNvSpPr txBox="1"/>
          <p:nvPr/>
        </p:nvSpPr>
        <p:spPr>
          <a:xfrm>
            <a:off x="838200" y="447837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Cross-entropy is also a commonly-used loss function for deep learning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5B176-0489-B7F9-0F64-5990A624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20" y="2820749"/>
            <a:ext cx="3222939" cy="12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Interpretation of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58930-8DED-2DE6-F38D-D54BD93F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6712"/>
            <a:ext cx="4241800" cy="433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6A814-7710-ECA3-0A39-C0D50F826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2" r="6229"/>
          <a:stretch/>
        </p:blipFill>
        <p:spPr>
          <a:xfrm>
            <a:off x="5630393" y="1746712"/>
            <a:ext cx="5953235" cy="47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vs Linear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5090-1EDD-7BE3-E0CC-99A119C1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83" y="1929951"/>
            <a:ext cx="8950817" cy="43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46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vs Linear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AC658-59CF-1443-C6E6-DF013088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02" y="2032983"/>
            <a:ext cx="8872204" cy="43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Discussion about Tree-based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173408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Trees are very easy to explain to people. In fact, they are even easier to explain than linear regression.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3215705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Some people believe that decision trees more closely mirror human decision-making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58BE9-C89F-10B5-486B-C45388F80F3E}"/>
              </a:ext>
            </a:extLst>
          </p:cNvPr>
          <p:cNvSpPr txBox="1"/>
          <p:nvPr/>
        </p:nvSpPr>
        <p:spPr>
          <a:xfrm>
            <a:off x="838200" y="4697328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Trees can easily handle qualitative predictors without the need to create dummy variables.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7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483965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Bootstrap aggregation, or bagging, is a general-purpose procedure for reducing the variance of a statistical learning method.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172175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Averaging a set of observations reduces variance. But this is not practical because we do not have access to multiple training sets. </a:t>
            </a:r>
          </a:p>
          <a:p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7E853-03C3-6DA6-6E3A-08E7F85707EB}"/>
              </a:ext>
            </a:extLst>
          </p:cNvPr>
          <p:cNvSpPr txBox="1"/>
          <p:nvPr/>
        </p:nvSpPr>
        <p:spPr>
          <a:xfrm>
            <a:off x="838200" y="3274196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Instead, we can bootstrap, by taking repeated samples from the (single) training data set. </a:t>
            </a:r>
          </a:p>
        </p:txBody>
      </p:sp>
    </p:spTree>
    <p:extLst>
      <p:ext uri="{BB962C8B-B14F-4D97-AF65-F5344CB8AC3E}">
        <p14:creationId xmlns:p14="http://schemas.microsoft.com/office/powerpoint/2010/main" val="408494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13749-AB21-6A0E-7021-3D11B81A1765}"/>
                  </a:ext>
                </a:extLst>
              </p:cNvPr>
              <p:cNvSpPr txBox="1"/>
              <p:nvPr/>
            </p:nvSpPr>
            <p:spPr>
              <a:xfrm>
                <a:off x="838200" y="1721756"/>
                <a:ext cx="1007364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bagging, we generate B different bootstrapped training data sets. We then train our method on the b-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bootstrapped training set in order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, the prediction at a point x. We then average all the predictions to obtain </a:t>
                </a:r>
              </a:p>
              <a:p>
                <a:r>
                  <a:rPr lang="en-US" altLang="zh-CN" sz="2800" dirty="0"/>
                  <a:t>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13749-AB21-6A0E-7021-3D11B81A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756"/>
                <a:ext cx="10073640" cy="2677656"/>
              </a:xfrm>
              <a:prstGeom prst="rect">
                <a:avLst/>
              </a:prstGeom>
              <a:blipFill>
                <a:blip r:embed="rId3"/>
                <a:stretch>
                  <a:fillRect l="-1259" t="-2358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029CC4-D3EA-7513-2C55-E32C52B9B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4015644"/>
            <a:ext cx="3678975" cy="11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 Classification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34290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Take a majority vote: the overall prediction is the most commonly occurring class among the B predictions.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1721756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classification trees: for each test observation, we record the class predicted by each of the B trees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C5F96-9376-DFAD-7C75-ADEE8E2A8AF6}"/>
              </a:ext>
            </a:extLst>
          </p:cNvPr>
          <p:cNvSpPr txBox="1"/>
          <p:nvPr/>
        </p:nvSpPr>
        <p:spPr>
          <a:xfrm>
            <a:off x="838200" y="5010955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the trees are </a:t>
            </a:r>
            <a:r>
              <a:rPr lang="en-US" altLang="zh-CN" sz="2800" dirty="0">
                <a:solidFill>
                  <a:schemeClr val="accent6"/>
                </a:solidFill>
              </a:rPr>
              <a:t>highly correlated</a:t>
            </a:r>
            <a:r>
              <a:rPr lang="en-US" altLang="zh-CN" sz="2800" dirty="0"/>
              <a:t> and can increase variance</a:t>
            </a:r>
          </a:p>
        </p:txBody>
      </p:sp>
    </p:spTree>
    <p:extLst>
      <p:ext uri="{BB962C8B-B14F-4D97-AF65-F5344CB8AC3E}">
        <p14:creationId xmlns:p14="http://schemas.microsoft.com/office/powerpoint/2010/main" val="159613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D1984-ABC3-86FD-FE31-E17B9BE6083F}"/>
              </a:ext>
            </a:extLst>
          </p:cNvPr>
          <p:cNvSpPr txBox="1"/>
          <p:nvPr/>
        </p:nvSpPr>
        <p:spPr>
          <a:xfrm>
            <a:off x="838200" y="1721756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Random forests provide an improvement over bagged trees by way of a small tweak that decorrelates the trees. This reduces the variance when we average the trees.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BBAA3-EDDB-6CDB-E5C5-07588FD1C4C5}"/>
              </a:ext>
            </a:extLst>
          </p:cNvPr>
          <p:cNvSpPr txBox="1"/>
          <p:nvPr/>
        </p:nvSpPr>
        <p:spPr>
          <a:xfrm>
            <a:off x="838200" y="3912374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Random forests provide an improvement over bagged trees </a:t>
            </a:r>
            <a:r>
              <a:rPr lang="en-US" altLang="zh-CN" sz="2800" dirty="0">
                <a:solidFill>
                  <a:schemeClr val="accent6"/>
                </a:solidFill>
              </a:rPr>
              <a:t>by way of a small tweak that decorrelates the trees</a:t>
            </a:r>
            <a:r>
              <a:rPr lang="en-US" altLang="zh-CN" sz="2800" dirty="0"/>
              <a:t>. This reduces the variance when we average the trees.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238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D1984-ABC3-86FD-FE31-E17B9BE6083F}"/>
              </a:ext>
            </a:extLst>
          </p:cNvPr>
          <p:cNvSpPr txBox="1"/>
          <p:nvPr/>
        </p:nvSpPr>
        <p:spPr>
          <a:xfrm>
            <a:off x="838200" y="1721756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When building these decision trees, each time a split in a tree is considered, </a:t>
            </a:r>
            <a:r>
              <a:rPr lang="en-US" altLang="zh-CN" sz="2800" dirty="0">
                <a:solidFill>
                  <a:schemeClr val="accent6"/>
                </a:solidFill>
              </a:rPr>
              <a:t>a random selection of m predictors is chosen as split candidates</a:t>
            </a:r>
            <a:r>
              <a:rPr lang="en-US" altLang="zh-CN" sz="2800" dirty="0"/>
              <a:t> from the full set of p predictors. The split is allowed to use only one of those m predictors.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B9328-1238-A089-E1E9-82CAF8028C5F}"/>
              </a:ext>
            </a:extLst>
          </p:cNvPr>
          <p:cNvSpPr txBox="1"/>
          <p:nvPr/>
        </p:nvSpPr>
        <p:spPr>
          <a:xfrm>
            <a:off x="838200" y="415371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reason: if one or a few features are very strong predictors for the target output, these features will be selected in many of the B trees, causing them (bagging trees) to become correlated.</a:t>
            </a:r>
          </a:p>
        </p:txBody>
      </p:sp>
    </p:spTree>
    <p:extLst>
      <p:ext uri="{BB962C8B-B14F-4D97-AF65-F5344CB8AC3E}">
        <p14:creationId xmlns:p14="http://schemas.microsoft.com/office/powerpoint/2010/main" val="394696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Random Forests (How to Select m)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278BB-DE62-0AE4-EA40-D6C1C45C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86" y="1581744"/>
            <a:ext cx="6655873" cy="49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Boosting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1A8ED-BB1C-D14F-68FF-2B7DFF2567CD}"/>
              </a:ext>
            </a:extLst>
          </p:cNvPr>
          <p:cNvSpPr txBox="1"/>
          <p:nvPr/>
        </p:nvSpPr>
        <p:spPr>
          <a:xfrm>
            <a:off x="838200" y="16697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Boosting works in a similar way as bagging, except that </a:t>
            </a:r>
            <a:r>
              <a:rPr lang="en-US" altLang="zh-CN" sz="2800" dirty="0">
                <a:solidFill>
                  <a:schemeClr val="accent6"/>
                </a:solidFill>
              </a:rPr>
              <a:t>the trees are grown sequentially</a:t>
            </a:r>
            <a:r>
              <a:rPr lang="en-US" altLang="zh-CN" sz="2800" dirty="0"/>
              <a:t>: each tree is grown using information from previously grown trees. 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835C5-9374-5625-3BB9-D6425C9313E5}"/>
              </a:ext>
            </a:extLst>
          </p:cNvPr>
          <p:cNvSpPr txBox="1"/>
          <p:nvPr/>
        </p:nvSpPr>
        <p:spPr>
          <a:xfrm>
            <a:off x="838200" y="3919751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Unlike fitting a single large decision tree to the data, which amounts to fitting the data hard and potentially overfitting, the boosting approach instead </a:t>
            </a:r>
            <a:r>
              <a:rPr lang="en-US" altLang="zh-CN" sz="2800" dirty="0">
                <a:solidFill>
                  <a:schemeClr val="accent6"/>
                </a:solidFill>
              </a:rPr>
              <a:t>learns slowly</a:t>
            </a:r>
            <a:r>
              <a:rPr lang="en-US" altLang="zh-CN" sz="2800" dirty="0"/>
              <a:t>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55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0389E-6C05-8B27-C62E-B1A3A05D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0482"/>
            <a:ext cx="10205763" cy="160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EF6C2-6A2A-63A9-A8AF-9D4BFE1A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15528"/>
            <a:ext cx="10205757" cy="16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Boosting Regression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E1FAD-F150-0564-EA42-EABCF947B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7"/>
          <a:stretch/>
        </p:blipFill>
        <p:spPr>
          <a:xfrm>
            <a:off x="706101" y="1347020"/>
            <a:ext cx="10532480" cy="5003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F166D3-A004-AE6F-5293-A5158DE40F75}"/>
              </a:ext>
            </a:extLst>
          </p:cNvPr>
          <p:cNvSpPr/>
          <p:nvPr/>
        </p:nvSpPr>
        <p:spPr>
          <a:xfrm>
            <a:off x="3348507" y="2781837"/>
            <a:ext cx="2034862" cy="64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1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3BA4A-CD4E-2070-9E0B-9529C4D1F2D9}"/>
              </a:ext>
            </a:extLst>
          </p:cNvPr>
          <p:cNvSpPr txBox="1"/>
          <p:nvPr/>
        </p:nvSpPr>
        <p:spPr>
          <a:xfrm>
            <a:off x="838199" y="1859131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machine learning algorithm used in regression and classification tasks that gives a prediction model in the form of an ensemble of weak prediction models.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7D09A-BA9B-7C5B-8537-480F05DBBC7E}"/>
              </a:ext>
            </a:extLst>
          </p:cNvPr>
          <p:cNvSpPr txBox="1"/>
          <p:nvPr/>
        </p:nvSpPr>
        <p:spPr>
          <a:xfrm>
            <a:off x="838198" y="3981999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Can outperform random forest but more complicated: https://</a:t>
            </a:r>
            <a:r>
              <a:rPr lang="en-US" altLang="zh-CN" sz="2800" dirty="0" err="1"/>
              <a:t>en.wikipedia.org</a:t>
            </a:r>
            <a:r>
              <a:rPr lang="en-US" altLang="zh-CN" sz="2800" dirty="0"/>
              <a:t>/wiki/</a:t>
            </a:r>
            <a:r>
              <a:rPr lang="en-US" altLang="zh-CN" sz="2800" dirty="0" err="1"/>
              <a:t>Gradient_boosting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470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Hyperparameters for 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636D-0B03-3DE9-352B-30E2E77A9A2A}"/>
              </a:ext>
            </a:extLst>
          </p:cNvPr>
          <p:cNvSpPr txBox="1"/>
          <p:nvPr/>
        </p:nvSpPr>
        <p:spPr>
          <a:xfrm>
            <a:off x="838199" y="166970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number of trees B: Too large B leads to overfitting (cross validation)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042DB-29D1-3A54-1FE3-BA2F51183F53}"/>
              </a:ext>
            </a:extLst>
          </p:cNvPr>
          <p:cNvSpPr txBox="1"/>
          <p:nvPr/>
        </p:nvSpPr>
        <p:spPr>
          <a:xfrm>
            <a:off x="838199" y="2951946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shrinkage parameter </a:t>
            </a:r>
            <a:r>
              <a:rPr lang="el-GR" altLang="zh-CN" sz="2800" dirty="0"/>
              <a:t>λ</a:t>
            </a:r>
            <a:r>
              <a:rPr lang="en-US" altLang="zh-CN" sz="2800" dirty="0"/>
              <a:t>: Typically 0.01 or 0.001</a:t>
            </a:r>
            <a:r>
              <a:rPr lang="el-GR" altLang="zh-CN" sz="2800" dirty="0"/>
              <a:t> </a:t>
            </a:r>
          </a:p>
          <a:p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9DDD6-342A-7518-E1BA-36FB209A2E70}"/>
              </a:ext>
            </a:extLst>
          </p:cNvPr>
          <p:cNvSpPr txBox="1"/>
          <p:nvPr/>
        </p:nvSpPr>
        <p:spPr>
          <a:xfrm>
            <a:off x="838199" y="4234193"/>
            <a:ext cx="105155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number of splits d in each tree: Often d = 1 works well, in which case each tree is a stump </a:t>
            </a:r>
          </a:p>
          <a:p>
            <a:r>
              <a:rPr lang="en-US" altLang="zh-CN" sz="2800" dirty="0"/>
              <a:t> </a:t>
            </a:r>
          </a:p>
          <a:p>
            <a:r>
              <a:rPr lang="el-GR" altLang="zh-CN" sz="2800" dirty="0"/>
              <a:t>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55130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714E6-D839-6E68-B912-2CF24E0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1" y="2037725"/>
            <a:ext cx="9845318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A5B8D-8720-DA8B-E701-230D1FFC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836033"/>
            <a:ext cx="10037128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28FC8-B7C9-1A9C-19B6-59768F2F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37" y="3595386"/>
            <a:ext cx="10037118" cy="9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Greedy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CA04-2940-DA54-7031-C0FBCD94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663"/>
            <a:ext cx="9647565" cy="19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Beyond RSS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483D-6112-457D-7889-011BE5E246C6}"/>
              </a:ext>
            </a:extLst>
          </p:cNvPr>
          <p:cNvSpPr txBox="1"/>
          <p:nvPr/>
        </p:nvSpPr>
        <p:spPr>
          <a:xfrm>
            <a:off x="747532" y="3801176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Log Loss or Entropy:</a:t>
            </a:r>
            <a:endParaRPr lang="en-US" altLang="zh-C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A446B-4396-E036-A5B6-9E965D19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65" y="4853504"/>
            <a:ext cx="3955876" cy="909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80D82-2F39-9508-8397-BF2EDD8D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77" y="2586459"/>
            <a:ext cx="4378388" cy="1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37378</TotalTime>
  <Words>824</Words>
  <Application>Microsoft Macintosh PowerPoint</Application>
  <PresentationFormat>Widescreen</PresentationFormat>
  <Paragraphs>109</Paragraphs>
  <Slides>33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Office Theme</vt:lpstr>
      <vt:lpstr> Tree-based Methods </vt:lpstr>
      <vt:lpstr>Interpretation of Decision Tree</vt:lpstr>
      <vt:lpstr>Regression Tree-Building Process</vt:lpstr>
      <vt:lpstr>Regression Tree-Building Process</vt:lpstr>
      <vt:lpstr>Regression Tree-Building Process</vt:lpstr>
      <vt:lpstr>Regression Tree-Building Process</vt:lpstr>
      <vt:lpstr>Regression Tree-Building Process</vt:lpstr>
      <vt:lpstr>Greedy Method</vt:lpstr>
      <vt:lpstr>Beyond RSS</vt:lpstr>
      <vt:lpstr>Greedy Method</vt:lpstr>
      <vt:lpstr>Tree Pruning</vt:lpstr>
      <vt:lpstr>Tree Pruning</vt:lpstr>
      <vt:lpstr>Cost Complexity Pruning</vt:lpstr>
      <vt:lpstr>Cost Complexity Pruning</vt:lpstr>
      <vt:lpstr>Classification Tree</vt:lpstr>
      <vt:lpstr>Classification Tree-Building Process</vt:lpstr>
      <vt:lpstr>Classification Tree-Building Process</vt:lpstr>
      <vt:lpstr>Gini Index</vt:lpstr>
      <vt:lpstr>Cross-Entropy </vt:lpstr>
      <vt:lpstr>Tree vs Linear Model </vt:lpstr>
      <vt:lpstr>Tree vs Linear Model </vt:lpstr>
      <vt:lpstr>Discussion about Tree-based Methods</vt:lpstr>
      <vt:lpstr>Bagging</vt:lpstr>
      <vt:lpstr>Bagging</vt:lpstr>
      <vt:lpstr>Bagging Classification Trees</vt:lpstr>
      <vt:lpstr>Random Forests </vt:lpstr>
      <vt:lpstr>Random Forests </vt:lpstr>
      <vt:lpstr>Random Forests (How to Select m) </vt:lpstr>
      <vt:lpstr>Boosting Trees</vt:lpstr>
      <vt:lpstr>Boosting Regression Trees</vt:lpstr>
      <vt:lpstr>Gradient Boosting</vt:lpstr>
      <vt:lpstr>Hyperparameters for Boosting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588</cp:revision>
  <dcterms:created xsi:type="dcterms:W3CDTF">2023-01-15T02:09:57Z</dcterms:created>
  <dcterms:modified xsi:type="dcterms:W3CDTF">2023-10-08T16:56:28Z</dcterms:modified>
</cp:coreProperties>
</file>