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326" r:id="rId3"/>
    <p:sldId id="328" r:id="rId4"/>
    <p:sldId id="329" r:id="rId5"/>
    <p:sldId id="331" r:id="rId6"/>
    <p:sldId id="333" r:id="rId7"/>
    <p:sldId id="341" r:id="rId8"/>
    <p:sldId id="347" r:id="rId9"/>
    <p:sldId id="348" r:id="rId10"/>
    <p:sldId id="349" r:id="rId11"/>
    <p:sldId id="32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7" autoAdjust="0"/>
    <p:restoredTop sz="87149" autoAdjust="0"/>
  </p:normalViewPr>
  <p:slideViewPr>
    <p:cSldViewPr snapToGrid="0">
      <p:cViewPr varScale="1">
        <p:scale>
          <a:sx n="90" d="100"/>
          <a:sy n="90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4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5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6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3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Moving Beyond Linearity 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Cubic Splines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32C7D-2B1D-6E66-613C-0CC2DB09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4" y="1863724"/>
            <a:ext cx="7480626" cy="2751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C4B17-594E-3C7E-3249-6A03ED5B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124" y="5131565"/>
            <a:ext cx="5416248" cy="9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7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Moving Beyond Linearity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671811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truth is usually not linear.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352DF-966B-012E-9EF6-120D4F04946A}"/>
              </a:ext>
            </a:extLst>
          </p:cNvPr>
          <p:cNvSpPr txBox="1"/>
          <p:nvPr/>
        </p:nvSpPr>
        <p:spPr>
          <a:xfrm>
            <a:off x="838200" y="2905780"/>
            <a:ext cx="100736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It may be</a:t>
            </a:r>
            <a:br>
              <a:rPr lang="en-US" sz="2800" dirty="0"/>
            </a:br>
            <a:r>
              <a:rPr lang="en-US" sz="2800" dirty="0"/>
              <a:t>	• polynomials,</a:t>
            </a:r>
            <a:br>
              <a:rPr lang="en-US" sz="2800" dirty="0"/>
            </a:br>
            <a:r>
              <a:rPr lang="en-US" sz="2800" dirty="0"/>
              <a:t>	• step functions,</a:t>
            </a:r>
            <a:br>
              <a:rPr lang="en-US" sz="2800" dirty="0"/>
            </a:br>
            <a:r>
              <a:rPr lang="en-US" sz="2800" dirty="0"/>
              <a:t>	• splines,</a:t>
            </a:r>
            <a:br>
              <a:rPr lang="en-US" sz="2800" dirty="0"/>
            </a:br>
            <a:r>
              <a:rPr lang="en-US" sz="2800" dirty="0"/>
              <a:t>	• local regression, and</a:t>
            </a:r>
            <a:br>
              <a:rPr lang="en-US" sz="2800" dirty="0"/>
            </a:br>
            <a:r>
              <a:rPr lang="en-US" sz="2800" dirty="0"/>
              <a:t>	• generalized additive models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45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Polynomial Regression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B731C-895E-12A8-4788-00F0C9FE8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64" y="2093632"/>
            <a:ext cx="6558992" cy="770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1812F-8505-8294-84D8-2C455FF04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82" y="3697205"/>
            <a:ext cx="9167159" cy="22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5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Logistic Regression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19EEB-8F36-2972-C151-4F2FE216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78" y="1860550"/>
            <a:ext cx="8538687" cy="11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Step Functions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84179-0333-91B3-F0CC-F0AABDBC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49" y="1727200"/>
            <a:ext cx="9395987" cy="130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93A1C-07F7-B60A-2AF4-16222F7D2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292" y="3149601"/>
            <a:ext cx="6692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1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Piecewise Polynomials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27B5B-9A62-E8F1-5BD7-8B79A5CD96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838"/>
          <a:stretch/>
        </p:blipFill>
        <p:spPr>
          <a:xfrm>
            <a:off x="1377950" y="3286547"/>
            <a:ext cx="8425226" cy="1107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963447-31BF-ACB5-E8A9-5B570FC388E5}"/>
              </a:ext>
            </a:extLst>
          </p:cNvPr>
          <p:cNvSpPr txBox="1"/>
          <p:nvPr/>
        </p:nvSpPr>
        <p:spPr>
          <a:xfrm>
            <a:off x="838200" y="1839730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Instead of a single polynomial in X over its whole domain, we can rather use different polynomials in regions defined by knots. </a:t>
            </a:r>
          </a:p>
        </p:txBody>
      </p:sp>
    </p:spTree>
    <p:extLst>
      <p:ext uri="{BB962C8B-B14F-4D97-AF65-F5344CB8AC3E}">
        <p14:creationId xmlns:p14="http://schemas.microsoft.com/office/powerpoint/2010/main" val="376690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Piecewise Polynomials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8B7E0-9E1D-2DA5-6E23-BB20B6D8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38" y="1855018"/>
            <a:ext cx="9665524" cy="42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Piecewise Polynomials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824DD-AB60-4096-51EA-9376887CC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73" y="1867718"/>
            <a:ext cx="9166281" cy="37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4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Linear Splines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BE835-43E4-DBA7-ABBE-650BDED2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36" y="2638847"/>
            <a:ext cx="8033223" cy="7901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59E43-8698-C191-A8B6-A4C17702A919}"/>
                  </a:ext>
                </a:extLst>
              </p:cNvPr>
              <p:cNvSpPr txBox="1"/>
              <p:nvPr/>
            </p:nvSpPr>
            <p:spPr>
              <a:xfrm>
                <a:off x="838200" y="1547630"/>
                <a:ext cx="1007364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linear spline with knots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, k = 1,...,K is a piecewise linear polynomial continuous at each knot. We can represent this model as</a:t>
                </a:r>
              </a:p>
              <a:p>
                <a:r>
                  <a:rPr lang="en-US" altLang="zh-CN" sz="28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59E43-8698-C191-A8B6-A4C17702A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7630"/>
                <a:ext cx="10073640" cy="1384995"/>
              </a:xfrm>
              <a:prstGeom prst="rect">
                <a:avLst/>
              </a:prstGeom>
              <a:blipFill>
                <a:blip r:embed="rId4"/>
                <a:stretch>
                  <a:fillRect l="-1259" t="-4545" r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19EDE7E-CAB9-7C44-AE70-BC58B7F66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1507" y="3656237"/>
            <a:ext cx="7847026" cy="1157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8654E-5799-3975-573D-04BD4833C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811" y="5310370"/>
            <a:ext cx="5081271" cy="11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2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34955</TotalTime>
  <Words>138</Words>
  <Application>Microsoft Macintosh PowerPoint</Application>
  <PresentationFormat>Widescreen</PresentationFormat>
  <Paragraphs>27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 Moving Beyond Linearity  </vt:lpstr>
      <vt:lpstr>Moving Beyond Linearity </vt:lpstr>
      <vt:lpstr>Polynomial Regression </vt:lpstr>
      <vt:lpstr>Logistic Regression</vt:lpstr>
      <vt:lpstr>Step Functions </vt:lpstr>
      <vt:lpstr>Piecewise Polynomials </vt:lpstr>
      <vt:lpstr>Piecewise Polynomials</vt:lpstr>
      <vt:lpstr>Piecewise Polynomials</vt:lpstr>
      <vt:lpstr>Linear Splines </vt:lpstr>
      <vt:lpstr>Cubic Splines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505</cp:revision>
  <dcterms:created xsi:type="dcterms:W3CDTF">2023-01-15T02:09:57Z</dcterms:created>
  <dcterms:modified xsi:type="dcterms:W3CDTF">2023-10-01T04:32:43Z</dcterms:modified>
</cp:coreProperties>
</file>