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94" r:id="rId3"/>
    <p:sldId id="300" r:id="rId4"/>
    <p:sldId id="285" r:id="rId5"/>
    <p:sldId id="297" r:id="rId6"/>
    <p:sldId id="315" r:id="rId7"/>
    <p:sldId id="316" r:id="rId8"/>
    <p:sldId id="317" r:id="rId9"/>
    <p:sldId id="319" r:id="rId10"/>
    <p:sldId id="324" r:id="rId11"/>
    <p:sldId id="322" r:id="rId12"/>
    <p:sldId id="320" r:id="rId13"/>
    <p:sldId id="325" r:id="rId14"/>
    <p:sldId id="321" r:id="rId15"/>
    <p:sldId id="323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29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72964" autoAdjust="0"/>
  </p:normalViewPr>
  <p:slideViewPr>
    <p:cSldViewPr snapToGrid="0">
      <p:cViewPr varScale="1">
        <p:scale>
          <a:sx n="93" d="100"/>
          <a:sy n="93" d="100"/>
        </p:scale>
        <p:origin x="145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9442D-9D7C-40D7-A5A3-649EA8C158D2}" type="datetimeFigureOut">
              <a:rPr lang="en-US" smtClean="0"/>
              <a:t>8/29/23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BDF20-BE86-4883-8A23-4CE3D005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4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169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18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57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84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65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794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964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222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240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181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32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837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943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29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72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11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56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01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28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29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74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8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1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6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1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8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6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8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9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7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8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6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8473-9145-41F0-ADB9-654A949CD218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8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103" y="1359466"/>
            <a:ext cx="9144000" cy="1468099"/>
          </a:xfrm>
        </p:spPr>
        <p:txBody>
          <a:bodyPr>
            <a:normAutofit/>
          </a:bodyPr>
          <a:lstStyle/>
          <a:p>
            <a:br>
              <a:rPr lang="en-US" sz="4800" b="1" dirty="0"/>
            </a:br>
            <a:r>
              <a:rPr lang="en-US" sz="4800" b="1" dirty="0"/>
              <a:t>Linear Regression</a:t>
            </a:r>
            <a:endParaRPr lang="en-US" sz="4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44103" y="3841884"/>
            <a:ext cx="9144000" cy="1354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Tianhang</a:t>
            </a:r>
            <a:r>
              <a:rPr lang="en-GB" dirty="0"/>
              <a:t> Zheng</a:t>
            </a:r>
          </a:p>
          <a:p>
            <a:r>
              <a:rPr lang="en-US" dirty="0"/>
              <a:t>https://tianzheng4.github.io</a:t>
            </a:r>
          </a:p>
        </p:txBody>
      </p:sp>
    </p:spTree>
    <p:extLst>
      <p:ext uri="{BB962C8B-B14F-4D97-AF65-F5344CB8AC3E}">
        <p14:creationId xmlns:p14="http://schemas.microsoft.com/office/powerpoint/2010/main" val="352239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Analyzing Least Squares 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49A06D-0836-8A40-BE1A-F6F5FF8786F1}"/>
              </a:ext>
            </a:extLst>
          </p:cNvPr>
          <p:cNvSpPr txBox="1"/>
          <p:nvPr/>
        </p:nvSpPr>
        <p:spPr>
          <a:xfrm>
            <a:off x="838200" y="1906675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Under the assumption of linear regression model (ideal model)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29A950-0AC9-6746-A632-95751EB2CE78}"/>
                  </a:ext>
                </a:extLst>
              </p:cNvPr>
              <p:cNvSpPr txBox="1"/>
              <p:nvPr/>
            </p:nvSpPr>
            <p:spPr>
              <a:xfrm>
                <a:off x="2407145" y="2918829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29A950-0AC9-6746-A632-95751EB2C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145" y="2918829"/>
                <a:ext cx="6096000" cy="523220"/>
              </a:xfrm>
              <a:prstGeom prst="rect">
                <a:avLst/>
              </a:prstGeom>
              <a:blipFill>
                <a:blip r:embed="rId3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4C9265-C430-EDE3-38D6-FA1D98F6C922}"/>
                  </a:ext>
                </a:extLst>
              </p:cNvPr>
              <p:cNvSpPr txBox="1"/>
              <p:nvPr/>
            </p:nvSpPr>
            <p:spPr>
              <a:xfrm>
                <a:off x="137547" y="4278812"/>
                <a:ext cx="11916906" cy="1051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ba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d>
                      <m:r>
                        <a:rPr lang="en-US" sz="28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ba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4C9265-C430-EDE3-38D6-FA1D98F6C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47" y="4278812"/>
                <a:ext cx="11916906" cy="1051185"/>
              </a:xfrm>
              <a:prstGeom prst="rect">
                <a:avLst/>
              </a:prstGeom>
              <a:blipFill>
                <a:blip r:embed="rId4"/>
                <a:stretch>
                  <a:fillRect t="-64286" b="-94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8015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Analyzing Least Squares Method (Unbiased)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4C9265-C430-EDE3-38D6-FA1D98F6C922}"/>
                  </a:ext>
                </a:extLst>
              </p:cNvPr>
              <p:cNvSpPr txBox="1"/>
              <p:nvPr/>
            </p:nvSpPr>
            <p:spPr>
              <a:xfrm>
                <a:off x="-593714" y="3110151"/>
                <a:ext cx="10817818" cy="32442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ba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ba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  <m:d>
                                <m:d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  <m:sup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4C9265-C430-EDE3-38D6-FA1D98F6C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3714" y="3110151"/>
                <a:ext cx="10817818" cy="3244286"/>
              </a:xfrm>
              <a:prstGeom prst="rect">
                <a:avLst/>
              </a:prstGeom>
              <a:blipFill>
                <a:blip r:embed="rId3"/>
                <a:stretch>
                  <a:fillRect t="-20623" b="-63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61B2E2-BD02-8148-BC88-AE50EF50198E}"/>
                  </a:ext>
                </a:extLst>
              </p:cNvPr>
              <p:cNvSpPr txBox="1"/>
              <p:nvPr/>
            </p:nvSpPr>
            <p:spPr>
              <a:xfrm>
                <a:off x="-154594" y="1659647"/>
                <a:ext cx="609600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</m:e>
                          </m:d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]=0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61B2E2-BD02-8148-BC88-AE50EF501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4594" y="1659647"/>
                <a:ext cx="6096000" cy="1137876"/>
              </a:xfrm>
              <a:prstGeom prst="rect">
                <a:avLst/>
              </a:prstGeom>
              <a:blipFill>
                <a:blip r:embed="rId4"/>
                <a:stretch>
                  <a:fillRect t="-129670" b="-180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BA0D427-613C-5475-9C74-9F962F5DE442}"/>
              </a:ext>
            </a:extLst>
          </p:cNvPr>
          <p:cNvSpPr txBox="1"/>
          <p:nvPr/>
        </p:nvSpPr>
        <p:spPr>
          <a:xfrm>
            <a:off x="7513192" y="5486783"/>
            <a:ext cx="27109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Why unbiased?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95567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Analyzing Least Squares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9A7ED8-73D5-9A40-A9DE-A26FA654736F}"/>
                  </a:ext>
                </a:extLst>
              </p:cNvPr>
              <p:cNvSpPr txBox="1"/>
              <p:nvPr/>
            </p:nvSpPr>
            <p:spPr>
              <a:xfrm>
                <a:off x="838200" y="1934704"/>
                <a:ext cx="10515600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The 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are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9A7ED8-73D5-9A40-A9DE-A26FA6547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34704"/>
                <a:ext cx="10515600" cy="546560"/>
              </a:xfrm>
              <a:prstGeom prst="rect">
                <a:avLst/>
              </a:prstGeom>
              <a:blipFill>
                <a:blip r:embed="rId3"/>
                <a:stretch>
                  <a:fillRect l="-1206" t="-9091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EFD508-C1AA-024C-99F8-CE8E543B2A56}"/>
                  </a:ext>
                </a:extLst>
              </p:cNvPr>
              <p:cNvSpPr txBox="1"/>
              <p:nvPr/>
            </p:nvSpPr>
            <p:spPr>
              <a:xfrm>
                <a:off x="1554480" y="3004589"/>
                <a:ext cx="3307080" cy="8488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EFD508-C1AA-024C-99F8-CE8E543B2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3004589"/>
                <a:ext cx="3307080" cy="848822"/>
              </a:xfrm>
              <a:prstGeom prst="rect">
                <a:avLst/>
              </a:prstGeom>
              <a:blipFill>
                <a:blip r:embed="rId4"/>
                <a:stretch>
                  <a:fillRect l="-763" t="-5882" b="-80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52DC3F-B6AA-8143-9BCF-6ABDFE4CA10F}"/>
                  </a:ext>
                </a:extLst>
              </p:cNvPr>
              <p:cNvSpPr txBox="1"/>
              <p:nvPr/>
            </p:nvSpPr>
            <p:spPr>
              <a:xfrm>
                <a:off x="5455920" y="3068948"/>
                <a:ext cx="5181600" cy="9030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sz="2800" dirty="0"/>
                  <a:t>]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52DC3F-B6AA-8143-9BCF-6ABDFE4CA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920" y="3068948"/>
                <a:ext cx="5181600" cy="903004"/>
              </a:xfrm>
              <a:prstGeom prst="rect">
                <a:avLst/>
              </a:prstGeom>
              <a:blipFill>
                <a:blip r:embed="rId5"/>
                <a:stretch>
                  <a:fillRect l="-489" b="-76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4E53DB-C59A-204B-9685-51B3A8EEA42F}"/>
                  </a:ext>
                </a:extLst>
              </p:cNvPr>
              <p:cNvSpPr txBox="1"/>
              <p:nvPr/>
            </p:nvSpPr>
            <p:spPr>
              <a:xfrm>
                <a:off x="1021080" y="4376736"/>
                <a:ext cx="330708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4E53DB-C59A-204B-9685-51B3A8EEA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080" y="4376736"/>
                <a:ext cx="3307080" cy="523220"/>
              </a:xfrm>
              <a:prstGeom prst="rect">
                <a:avLst/>
              </a:prstGeom>
              <a:blipFill>
                <a:blip r:embed="rId6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18F909-B6EC-3786-618E-A25B32448DFC}"/>
                  </a:ext>
                </a:extLst>
              </p:cNvPr>
              <p:cNvSpPr txBox="1"/>
              <p:nvPr/>
            </p:nvSpPr>
            <p:spPr>
              <a:xfrm>
                <a:off x="838200" y="5167762"/>
                <a:ext cx="10641525" cy="581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  Why Gaussian distribution?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18F909-B6EC-3786-618E-A25B32448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67762"/>
                <a:ext cx="10641525" cy="581121"/>
              </a:xfrm>
              <a:prstGeom prst="rect">
                <a:avLst/>
              </a:prstGeom>
              <a:blipFill>
                <a:blip r:embed="rId7"/>
                <a:stretch>
                  <a:fillRect l="-716" t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6257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Analyzing Least Squares Method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9A7ED8-73D5-9A40-A9DE-A26FA654736F}"/>
              </a:ext>
            </a:extLst>
          </p:cNvPr>
          <p:cNvSpPr txBox="1"/>
          <p:nvPr/>
        </p:nvSpPr>
        <p:spPr>
          <a:xfrm>
            <a:off x="838200" y="1666836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If we have a lot of training samp</a:t>
            </a:r>
            <a:r>
              <a:rPr lang="en-US" sz="2800" dirty="0"/>
              <a:t>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EFD508-C1AA-024C-99F8-CE8E543B2A56}"/>
                  </a:ext>
                </a:extLst>
              </p:cNvPr>
              <p:cNvSpPr txBox="1"/>
              <p:nvPr/>
            </p:nvSpPr>
            <p:spPr>
              <a:xfrm>
                <a:off x="1538981" y="2669729"/>
                <a:ext cx="3307080" cy="8488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EFD508-C1AA-024C-99F8-CE8E543B2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981" y="2669729"/>
                <a:ext cx="3307080" cy="848822"/>
              </a:xfrm>
              <a:prstGeom prst="rect">
                <a:avLst/>
              </a:prstGeom>
              <a:blipFill>
                <a:blip r:embed="rId3"/>
                <a:stretch>
                  <a:fillRect l="-763" t="-7463" b="-83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52DC3F-B6AA-8143-9BCF-6ABDFE4CA10F}"/>
                  </a:ext>
                </a:extLst>
              </p:cNvPr>
              <p:cNvSpPr txBox="1"/>
              <p:nvPr/>
            </p:nvSpPr>
            <p:spPr>
              <a:xfrm>
                <a:off x="5440167" y="2615547"/>
                <a:ext cx="5181600" cy="9030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sz="2800" dirty="0"/>
                  <a:t>]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52DC3F-B6AA-8143-9BCF-6ABDFE4CA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167" y="2615547"/>
                <a:ext cx="5181600" cy="903004"/>
              </a:xfrm>
              <a:prstGeom prst="rect">
                <a:avLst/>
              </a:prstGeom>
              <a:blipFill>
                <a:blip r:embed="rId4"/>
                <a:stretch>
                  <a:fillRect l="-733" b="-7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4E53DB-C59A-204B-9685-51B3A8EEA42F}"/>
                  </a:ext>
                </a:extLst>
              </p:cNvPr>
              <p:cNvSpPr txBox="1"/>
              <p:nvPr/>
            </p:nvSpPr>
            <p:spPr>
              <a:xfrm>
                <a:off x="954179" y="3959095"/>
                <a:ext cx="330708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4E53DB-C59A-204B-9685-51B3A8EEA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79" y="3959095"/>
                <a:ext cx="3307080" cy="523220"/>
              </a:xfrm>
              <a:prstGeom prst="rect">
                <a:avLst/>
              </a:prstGeom>
              <a:blipFill>
                <a:blip r:embed="rId5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1B40CB-C1D5-EC5F-3788-8AF7166BABE9}"/>
                  </a:ext>
                </a:extLst>
              </p:cNvPr>
              <p:cNvSpPr txBox="1"/>
              <p:nvPr/>
            </p:nvSpPr>
            <p:spPr>
              <a:xfrm>
                <a:off x="838200" y="5019722"/>
                <a:ext cx="10641525" cy="581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  Why Gaussian distribution?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1B40CB-C1D5-EC5F-3788-8AF7166BA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019722"/>
                <a:ext cx="10641525" cy="581121"/>
              </a:xfrm>
              <a:prstGeom prst="rect">
                <a:avLst/>
              </a:prstGeom>
              <a:blipFill>
                <a:blip r:embed="rId6"/>
                <a:stretch>
                  <a:fillRect l="-716" t="-6383"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319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Confidence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9A7ED8-73D5-9A40-A9DE-A26FA654736F}"/>
              </a:ext>
            </a:extLst>
          </p:cNvPr>
          <p:cNvSpPr txBox="1"/>
          <p:nvPr/>
        </p:nvSpPr>
        <p:spPr>
          <a:xfrm>
            <a:off x="838200" y="2865628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A 95% confidence interval is defined as a range of values with 95% probability, and the interval for the least square method is 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EBF615-D980-6446-B9F6-EA1428C09BF3}"/>
                  </a:ext>
                </a:extLst>
              </p:cNvPr>
              <p:cNvSpPr txBox="1"/>
              <p:nvPr/>
            </p:nvSpPr>
            <p:spPr>
              <a:xfrm>
                <a:off x="2819400" y="4349940"/>
                <a:ext cx="5577840" cy="581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̂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𝑆𝐸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EBF615-D980-6446-B9F6-EA1428C09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349940"/>
                <a:ext cx="5577840" cy="581121"/>
              </a:xfrm>
              <a:prstGeom prst="rect">
                <a:avLst/>
              </a:prstGeom>
              <a:blipFill>
                <a:blip r:embed="rId3"/>
                <a:stretch>
                  <a:fillRect t="-6383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5C7553-E6E0-2E41-B1B8-9D8DB05C9C22}"/>
                  </a:ext>
                </a:extLst>
              </p:cNvPr>
              <p:cNvSpPr txBox="1"/>
              <p:nvPr/>
            </p:nvSpPr>
            <p:spPr>
              <a:xfrm>
                <a:off x="838200" y="5461266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There is 95% probability that this interval contains the tru</a:t>
                </a:r>
                <a:r>
                  <a:rPr lang="en-US" sz="2800" dirty="0"/>
                  <a:t>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5C7553-E6E0-2E41-B1B8-9D8DB05C9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61266"/>
                <a:ext cx="10515600" cy="523220"/>
              </a:xfrm>
              <a:prstGeom prst="rect">
                <a:avLst/>
              </a:prstGeom>
              <a:blipFill>
                <a:blip r:embed="rId4"/>
                <a:stretch>
                  <a:fillRect l="-1206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507DF-392D-855A-C320-3A08F7E2DB49}"/>
                  </a:ext>
                </a:extLst>
              </p:cNvPr>
              <p:cNvSpPr txBox="1"/>
              <p:nvPr/>
            </p:nvSpPr>
            <p:spPr>
              <a:xfrm>
                <a:off x="838200" y="1754302"/>
                <a:ext cx="10641525" cy="581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means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that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507DF-392D-855A-C320-3A08F7E2D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4302"/>
                <a:ext cx="10641525" cy="581121"/>
              </a:xfrm>
              <a:prstGeom prst="rect">
                <a:avLst/>
              </a:prstGeom>
              <a:blipFill>
                <a:blip r:embed="rId5"/>
                <a:stretch>
                  <a:fillRect l="-716" t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514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Hypothesis Testing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9C719F-2DE0-7AA6-4FD0-861BA603DC91}"/>
                  </a:ext>
                </a:extLst>
              </p:cNvPr>
              <p:cNvSpPr txBox="1"/>
              <p:nvPr/>
            </p:nvSpPr>
            <p:spPr>
              <a:xfrm>
                <a:off x="838200" y="1906555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effectLst/>
                    <a:latin typeface="CMR10"/>
                  </a:rPr>
                  <a:t>: There is no relationship between</a:t>
                </a:r>
                <a:r>
                  <a:rPr lang="en-US" sz="2400" dirty="0">
                    <a:effectLst/>
                    <a:latin typeface="CMR1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b="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b="0" dirty="0"/>
                  <a:t>?</a:t>
                </a:r>
                <a:endParaRPr lang="en-US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9C719F-2DE0-7AA6-4FD0-861BA603D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06555"/>
                <a:ext cx="10515600" cy="523220"/>
              </a:xfrm>
              <a:prstGeom prst="rect">
                <a:avLst/>
              </a:prstGeom>
              <a:blipFill>
                <a:blip r:embed="rId3"/>
                <a:stretch>
                  <a:fillRect l="-362" t="-14286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08B8A5-6870-CE5C-DA74-9E6C5117C6A8}"/>
                  </a:ext>
                </a:extLst>
              </p:cNvPr>
              <p:cNvSpPr txBox="1"/>
              <p:nvPr/>
            </p:nvSpPr>
            <p:spPr>
              <a:xfrm>
                <a:off x="838200" y="3186763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effectLst/>
                    <a:latin typeface="CMR10"/>
                  </a:rPr>
                  <a:t>: There is some relationship between</a:t>
                </a:r>
                <a:r>
                  <a:rPr lang="en-US" sz="2400" dirty="0">
                    <a:effectLst/>
                    <a:latin typeface="CMR1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b="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b="0" dirty="0"/>
                  <a:t>?</a:t>
                </a:r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08B8A5-6870-CE5C-DA74-9E6C5117C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86763"/>
                <a:ext cx="10515600" cy="523220"/>
              </a:xfrm>
              <a:prstGeom prst="rect">
                <a:avLst/>
              </a:prstGeom>
              <a:blipFill>
                <a:blip r:embed="rId4"/>
                <a:stretch>
                  <a:fillRect l="-362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F98597-0601-DACD-84EA-308CACE96A45}"/>
                  </a:ext>
                </a:extLst>
              </p:cNvPr>
              <p:cNvSpPr txBox="1"/>
              <p:nvPr/>
            </p:nvSpPr>
            <p:spPr>
              <a:xfrm>
                <a:off x="-139485" y="4466971"/>
                <a:ext cx="592939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0" smtClean="0">
                          <a:effectLst/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=0       </m:t>
                      </m:r>
                      <m:sSub>
                        <m:sSub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F98597-0601-DACD-84EA-308CACE96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9485" y="4466971"/>
                <a:ext cx="5929393" cy="523220"/>
              </a:xfrm>
              <a:prstGeom prst="rect">
                <a:avLst/>
              </a:prstGeom>
              <a:blipFill>
                <a:blip r:embed="rId5"/>
                <a:stretch>
                  <a:fillRect b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3782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9C719F-2DE0-7AA6-4FD0-861BA603DC91}"/>
              </a:ext>
            </a:extLst>
          </p:cNvPr>
          <p:cNvSpPr txBox="1"/>
          <p:nvPr/>
        </p:nvSpPr>
        <p:spPr>
          <a:xfrm>
            <a:off x="838200" y="1906555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For the hypothesis testing, we need a t-statistic (not z-statistic)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08B8A5-6870-CE5C-DA74-9E6C5117C6A8}"/>
                  </a:ext>
                </a:extLst>
              </p:cNvPr>
              <p:cNvSpPr txBox="1"/>
              <p:nvPr/>
            </p:nvSpPr>
            <p:spPr>
              <a:xfrm>
                <a:off x="838200" y="2993185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Because we do not know the true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800" dirty="0"/>
                  <a:t>!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08B8A5-6870-CE5C-DA74-9E6C5117C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93185"/>
                <a:ext cx="10515600" cy="523220"/>
              </a:xfrm>
              <a:prstGeom prst="rect">
                <a:avLst/>
              </a:prstGeom>
              <a:blipFill>
                <a:blip r:embed="rId3"/>
                <a:stretch>
                  <a:fillRect l="-120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986935-1901-678D-6EBA-0ABADF86305B}"/>
                  </a:ext>
                </a:extLst>
              </p:cNvPr>
              <p:cNvSpPr txBox="1"/>
              <p:nvPr/>
            </p:nvSpPr>
            <p:spPr>
              <a:xfrm>
                <a:off x="838200" y="4050072"/>
                <a:ext cx="10515600" cy="787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We can only estimate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800" dirty="0"/>
                  <a:t>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800" dirty="0"/>
                  <a:t> 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986935-1901-678D-6EBA-0ABADF863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50072"/>
                <a:ext cx="10515600" cy="787523"/>
              </a:xfrm>
              <a:prstGeom prst="rect">
                <a:avLst/>
              </a:prstGeom>
              <a:blipFill>
                <a:blip r:embed="rId4"/>
                <a:stretch>
                  <a:fillRect l="-1206" t="-67188" b="-10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8597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Hypothesis Testing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2D55BB-E5C6-5CCA-3945-BF2473E78573}"/>
                  </a:ext>
                </a:extLst>
              </p:cNvPr>
              <p:cNvSpPr txBox="1"/>
              <p:nvPr/>
            </p:nvSpPr>
            <p:spPr>
              <a:xfrm>
                <a:off x="3584757" y="1714715"/>
                <a:ext cx="3978416" cy="8488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𝑆𝐸</m:t>
                                </m:r>
                              </m:e>
                            </m:acc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2D55BB-E5C6-5CCA-3945-BF2473E78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757" y="1714715"/>
                <a:ext cx="3978416" cy="848822"/>
              </a:xfrm>
              <a:prstGeom prst="rect">
                <a:avLst/>
              </a:prstGeom>
              <a:blipFill>
                <a:blip r:embed="rId3"/>
                <a:stretch>
                  <a:fillRect l="-955" t="-5797" b="-79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142689C-58C2-9DC3-2111-E0C023E9EDCE}"/>
              </a:ext>
            </a:extLst>
          </p:cNvPr>
          <p:cNvSpPr txBox="1"/>
          <p:nvPr/>
        </p:nvSpPr>
        <p:spPr>
          <a:xfrm>
            <a:off x="838200" y="3180270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We could compute a t-statistics by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2F7292-ABF5-D8CA-597E-4CC3407B81FF}"/>
                  </a:ext>
                </a:extLst>
              </p:cNvPr>
              <p:cNvSpPr txBox="1"/>
              <p:nvPr/>
            </p:nvSpPr>
            <p:spPr>
              <a:xfrm>
                <a:off x="5000527" y="2924599"/>
                <a:ext cx="3978416" cy="10850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𝑆𝐸</m:t>
                              </m:r>
                            </m:e>
                          </m:acc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i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2F7292-ABF5-D8CA-597E-4CC3407B8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527" y="2924599"/>
                <a:ext cx="3978416" cy="1085041"/>
              </a:xfrm>
              <a:prstGeom prst="rect">
                <a:avLst/>
              </a:prstGeom>
              <a:blipFill>
                <a:blip r:embed="rId4"/>
                <a:stretch>
                  <a:fillRect t="-3488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24117F8-F118-743E-9855-A6D53147D5A5}"/>
              </a:ext>
            </a:extLst>
          </p:cNvPr>
          <p:cNvSpPr txBox="1"/>
          <p:nvPr/>
        </p:nvSpPr>
        <p:spPr>
          <a:xfrm>
            <a:off x="838200" y="4425615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This variable should satisfy t-distribution with n-2 degrees</a:t>
            </a:r>
          </a:p>
        </p:txBody>
      </p:sp>
    </p:spTree>
    <p:extLst>
      <p:ext uri="{BB962C8B-B14F-4D97-AF65-F5344CB8AC3E}">
        <p14:creationId xmlns:p14="http://schemas.microsoft.com/office/powerpoint/2010/main" val="3179944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Hypothesis Testing</a:t>
            </a:r>
          </a:p>
        </p:txBody>
      </p:sp>
      <p:pic>
        <p:nvPicPr>
          <p:cNvPr id="1026" name="Picture 2" descr="Using the t Table to Find the P-value in One-Sample t Tests - YouTube">
            <a:extLst>
              <a:ext uri="{FF2B5EF4-FFF2-40B4-BE49-F238E27FC236}">
                <a16:creationId xmlns:a16="http://schemas.microsoft.com/office/drawing/2014/main" id="{7B9C3A7A-2BFE-A3C4-B656-B0D7D517B6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9" t="20461" r="16356" b="36271"/>
          <a:stretch/>
        </p:blipFill>
        <p:spPr bwMode="auto">
          <a:xfrm>
            <a:off x="185979" y="2675459"/>
            <a:ext cx="11375756" cy="401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sing the t Table to Find the P-value in One-Sample t Tests - YouTube">
            <a:extLst>
              <a:ext uri="{FF2B5EF4-FFF2-40B4-BE49-F238E27FC236}">
                <a16:creationId xmlns:a16="http://schemas.microsoft.com/office/drawing/2014/main" id="{5C21BAA5-131A-955B-C4CA-223DC6E3B7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24" t="4151" r="41144" b="79180"/>
          <a:stretch/>
        </p:blipFill>
        <p:spPr bwMode="auto">
          <a:xfrm>
            <a:off x="5873857" y="166469"/>
            <a:ext cx="4641744" cy="236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815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Hypothesis Testing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42689C-58C2-9DC3-2111-E0C023E9EDCE}"/>
                  </a:ext>
                </a:extLst>
              </p:cNvPr>
              <p:cNvSpPr txBox="1"/>
              <p:nvPr/>
            </p:nvSpPr>
            <p:spPr>
              <a:xfrm>
                <a:off x="838200" y="1969349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800" dirty="0"/>
                  <a:t> is very large, which means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800" dirty="0"/>
                  <a:t> is very small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42689C-58C2-9DC3-2111-E0C023E9E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69349"/>
                <a:ext cx="10515600" cy="523220"/>
              </a:xfrm>
              <a:prstGeom prst="rect">
                <a:avLst/>
              </a:prstGeom>
              <a:blipFill>
                <a:blip r:embed="rId3"/>
                <a:stretch>
                  <a:fillRect l="-1206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4117F8-F118-743E-9855-A6D53147D5A5}"/>
                  </a:ext>
                </a:extLst>
              </p:cNvPr>
              <p:cNvSpPr txBox="1"/>
              <p:nvPr/>
            </p:nvSpPr>
            <p:spPr>
              <a:xfrm>
                <a:off x="838200" y="3148573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Then we could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4117F8-F118-743E-9855-A6D53147D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48573"/>
                <a:ext cx="10515600" cy="523220"/>
              </a:xfrm>
              <a:prstGeom prst="rect">
                <a:avLst/>
              </a:prstGeom>
              <a:blipFill>
                <a:blip r:embed="rId4"/>
                <a:stretch>
                  <a:fillRect l="-120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AF9111-FD24-4468-14F5-18465869A2A2}"/>
                  </a:ext>
                </a:extLst>
              </p:cNvPr>
              <p:cNvSpPr txBox="1"/>
              <p:nvPr/>
            </p:nvSpPr>
            <p:spPr>
              <a:xfrm>
                <a:off x="838200" y="4460582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This means </a:t>
                </a:r>
                <a:r>
                  <a:rPr lang="en-US" sz="2800" dirty="0">
                    <a:latin typeface="CMR10"/>
                  </a:rPr>
                  <a:t>t</a:t>
                </a:r>
                <a:r>
                  <a:rPr lang="en-US" sz="2800" dirty="0">
                    <a:effectLst/>
                    <a:latin typeface="CMR10"/>
                  </a:rPr>
                  <a:t>here is some relationship between</a:t>
                </a:r>
                <a:r>
                  <a:rPr lang="en-US" sz="2400" dirty="0">
                    <a:effectLst/>
                    <a:latin typeface="CMR1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b="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AF9111-FD24-4468-14F5-18465869A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60582"/>
                <a:ext cx="10515600" cy="523220"/>
              </a:xfrm>
              <a:prstGeom prst="rect">
                <a:avLst/>
              </a:prstGeom>
              <a:blipFill>
                <a:blip r:embed="rId5"/>
                <a:stretch>
                  <a:fillRect l="-120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5338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F30BF-7806-D247-A2AF-B1239989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Website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953F59-DB65-0241-829C-F5150AEE3958}"/>
              </a:ext>
            </a:extLst>
          </p:cNvPr>
          <p:cNvSpPr txBox="1"/>
          <p:nvPr/>
        </p:nvSpPr>
        <p:spPr>
          <a:xfrm>
            <a:off x="838200" y="1825675"/>
            <a:ext cx="9159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https://tianzheng4.github.io/</a:t>
            </a:r>
            <a:r>
              <a:rPr lang="en-US" sz="2400" dirty="0" err="1"/>
              <a:t>umkc</a:t>
            </a:r>
            <a:r>
              <a:rPr lang="en-US" sz="2400" dirty="0"/>
              <a:t>-teaching/2023-fall-teaching-1/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699D753-1647-664C-A454-6CD0016A3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9949"/>
            <a:ext cx="9616440" cy="2078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What are on the course website:</a:t>
            </a:r>
          </a:p>
          <a:p>
            <a:pPr marL="0" indent="0">
              <a:buNone/>
            </a:pPr>
            <a:r>
              <a:rPr lang="en-US" sz="2400" dirty="0"/>
              <a:t>	Lecture slides</a:t>
            </a:r>
          </a:p>
          <a:p>
            <a:pPr marL="0" indent="0">
              <a:buNone/>
            </a:pPr>
            <a:r>
              <a:rPr lang="en-US" sz="2400" dirty="0"/>
              <a:t>	Lab material</a:t>
            </a:r>
          </a:p>
          <a:p>
            <a:pPr marL="0" indent="0">
              <a:buNone/>
            </a:pPr>
            <a:r>
              <a:rPr lang="en-US" sz="2400" dirty="0"/>
              <a:t>	Contact Information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E7D57D7-F9C0-5840-941E-E7D4557F09BF}"/>
              </a:ext>
            </a:extLst>
          </p:cNvPr>
          <p:cNvSpPr txBox="1">
            <a:spLocks/>
          </p:cNvSpPr>
          <p:nvPr/>
        </p:nvSpPr>
        <p:spPr>
          <a:xfrm>
            <a:off x="838200" y="5375881"/>
            <a:ext cx="9616440" cy="852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If you are interested in my research, feel free to contact me.</a:t>
            </a:r>
          </a:p>
        </p:txBody>
      </p:sp>
    </p:spTree>
    <p:extLst>
      <p:ext uri="{BB962C8B-B14F-4D97-AF65-F5344CB8AC3E}">
        <p14:creationId xmlns:p14="http://schemas.microsoft.com/office/powerpoint/2010/main" val="2999229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Prediction Error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B57015-D8AA-DDA7-27CF-ED114BC71486}"/>
                  </a:ext>
                </a:extLst>
              </p:cNvPr>
              <p:cNvSpPr txBox="1"/>
              <p:nvPr/>
            </p:nvSpPr>
            <p:spPr>
              <a:xfrm>
                <a:off x="620837" y="2696118"/>
                <a:ext cx="995172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B57015-D8AA-DDA7-27CF-ED114BC71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37" y="2696118"/>
                <a:ext cx="9951720" cy="1137876"/>
              </a:xfrm>
              <a:prstGeom prst="rect">
                <a:avLst/>
              </a:prstGeom>
              <a:blipFill>
                <a:blip r:embed="rId3"/>
                <a:stretch>
                  <a:fillRect t="-131111" b="-18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FF90575-7F56-8375-BE3F-CE56E03F4977}"/>
              </a:ext>
            </a:extLst>
          </p:cNvPr>
          <p:cNvSpPr txBox="1"/>
          <p:nvPr/>
        </p:nvSpPr>
        <p:spPr>
          <a:xfrm>
            <a:off x="838200" y="1759959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The </a:t>
            </a:r>
            <a:r>
              <a:rPr lang="en-US" sz="2800" dirty="0"/>
              <a:t>residual sum of squares (RSS)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2B9308-A003-0DC7-842D-39C783CE80D2}"/>
              </a:ext>
            </a:extLst>
          </p:cNvPr>
          <p:cNvSpPr txBox="1"/>
          <p:nvPr/>
        </p:nvSpPr>
        <p:spPr>
          <a:xfrm>
            <a:off x="838200" y="4246933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The residual standard error </a:t>
            </a:r>
            <a:r>
              <a:rPr lang="en-US" sz="2800" dirty="0"/>
              <a:t>(RSE)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922E47-7605-DA96-D15F-D765699E9692}"/>
                  </a:ext>
                </a:extLst>
              </p:cNvPr>
              <p:cNvSpPr txBox="1"/>
              <p:nvPr/>
            </p:nvSpPr>
            <p:spPr>
              <a:xfrm>
                <a:off x="620837" y="5183092"/>
                <a:ext cx="9951720" cy="898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𝑅𝑆𝐸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𝑅𝑆𝑆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922E47-7605-DA96-D15F-D765699E9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37" y="5183092"/>
                <a:ext cx="9951720" cy="898964"/>
              </a:xfrm>
              <a:prstGeom prst="rect">
                <a:avLst/>
              </a:prstGeom>
              <a:blipFill>
                <a:blip r:embed="rId4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0887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Prediction Error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B57015-D8AA-DDA7-27CF-ED114BC71486}"/>
                  </a:ext>
                </a:extLst>
              </p:cNvPr>
              <p:cNvSpPr txBox="1"/>
              <p:nvPr/>
            </p:nvSpPr>
            <p:spPr>
              <a:xfrm>
                <a:off x="620837" y="2696118"/>
                <a:ext cx="995172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B57015-D8AA-DDA7-27CF-ED114BC71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37" y="2696118"/>
                <a:ext cx="9951720" cy="1137876"/>
              </a:xfrm>
              <a:prstGeom prst="rect">
                <a:avLst/>
              </a:prstGeom>
              <a:blipFill>
                <a:blip r:embed="rId3"/>
                <a:stretch>
                  <a:fillRect t="-131111" b="-18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FF90575-7F56-8375-BE3F-CE56E03F4977}"/>
              </a:ext>
            </a:extLst>
          </p:cNvPr>
          <p:cNvSpPr txBox="1"/>
          <p:nvPr/>
        </p:nvSpPr>
        <p:spPr>
          <a:xfrm>
            <a:off x="838200" y="1759959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The </a:t>
            </a:r>
            <a:r>
              <a:rPr lang="en-US" sz="2800" dirty="0"/>
              <a:t>residual sum of squares (RSS)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2B9308-A003-0DC7-842D-39C783CE80D2}"/>
              </a:ext>
            </a:extLst>
          </p:cNvPr>
          <p:cNvSpPr txBox="1"/>
          <p:nvPr/>
        </p:nvSpPr>
        <p:spPr>
          <a:xfrm>
            <a:off x="838200" y="4246933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The residual standard error </a:t>
            </a:r>
            <a:r>
              <a:rPr lang="en-US" sz="2800" dirty="0"/>
              <a:t>(RSE)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922E47-7605-DA96-D15F-D765699E9692}"/>
                  </a:ext>
                </a:extLst>
              </p:cNvPr>
              <p:cNvSpPr txBox="1"/>
              <p:nvPr/>
            </p:nvSpPr>
            <p:spPr>
              <a:xfrm>
                <a:off x="620837" y="5183092"/>
                <a:ext cx="9951720" cy="898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𝑅𝑆𝐸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𝑅𝑆𝑆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922E47-7605-DA96-D15F-D765699E9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37" y="5183092"/>
                <a:ext cx="9951720" cy="898964"/>
              </a:xfrm>
              <a:prstGeom prst="rect">
                <a:avLst/>
              </a:prstGeom>
              <a:blipFill>
                <a:blip r:embed="rId4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7064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R-Squared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F90575-7F56-8375-BE3F-CE56E03F4977}"/>
              </a:ext>
            </a:extLst>
          </p:cNvPr>
          <p:cNvSpPr txBox="1"/>
          <p:nvPr/>
        </p:nvSpPr>
        <p:spPr>
          <a:xfrm>
            <a:off x="838200" y="1759959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proportion of the variance that can be explained by a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922E47-7605-DA96-D15F-D765699E9692}"/>
                  </a:ext>
                </a:extLst>
              </p:cNvPr>
              <p:cNvSpPr txBox="1"/>
              <p:nvPr/>
            </p:nvSpPr>
            <p:spPr>
              <a:xfrm>
                <a:off x="341867" y="2655426"/>
                <a:ext cx="9951720" cy="8961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=1 −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𝑅𝑆𝑆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𝑇𝑆𝑆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922E47-7605-DA96-D15F-D765699E9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67" y="2655426"/>
                <a:ext cx="9951720" cy="896143"/>
              </a:xfrm>
              <a:prstGeom prst="rect">
                <a:avLst/>
              </a:prstGeom>
              <a:blipFill>
                <a:blip r:embed="rId3"/>
                <a:stretch>
                  <a:fillRect b="-9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AD995B-0F99-24A3-5DF3-B1AFF3844B49}"/>
                  </a:ext>
                </a:extLst>
              </p:cNvPr>
              <p:cNvSpPr txBox="1"/>
              <p:nvPr/>
            </p:nvSpPr>
            <p:spPr>
              <a:xfrm>
                <a:off x="527848" y="4873190"/>
                <a:ext cx="995172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𝑇𝑆𝑆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AD995B-0F99-24A3-5DF3-B1AFF384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48" y="4873190"/>
                <a:ext cx="9951720" cy="1137876"/>
              </a:xfrm>
              <a:prstGeom prst="rect">
                <a:avLst/>
              </a:prstGeom>
              <a:blipFill>
                <a:blip r:embed="rId4"/>
                <a:stretch>
                  <a:fillRect t="-129670" b="-180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DA081BA-13D6-A431-B56C-2542AC1AC17D}"/>
              </a:ext>
            </a:extLst>
          </p:cNvPr>
          <p:cNvSpPr txBox="1"/>
          <p:nvPr/>
        </p:nvSpPr>
        <p:spPr>
          <a:xfrm>
            <a:off x="838200" y="4116417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TSS is the total sum of squares (total variance of y)</a:t>
            </a:r>
          </a:p>
        </p:txBody>
      </p:sp>
    </p:spTree>
    <p:extLst>
      <p:ext uri="{BB962C8B-B14F-4D97-AF65-F5344CB8AC3E}">
        <p14:creationId xmlns:p14="http://schemas.microsoft.com/office/powerpoint/2010/main" val="3672128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R-Squared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F90575-7F56-8375-BE3F-CE56E03F4977}"/>
              </a:ext>
            </a:extLst>
          </p:cNvPr>
          <p:cNvSpPr txBox="1"/>
          <p:nvPr/>
        </p:nvSpPr>
        <p:spPr>
          <a:xfrm>
            <a:off x="838200" y="1759959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For linear regression, R-squared is the square of the correlation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922E47-7605-DA96-D15F-D765699E9692}"/>
                  </a:ext>
                </a:extLst>
              </p:cNvPr>
              <p:cNvSpPr txBox="1"/>
              <p:nvPr/>
            </p:nvSpPr>
            <p:spPr>
              <a:xfrm>
                <a:off x="326369" y="2848495"/>
                <a:ext cx="99517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922E47-7605-DA96-D15F-D765699E9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69" y="2848495"/>
                <a:ext cx="995172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AD995B-0F99-24A3-5DF3-B1AFF3844B49}"/>
                  </a:ext>
                </a:extLst>
              </p:cNvPr>
              <p:cNvSpPr txBox="1"/>
              <p:nvPr/>
            </p:nvSpPr>
            <p:spPr>
              <a:xfrm>
                <a:off x="527848" y="4873190"/>
                <a:ext cx="9951720" cy="11183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bar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ba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AD995B-0F99-24A3-5DF3-B1AFF384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48" y="4873190"/>
                <a:ext cx="9951720" cy="1118319"/>
              </a:xfrm>
              <a:prstGeom prst="rect">
                <a:avLst/>
              </a:prstGeom>
              <a:blipFill>
                <a:blip r:embed="rId4"/>
                <a:stretch>
                  <a:fillRect t="-60674" b="-88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A081BA-13D6-A431-B56C-2542AC1AC17D}"/>
                  </a:ext>
                </a:extLst>
              </p:cNvPr>
              <p:cNvSpPr txBox="1"/>
              <p:nvPr/>
            </p:nvSpPr>
            <p:spPr>
              <a:xfrm>
                <a:off x="838200" y="3860842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/>
                  <a:t> is the correlation between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A081BA-13D6-A431-B56C-2542AC1AC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60842"/>
                <a:ext cx="10515600" cy="523220"/>
              </a:xfrm>
              <a:prstGeom prst="rect">
                <a:avLst/>
              </a:prstGeom>
              <a:blipFill>
                <a:blip r:embed="rId5"/>
                <a:stretch>
                  <a:fillRect t="-9302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169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14E73AD-7A38-9D42-8C4C-ADC0FDE0FBC3}"/>
              </a:ext>
            </a:extLst>
          </p:cNvPr>
          <p:cNvSpPr txBox="1"/>
          <p:nvPr/>
        </p:nvSpPr>
        <p:spPr>
          <a:xfrm>
            <a:off x="4792980" y="2601575"/>
            <a:ext cx="59512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4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613744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E904-77AE-3048-8D9D-BEAC840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and Variance (Corrections)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43863B-7080-0240-8F8C-EC8FC6A5BD1C}"/>
                  </a:ext>
                </a:extLst>
              </p:cNvPr>
              <p:cNvSpPr txBox="1"/>
              <p:nvPr/>
            </p:nvSpPr>
            <p:spPr>
              <a:xfrm>
                <a:off x="617220" y="1853309"/>
                <a:ext cx="9677400" cy="648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𝑏𝑖𝑎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𝑣𝑎𝑟𝑖𝑎𝑛𝑐𝑒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43863B-7080-0240-8F8C-EC8FC6A5B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" y="1853309"/>
                <a:ext cx="9677400" cy="648767"/>
              </a:xfrm>
              <a:prstGeom prst="rect">
                <a:avLst/>
              </a:prstGeom>
              <a:blipFill>
                <a:blip r:embed="rId2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8534085-9068-4A45-BE62-D58F3365F00B}"/>
              </a:ext>
            </a:extLst>
          </p:cNvPr>
          <p:cNvSpPr txBox="1"/>
          <p:nvPr/>
        </p:nvSpPr>
        <p:spPr>
          <a:xfrm>
            <a:off x="1264920" y="3228944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Bias: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6CAC33-BAD2-C441-99BF-ABCA3D0FA81A}"/>
                  </a:ext>
                </a:extLst>
              </p:cNvPr>
              <p:cNvSpPr txBox="1"/>
              <p:nvPr/>
            </p:nvSpPr>
            <p:spPr>
              <a:xfrm>
                <a:off x="2712720" y="3228944"/>
                <a:ext cx="45339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6CAC33-BAD2-C441-99BF-ABCA3D0FA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720" y="3228944"/>
                <a:ext cx="4533900" cy="461665"/>
              </a:xfrm>
              <a:prstGeom prst="rect">
                <a:avLst/>
              </a:prstGeom>
              <a:blipFill>
                <a:blip r:embed="rId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5C12BDA-2D4C-494C-AD06-BACD08DA722C}"/>
              </a:ext>
            </a:extLst>
          </p:cNvPr>
          <p:cNvSpPr txBox="1"/>
          <p:nvPr/>
        </p:nvSpPr>
        <p:spPr>
          <a:xfrm>
            <a:off x="1264920" y="4040332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Variance: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55C1EEE-6BE0-FA48-838A-31244001B260}"/>
                  </a:ext>
                </a:extLst>
              </p:cNvPr>
              <p:cNvSpPr txBox="1"/>
              <p:nvPr/>
            </p:nvSpPr>
            <p:spPr>
              <a:xfrm>
                <a:off x="3188970" y="4108679"/>
                <a:ext cx="45339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dirty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dirty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a:rPr lang="en-US" sz="2400" dirty="0">
                              <a:latin typeface="Cambria Math" panose="02040503050406030204" pitchFamily="18" charset="0"/>
                            </a:rPr>
                            <m:t>[(</m:t>
                          </m:r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55C1EEE-6BE0-FA48-838A-31244001B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970" y="4108679"/>
                <a:ext cx="4533900" cy="461665"/>
              </a:xfrm>
              <a:prstGeom prst="rect">
                <a:avLst/>
              </a:prstGeom>
              <a:blipFill>
                <a:blip r:embed="rId4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2785F286-48FD-4E40-A600-091F499952CE}"/>
              </a:ext>
            </a:extLst>
          </p:cNvPr>
          <p:cNvSpPr txBox="1"/>
          <p:nvPr/>
        </p:nvSpPr>
        <p:spPr>
          <a:xfrm>
            <a:off x="1264920" y="5028810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Irreducible error: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B2C870-504A-4A4A-89D4-DA71E8D81AB0}"/>
                  </a:ext>
                </a:extLst>
              </p:cNvPr>
              <p:cNvSpPr txBox="1"/>
              <p:nvPr/>
            </p:nvSpPr>
            <p:spPr>
              <a:xfrm>
                <a:off x="2712720" y="5059587"/>
                <a:ext cx="323604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B2C870-504A-4A4A-89D4-DA71E8D81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720" y="5059587"/>
                <a:ext cx="323604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eft Brace 21">
            <a:extLst>
              <a:ext uri="{FF2B5EF4-FFF2-40B4-BE49-F238E27FC236}">
                <a16:creationId xmlns:a16="http://schemas.microsoft.com/office/drawing/2014/main" id="{754CF7F3-DFAF-834F-BE10-068704335A89}"/>
              </a:ext>
            </a:extLst>
          </p:cNvPr>
          <p:cNvSpPr/>
          <p:nvPr/>
        </p:nvSpPr>
        <p:spPr>
          <a:xfrm rot="10800000">
            <a:off x="7722870" y="3350504"/>
            <a:ext cx="320040" cy="1213048"/>
          </a:xfrm>
          <a:prstGeom prst="lef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7C4E5D-3F30-7544-8A7B-69D9EE464884}"/>
              </a:ext>
            </a:extLst>
          </p:cNvPr>
          <p:cNvSpPr txBox="1"/>
          <p:nvPr/>
        </p:nvSpPr>
        <p:spPr>
          <a:xfrm>
            <a:off x="8381999" y="3556486"/>
            <a:ext cx="292227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Depends on </a:t>
            </a:r>
          </a:p>
          <a:p>
            <a:r>
              <a:rPr lang="en-US" sz="2800" dirty="0"/>
              <a:t>model complexity  </a:t>
            </a:r>
          </a:p>
        </p:txBody>
      </p:sp>
    </p:spTree>
    <p:extLst>
      <p:ext uri="{BB962C8B-B14F-4D97-AF65-F5344CB8AC3E}">
        <p14:creationId xmlns:p14="http://schemas.microsoft.com/office/powerpoint/2010/main" val="362096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Linear Regression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93251F-9CFC-EA46-80ED-165FF38A5AE2}"/>
              </a:ext>
            </a:extLst>
          </p:cNvPr>
          <p:cNvSpPr txBox="1"/>
          <p:nvPr/>
        </p:nvSpPr>
        <p:spPr>
          <a:xfrm>
            <a:off x="838200" y="1784338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Linear Regression (LR) is one of the simplest methods for 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265E27-E327-1740-89CF-63AAF91E0DA7}"/>
                  </a:ext>
                </a:extLst>
              </p:cNvPr>
              <p:cNvSpPr txBox="1"/>
              <p:nvPr/>
            </p:nvSpPr>
            <p:spPr>
              <a:xfrm>
                <a:off x="838200" y="3167390"/>
                <a:ext cx="1051560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Linear Regression assumes that the dependence of Y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/>
                  <a:t> is linear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265E27-E327-1740-89CF-63AAF91E0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67390"/>
                <a:ext cx="10515600" cy="954107"/>
              </a:xfrm>
              <a:prstGeom prst="rect">
                <a:avLst/>
              </a:prstGeom>
              <a:blipFill>
                <a:blip r:embed="rId3"/>
                <a:stretch>
                  <a:fillRect l="-1206" t="-6579" r="-121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013F6AA-2D10-BF49-B10F-4DB615730CAA}"/>
              </a:ext>
            </a:extLst>
          </p:cNvPr>
          <p:cNvSpPr txBox="1"/>
          <p:nvPr/>
        </p:nvSpPr>
        <p:spPr>
          <a:xfrm>
            <a:off x="838200" y="4828550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In most cases, regression function is not linear (but interpretable)</a:t>
            </a:r>
          </a:p>
        </p:txBody>
      </p:sp>
    </p:spTree>
    <p:extLst>
      <p:ext uri="{BB962C8B-B14F-4D97-AF65-F5344CB8AC3E}">
        <p14:creationId xmlns:p14="http://schemas.microsoft.com/office/powerpoint/2010/main" val="4179436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Simple Linear Regression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3AECFB-3AD9-6E40-810C-79BBFBD86B61}"/>
                  </a:ext>
                </a:extLst>
              </p:cNvPr>
              <p:cNvSpPr txBox="1"/>
              <p:nvPr/>
            </p:nvSpPr>
            <p:spPr>
              <a:xfrm>
                <a:off x="312421" y="2859027"/>
                <a:ext cx="99517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3AECFB-3AD9-6E40-810C-79BBFBD86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1" y="2859027"/>
                <a:ext cx="9951720" cy="523220"/>
              </a:xfrm>
              <a:prstGeom prst="rect">
                <a:avLst/>
              </a:prstGeom>
              <a:blipFill>
                <a:blip r:embed="rId3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C02BBF6-2811-9F4D-B3D8-BD9FBDF657C0}"/>
              </a:ext>
            </a:extLst>
          </p:cNvPr>
          <p:cNvSpPr txBox="1"/>
          <p:nvPr/>
        </p:nvSpPr>
        <p:spPr>
          <a:xfrm>
            <a:off x="838200" y="1753560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Linear Regression with a single predictor (Assume the ideal model is a linear function)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CF4E81C-F795-BE44-BB82-D587E4B63CAF}"/>
                  </a:ext>
                </a:extLst>
              </p:cNvPr>
              <p:cNvSpPr txBox="1"/>
              <p:nvPr/>
            </p:nvSpPr>
            <p:spPr>
              <a:xfrm>
                <a:off x="838199" y="5057103"/>
                <a:ext cx="802683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 is the error term: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CF4E81C-F795-BE44-BB82-D587E4B63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057103"/>
                <a:ext cx="8026831" cy="523220"/>
              </a:xfrm>
              <a:prstGeom prst="rect">
                <a:avLst/>
              </a:prstGeom>
              <a:blipFill>
                <a:blip r:embed="rId4"/>
                <a:stretch>
                  <a:fillRect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A632132-D1B9-834F-AA1A-EE1114B0E376}"/>
                  </a:ext>
                </a:extLst>
              </p:cNvPr>
              <p:cNvSpPr txBox="1"/>
              <p:nvPr/>
            </p:nvSpPr>
            <p:spPr>
              <a:xfrm>
                <a:off x="838200" y="3958065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is called intercept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is called slope, which are two parameters.  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A632132-D1B9-834F-AA1A-EE1114B0E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58065"/>
                <a:ext cx="10515600" cy="523220"/>
              </a:xfrm>
              <a:prstGeom prst="rect">
                <a:avLst/>
              </a:prstGeom>
              <a:blipFill>
                <a:blip r:embed="rId5"/>
                <a:stretch>
                  <a:fillRect l="-724" t="-11905" r="-1689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0687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Simple Linear Regression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02BBF6-2811-9F4D-B3D8-BD9FBDF657C0}"/>
                  </a:ext>
                </a:extLst>
              </p:cNvPr>
              <p:cNvSpPr txBox="1"/>
              <p:nvPr/>
            </p:nvSpPr>
            <p:spPr>
              <a:xfrm>
                <a:off x="838200" y="1753560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The objective is to learn (estimate)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02BBF6-2811-9F4D-B3D8-BD9FBDF65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3560"/>
                <a:ext cx="10515600" cy="523220"/>
              </a:xfrm>
              <a:prstGeom prst="rect">
                <a:avLst/>
              </a:prstGeom>
              <a:blipFill>
                <a:blip r:embed="rId3"/>
                <a:stretch>
                  <a:fillRect l="-1206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F6C30A-3908-C84E-8025-B7D6A69C80C1}"/>
                  </a:ext>
                </a:extLst>
              </p:cNvPr>
              <p:cNvSpPr txBox="1"/>
              <p:nvPr/>
            </p:nvSpPr>
            <p:spPr>
              <a:xfrm>
                <a:off x="838200" y="2683320"/>
                <a:ext cx="10515600" cy="546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The estimates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are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F6C30A-3908-C84E-8025-B7D6A69C8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83320"/>
                <a:ext cx="10515600" cy="546368"/>
              </a:xfrm>
              <a:prstGeom prst="rect">
                <a:avLst/>
              </a:prstGeom>
              <a:blipFill>
                <a:blip r:embed="rId4"/>
                <a:stretch>
                  <a:fillRect l="-1206" t="-9091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750CB1-3361-2140-93D8-80A1F551BFC0}"/>
                  </a:ext>
                </a:extLst>
              </p:cNvPr>
              <p:cNvSpPr txBox="1"/>
              <p:nvPr/>
            </p:nvSpPr>
            <p:spPr>
              <a:xfrm>
                <a:off x="373381" y="3712428"/>
                <a:ext cx="9951720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750CB1-3361-2140-93D8-80A1F551B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1" y="3712428"/>
                <a:ext cx="9951720" cy="546560"/>
              </a:xfrm>
              <a:prstGeom prst="rect">
                <a:avLst/>
              </a:prstGeom>
              <a:blipFill>
                <a:blip r:embed="rId5"/>
                <a:stretch>
                  <a:fillRect t="-9091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4E2302-B9F7-BA4B-B6C8-8FC8255C08FE}"/>
                  </a:ext>
                </a:extLst>
              </p:cNvPr>
              <p:cNvSpPr txBox="1"/>
              <p:nvPr/>
            </p:nvSpPr>
            <p:spPr>
              <a:xfrm>
                <a:off x="838200" y="4741728"/>
                <a:ext cx="99517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 dirty="0"/>
                  <a:t> is an estimate (prediction)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/>
                  <a:t> given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4E2302-B9F7-BA4B-B6C8-8FC8255C0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41728"/>
                <a:ext cx="9951720" cy="523220"/>
              </a:xfrm>
              <a:prstGeom prst="rect">
                <a:avLst/>
              </a:prstGeom>
              <a:blipFill>
                <a:blip r:embed="rId6"/>
                <a:stretch>
                  <a:fillRect l="-383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9524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Simple Linear Regression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02BBF6-2811-9F4D-B3D8-BD9FBDF657C0}"/>
                  </a:ext>
                </a:extLst>
              </p:cNvPr>
              <p:cNvSpPr txBox="1"/>
              <p:nvPr/>
            </p:nvSpPr>
            <p:spPr>
              <a:xfrm>
                <a:off x="838200" y="1753560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The objective is to learn (estimate)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02BBF6-2811-9F4D-B3D8-BD9FBDF65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3560"/>
                <a:ext cx="10515600" cy="523220"/>
              </a:xfrm>
              <a:prstGeom prst="rect">
                <a:avLst/>
              </a:prstGeom>
              <a:blipFill>
                <a:blip r:embed="rId3"/>
                <a:stretch>
                  <a:fillRect l="-1206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F6C30A-3908-C84E-8025-B7D6A69C80C1}"/>
                  </a:ext>
                </a:extLst>
              </p:cNvPr>
              <p:cNvSpPr txBox="1"/>
              <p:nvPr/>
            </p:nvSpPr>
            <p:spPr>
              <a:xfrm>
                <a:off x="838200" y="2683320"/>
                <a:ext cx="10515600" cy="546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The estimates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are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F6C30A-3908-C84E-8025-B7D6A69C8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83320"/>
                <a:ext cx="10515600" cy="546368"/>
              </a:xfrm>
              <a:prstGeom prst="rect">
                <a:avLst/>
              </a:prstGeom>
              <a:blipFill>
                <a:blip r:embed="rId4"/>
                <a:stretch>
                  <a:fillRect l="-1206" t="-9091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750CB1-3361-2140-93D8-80A1F551BFC0}"/>
                  </a:ext>
                </a:extLst>
              </p:cNvPr>
              <p:cNvSpPr txBox="1"/>
              <p:nvPr/>
            </p:nvSpPr>
            <p:spPr>
              <a:xfrm>
                <a:off x="373381" y="3712428"/>
                <a:ext cx="9951720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750CB1-3361-2140-93D8-80A1F551B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1" y="3712428"/>
                <a:ext cx="9951720" cy="546560"/>
              </a:xfrm>
              <a:prstGeom prst="rect">
                <a:avLst/>
              </a:prstGeom>
              <a:blipFill>
                <a:blip r:embed="rId5"/>
                <a:stretch>
                  <a:fillRect t="-9091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4E2302-B9F7-BA4B-B6C8-8FC8255C08FE}"/>
                  </a:ext>
                </a:extLst>
              </p:cNvPr>
              <p:cNvSpPr txBox="1"/>
              <p:nvPr/>
            </p:nvSpPr>
            <p:spPr>
              <a:xfrm>
                <a:off x="838200" y="4741728"/>
                <a:ext cx="99517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 dirty="0"/>
                  <a:t> is an estimate (prediction) of outcome given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4E2302-B9F7-BA4B-B6C8-8FC8255C0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41728"/>
                <a:ext cx="9951720" cy="523220"/>
              </a:xfrm>
              <a:prstGeom prst="rect">
                <a:avLst/>
              </a:prstGeom>
              <a:blipFill>
                <a:blip r:embed="rId6"/>
                <a:stretch>
                  <a:fillRect l="-383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E58926-7767-2A4B-8491-9ECC9E5E8CD0}"/>
                  </a:ext>
                </a:extLst>
              </p:cNvPr>
              <p:cNvSpPr txBox="1"/>
              <p:nvPr/>
            </p:nvSpPr>
            <p:spPr>
              <a:xfrm>
                <a:off x="838200" y="5509418"/>
                <a:ext cx="99517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 dirty="0"/>
                  <a:t> is the residual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E58926-7767-2A4B-8491-9ECC9E5E8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09418"/>
                <a:ext cx="9951720" cy="523220"/>
              </a:xfrm>
              <a:prstGeom prst="rect">
                <a:avLst/>
              </a:prstGeom>
              <a:blipFill>
                <a:blip r:embed="rId7"/>
                <a:stretch>
                  <a:fillRect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8743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Least Squares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02BBF6-2811-9F4D-B3D8-BD9FBDF657C0}"/>
                  </a:ext>
                </a:extLst>
              </p:cNvPr>
              <p:cNvSpPr txBox="1"/>
              <p:nvPr/>
            </p:nvSpPr>
            <p:spPr>
              <a:xfrm>
                <a:off x="838200" y="1753560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The least squares method is commonly used for estimating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b="0" dirty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02BBF6-2811-9F4D-B3D8-BD9FBDF65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3560"/>
                <a:ext cx="10515600" cy="523220"/>
              </a:xfrm>
              <a:prstGeom prst="rect">
                <a:avLst/>
              </a:prstGeom>
              <a:blipFill>
                <a:blip r:embed="rId3"/>
                <a:stretch>
                  <a:fillRect l="-1206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6A0190-3AA0-944D-B735-45B8072A2C27}"/>
                  </a:ext>
                </a:extLst>
              </p:cNvPr>
              <p:cNvSpPr txBox="1"/>
              <p:nvPr/>
            </p:nvSpPr>
            <p:spPr>
              <a:xfrm>
                <a:off x="944880" y="2905780"/>
                <a:ext cx="10515600" cy="9776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Given a training dataset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sz="2800" dirty="0"/>
                  <a:t>, the residual sum of squares (RSS) can be defined as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6A0190-3AA0-944D-B735-45B8072A2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80" y="2905780"/>
                <a:ext cx="10515600" cy="977640"/>
              </a:xfrm>
              <a:prstGeom prst="rect">
                <a:avLst/>
              </a:prstGeom>
              <a:blipFill>
                <a:blip r:embed="rId4"/>
                <a:stretch>
                  <a:fillRect l="-1206" t="-384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C53AE9-0A10-EA4B-BE84-FCE4AB75C2D4}"/>
                  </a:ext>
                </a:extLst>
              </p:cNvPr>
              <p:cNvSpPr txBox="1"/>
              <p:nvPr/>
            </p:nvSpPr>
            <p:spPr>
              <a:xfrm>
                <a:off x="403861" y="4307941"/>
                <a:ext cx="995172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C53AE9-0A10-EA4B-BE84-FCE4AB75C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1" y="4307941"/>
                <a:ext cx="9951720" cy="1137876"/>
              </a:xfrm>
              <a:prstGeom prst="rect">
                <a:avLst/>
              </a:prstGeom>
              <a:blipFill>
                <a:blip r:embed="rId5"/>
                <a:stretch>
                  <a:fillRect t="-131111" b="-18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0397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Least Squares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C53AE9-0A10-EA4B-BE84-FCE4AB75C2D4}"/>
                  </a:ext>
                </a:extLst>
              </p:cNvPr>
              <p:cNvSpPr txBox="1"/>
              <p:nvPr/>
            </p:nvSpPr>
            <p:spPr>
              <a:xfrm>
                <a:off x="434341" y="1788204"/>
                <a:ext cx="995172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𝑅𝑆𝑆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 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𝛽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𝛽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28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C53AE9-0A10-EA4B-BE84-FCE4AB75C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1" y="1788204"/>
                <a:ext cx="9951720" cy="1137876"/>
              </a:xfrm>
              <a:prstGeom prst="rect">
                <a:avLst/>
              </a:prstGeom>
              <a:blipFill>
                <a:blip r:embed="rId3"/>
                <a:stretch>
                  <a:fillRect t="-128571" b="-180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E49A06D-0836-8A40-BE1A-F6F5FF8786F1}"/>
              </a:ext>
            </a:extLst>
          </p:cNvPr>
          <p:cNvSpPr txBox="1"/>
          <p:nvPr/>
        </p:nvSpPr>
        <p:spPr>
          <a:xfrm>
            <a:off x="579120" y="3367264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Take the derivative and set the derivative as 0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560FE4-1241-9849-AADC-A433E62F5433}"/>
                  </a:ext>
                </a:extLst>
              </p:cNvPr>
              <p:cNvSpPr txBox="1"/>
              <p:nvPr/>
            </p:nvSpPr>
            <p:spPr>
              <a:xfrm>
                <a:off x="434341" y="4428105"/>
                <a:ext cx="6096000" cy="1036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ba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  <m:sup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560FE4-1241-9849-AADC-A433E62F5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1" y="4428105"/>
                <a:ext cx="6096000" cy="1036438"/>
              </a:xfrm>
              <a:prstGeom prst="rect">
                <a:avLst/>
              </a:prstGeom>
              <a:blipFill>
                <a:blip r:embed="rId4"/>
                <a:stretch>
                  <a:fillRect t="-65060" b="-96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29A950-0AC9-6746-A632-95751EB2CE78}"/>
                  </a:ext>
                </a:extLst>
              </p:cNvPr>
              <p:cNvSpPr txBox="1"/>
              <p:nvPr/>
            </p:nvSpPr>
            <p:spPr>
              <a:xfrm>
                <a:off x="4648200" y="4673044"/>
                <a:ext cx="6096000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ba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bar>
                        <m:barPr>
                          <m:pos m:val="top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29A950-0AC9-6746-A632-95751EB2C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4673044"/>
                <a:ext cx="6096000" cy="546560"/>
              </a:xfrm>
              <a:prstGeom prst="rect">
                <a:avLst/>
              </a:prstGeom>
              <a:blipFill>
                <a:blip r:embed="rId5"/>
                <a:stretch>
                  <a:fillRect t="-9302" b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817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20896</TotalTime>
  <Words>824</Words>
  <Application>Microsoft Macintosh PowerPoint</Application>
  <PresentationFormat>Widescreen</PresentationFormat>
  <Paragraphs>134</Paragraphs>
  <Slides>24</Slides>
  <Notes>21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CMR10</vt:lpstr>
      <vt:lpstr>Arial</vt:lpstr>
      <vt:lpstr>Calibri</vt:lpstr>
      <vt:lpstr>Calibri Light</vt:lpstr>
      <vt:lpstr>Cambria Math</vt:lpstr>
      <vt:lpstr>Office Theme</vt:lpstr>
      <vt:lpstr> Linear Regression</vt:lpstr>
      <vt:lpstr>Course Website</vt:lpstr>
      <vt:lpstr>Bias and Variance (Corrections)</vt:lpstr>
      <vt:lpstr>Linear Regression</vt:lpstr>
      <vt:lpstr>Simple Linear Regression </vt:lpstr>
      <vt:lpstr>Simple Linear Regression </vt:lpstr>
      <vt:lpstr>Simple Linear Regression </vt:lpstr>
      <vt:lpstr>Least Squares Method</vt:lpstr>
      <vt:lpstr>Least Squares Method</vt:lpstr>
      <vt:lpstr>Analyzing Least Squares Method</vt:lpstr>
      <vt:lpstr>Analyzing Least Squares Method (Unbiased)</vt:lpstr>
      <vt:lpstr>Analyzing Least Squares Method</vt:lpstr>
      <vt:lpstr>Analyzing Least Squares Method</vt:lpstr>
      <vt:lpstr>Confidence Level</vt:lpstr>
      <vt:lpstr>Hypothesis Testing</vt:lpstr>
      <vt:lpstr>Hypothesis Testing</vt:lpstr>
      <vt:lpstr>Hypothesis Testing</vt:lpstr>
      <vt:lpstr>Hypothesis Testing</vt:lpstr>
      <vt:lpstr>Hypothesis Testing</vt:lpstr>
      <vt:lpstr>Prediction Error</vt:lpstr>
      <vt:lpstr>Prediction Error</vt:lpstr>
      <vt:lpstr>R-Squared </vt:lpstr>
      <vt:lpstr>R-Squared 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COMP-SCI 5565-0002  Introduction to Statistical Learning</dc:title>
  <dc:creator>BAFFOUR Adu</dc:creator>
  <cp:lastModifiedBy>Zheng, Tianhang</cp:lastModifiedBy>
  <cp:revision>245</cp:revision>
  <dcterms:created xsi:type="dcterms:W3CDTF">2023-01-15T02:09:57Z</dcterms:created>
  <dcterms:modified xsi:type="dcterms:W3CDTF">2023-09-02T20:12:21Z</dcterms:modified>
</cp:coreProperties>
</file>