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7" r:id="rId2"/>
    <p:sldId id="326" r:id="rId3"/>
    <p:sldId id="328" r:id="rId4"/>
    <p:sldId id="329" r:id="rId5"/>
    <p:sldId id="331" r:id="rId6"/>
    <p:sldId id="333" r:id="rId7"/>
    <p:sldId id="341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6" r:id="rId18"/>
    <p:sldId id="357" r:id="rId19"/>
    <p:sldId id="358" r:id="rId20"/>
    <p:sldId id="359" r:id="rId21"/>
    <p:sldId id="32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56" autoAdjust="0"/>
    <p:restoredTop sz="87149" autoAdjust="0"/>
  </p:normalViewPr>
  <p:slideViewPr>
    <p:cSldViewPr snapToGrid="0">
      <p:cViewPr varScale="1">
        <p:scale>
          <a:sx n="90" d="100"/>
          <a:sy n="90" d="100"/>
        </p:scale>
        <p:origin x="22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38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4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0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8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87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911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7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806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38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7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941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70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73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15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3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6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0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2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39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526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91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49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2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11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22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36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2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9/30/23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89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661160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r>
              <a:rPr lang="en-US" altLang="zh-CN" sz="4800" b="1" dirty="0"/>
              <a:t>Moving Beyond Linearity </a:t>
            </a:r>
            <a:br>
              <a:rPr lang="en-US" altLang="zh-CN" sz="4800" b="1" dirty="0"/>
            </a:b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Cubic Splines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32C7D-2B1D-6E66-613C-0CC2DB09C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124" y="1863724"/>
            <a:ext cx="7480626" cy="2751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CC4B17-594E-3C7E-3249-6A03ED5BB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124" y="5131565"/>
            <a:ext cx="5416248" cy="9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73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Natural Cubic Splines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97A158-F913-D876-7FE0-24A6C091BA83}"/>
                  </a:ext>
                </a:extLst>
              </p:cNvPr>
              <p:cNvSpPr txBox="1"/>
              <p:nvPr/>
            </p:nvSpPr>
            <p:spPr>
              <a:xfrm>
                <a:off x="838200" y="1547630"/>
                <a:ext cx="1007364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natural cubic spline extrapolates linearly beyond the boundary knots, which adds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4=2×2</m:t>
                    </m:r>
                  </m:oMath>
                </a14:m>
                <a:r>
                  <a:rPr lang="en-US" altLang="zh-CN" sz="2800" dirty="0"/>
                  <a:t> constraints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97A158-F913-D876-7FE0-24A6C091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7630"/>
                <a:ext cx="10073640" cy="954107"/>
              </a:xfrm>
              <a:prstGeom prst="rect">
                <a:avLst/>
              </a:prstGeom>
              <a:blipFill>
                <a:blip r:embed="rId3"/>
                <a:stretch>
                  <a:fillRect l="-1259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A90F8CF-2171-05E8-4872-A21BC0ADB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8087" y="2830513"/>
            <a:ext cx="5551488" cy="37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2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Smoothing Splines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97A158-F913-D876-7FE0-24A6C091BA83}"/>
              </a:ext>
            </a:extLst>
          </p:cNvPr>
          <p:cNvSpPr txBox="1"/>
          <p:nvPr/>
        </p:nvSpPr>
        <p:spPr>
          <a:xfrm>
            <a:off x="838200" y="1547630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Objective for smoothing splines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77EB4C-D8AE-667B-9075-9D13980C7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61" y="2421075"/>
            <a:ext cx="6854613" cy="12493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2E11A6-F401-198D-5D3B-C6693B02C9A8}"/>
              </a:ext>
            </a:extLst>
          </p:cNvPr>
          <p:cNvSpPr txBox="1"/>
          <p:nvPr/>
        </p:nvSpPr>
        <p:spPr>
          <a:xfrm>
            <a:off x="838200" y="4020663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The second term is a roughness penalty and controls how wiggly g(x) is. It is modulated by the tuning parameter. </a:t>
            </a:r>
          </a:p>
          <a:p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828494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Smoothing Splines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86E16C-5D94-F2A2-AB2B-E4FDAF7E4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173" y="1638449"/>
            <a:ext cx="6648452" cy="485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47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Generalized Additive Models (GAM) 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3C889-7D91-2D04-3FEE-AC213A3C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59" y="3190714"/>
            <a:ext cx="6854829" cy="616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E1B50C-5DB8-16D9-39FF-F23531683E07}"/>
              </a:ext>
            </a:extLst>
          </p:cNvPr>
          <p:cNvSpPr txBox="1"/>
          <p:nvPr/>
        </p:nvSpPr>
        <p:spPr>
          <a:xfrm>
            <a:off x="872647" y="1791813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Allows for flexible nonlinearities in several variables, but retains the additive structure of linear models. </a:t>
            </a:r>
          </a:p>
        </p:txBody>
      </p:sp>
    </p:spTree>
    <p:extLst>
      <p:ext uri="{BB962C8B-B14F-4D97-AF65-F5344CB8AC3E}">
        <p14:creationId xmlns:p14="http://schemas.microsoft.com/office/powerpoint/2010/main" val="2611264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GAMs for classification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4FD1D-1435-4F9E-48C8-B57936B0E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1" y="1836777"/>
            <a:ext cx="6944481" cy="835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4B2EA8-A1CD-9B7F-275A-AE3898C8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667" y="2998262"/>
            <a:ext cx="8284407" cy="349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Tree-based Methods 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51739-C552-1276-4B21-DFE06FD5F89E}"/>
              </a:ext>
            </a:extLst>
          </p:cNvPr>
          <p:cNvSpPr txBox="1"/>
          <p:nvPr/>
        </p:nvSpPr>
        <p:spPr>
          <a:xfrm>
            <a:off x="838200" y="1677513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Tree-based methods can be used for regression and classification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9BB5F-FE8E-52B5-B5E8-53EACE081417}"/>
              </a:ext>
            </a:extLst>
          </p:cNvPr>
          <p:cNvSpPr txBox="1"/>
          <p:nvPr/>
        </p:nvSpPr>
        <p:spPr>
          <a:xfrm>
            <a:off x="838200" y="2736502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Stratifying or segmenting the predictor space into a number of simple regions. </a:t>
            </a:r>
          </a:p>
          <a:p>
            <a:r>
              <a:rPr lang="en-US" altLang="zh-CN" sz="2800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76F1A5-409E-985B-9ADE-0F5DACFE7F32}"/>
              </a:ext>
            </a:extLst>
          </p:cNvPr>
          <p:cNvSpPr txBox="1"/>
          <p:nvPr/>
        </p:nvSpPr>
        <p:spPr>
          <a:xfrm>
            <a:off x="838200" y="4387976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Since the set of splitting rules used to segment the predictor space can be summarized in a tree, these types of approaches are known as decision-tree methods. </a:t>
            </a:r>
          </a:p>
        </p:txBody>
      </p:sp>
    </p:spTree>
    <p:extLst>
      <p:ext uri="{BB962C8B-B14F-4D97-AF65-F5344CB8AC3E}">
        <p14:creationId xmlns:p14="http://schemas.microsoft.com/office/powerpoint/2010/main" val="113307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Pros and Cons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BA6C4A-31F3-BD25-5B6E-B70034BBDC51}"/>
              </a:ext>
            </a:extLst>
          </p:cNvPr>
          <p:cNvSpPr txBox="1"/>
          <p:nvPr/>
        </p:nvSpPr>
        <p:spPr>
          <a:xfrm>
            <a:off x="838200" y="1677513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Tree-based methods are simple and useful for interpretation.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18A56-807E-F894-35F4-7BBC0283C65C}"/>
              </a:ext>
            </a:extLst>
          </p:cNvPr>
          <p:cNvSpPr txBox="1"/>
          <p:nvPr/>
        </p:nvSpPr>
        <p:spPr>
          <a:xfrm>
            <a:off x="838200" y="2730025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We will also discuss methods that can grow multiple trees which are then combined to yield a single consensus prediction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138D97-7457-2463-F8CF-51951D69F08F}"/>
              </a:ext>
            </a:extLst>
          </p:cNvPr>
          <p:cNvSpPr txBox="1"/>
          <p:nvPr/>
        </p:nvSpPr>
        <p:spPr>
          <a:xfrm>
            <a:off x="838200" y="4339750"/>
            <a:ext cx="1007364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Combining a large number of trees can often result in dramatic improvements in prediction accuracy, at the expense of some loss interpretation. </a:t>
            </a:r>
          </a:p>
        </p:txBody>
      </p:sp>
    </p:spTree>
    <p:extLst>
      <p:ext uri="{BB962C8B-B14F-4D97-AF65-F5344CB8AC3E}">
        <p14:creationId xmlns:p14="http://schemas.microsoft.com/office/powerpoint/2010/main" val="3521302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Decision Tree 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99C4-10F9-71E6-E1CE-13FC23C4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" y="1735137"/>
            <a:ext cx="4241800" cy="433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2F275-1F4F-8998-3D2B-5610E70D3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5137"/>
            <a:ext cx="5092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29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Decision Tree Example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799C4-10F9-71E6-E1CE-13FC23C4E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925" y="1735137"/>
            <a:ext cx="4241800" cy="433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D2F275-1F4F-8998-3D2B-5610E70D3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35137"/>
            <a:ext cx="5092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944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Moving Beyond Linearity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E6756-1216-1CF9-50E7-5E02491B7B53}"/>
              </a:ext>
            </a:extLst>
          </p:cNvPr>
          <p:cNvSpPr txBox="1"/>
          <p:nvPr/>
        </p:nvSpPr>
        <p:spPr>
          <a:xfrm>
            <a:off x="838200" y="1671811"/>
            <a:ext cx="10073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truth is usually not linear.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4352DF-966B-012E-9EF6-120D4F04946A}"/>
              </a:ext>
            </a:extLst>
          </p:cNvPr>
          <p:cNvSpPr txBox="1"/>
          <p:nvPr/>
        </p:nvSpPr>
        <p:spPr>
          <a:xfrm>
            <a:off x="838200" y="2905780"/>
            <a:ext cx="1007364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It may be</a:t>
            </a:r>
            <a:br>
              <a:rPr lang="en-US" sz="2800" dirty="0"/>
            </a:br>
            <a:r>
              <a:rPr lang="en-US" sz="2800" dirty="0"/>
              <a:t>	• polynomials,</a:t>
            </a:r>
            <a:br>
              <a:rPr lang="en-US" sz="2800" dirty="0"/>
            </a:br>
            <a:r>
              <a:rPr lang="en-US" sz="2800" dirty="0"/>
              <a:t>	• step functions,</a:t>
            </a:r>
            <a:br>
              <a:rPr lang="en-US" sz="2800" dirty="0"/>
            </a:br>
            <a:r>
              <a:rPr lang="en-US" sz="2800" dirty="0"/>
              <a:t>	• splines,</a:t>
            </a:r>
            <a:br>
              <a:rPr lang="en-US" sz="2800" dirty="0"/>
            </a:br>
            <a:r>
              <a:rPr lang="en-US" sz="2800" dirty="0"/>
              <a:t>	• local regression, and</a:t>
            </a:r>
            <a:br>
              <a:rPr lang="en-US" sz="2800" dirty="0"/>
            </a:br>
            <a:r>
              <a:rPr lang="en-US" sz="2800" dirty="0"/>
              <a:t>	• generalized additive models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451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Decision Tree Example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63910E-F9AF-CF27-45E9-9D3137127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899" y="1718110"/>
            <a:ext cx="7308851" cy="513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93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22221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Polynomial Regression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4B731C-895E-12A8-4788-00F0C9FE8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4464" y="2093632"/>
            <a:ext cx="6558992" cy="7705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F1812F-8505-8294-84D8-2C455FF04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82" y="3697205"/>
            <a:ext cx="9167159" cy="224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4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Logistic Regression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119EEB-8F36-2972-C151-4F2FE2167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078" y="1860550"/>
            <a:ext cx="8538687" cy="1139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F75F3B-BEE1-DEA9-07F1-542CAF5AE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078" y="3665537"/>
            <a:ext cx="8194386" cy="13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altLang="zh-CN" dirty="0"/>
              <a:t>Step Functions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984179-0333-91B3-F0CC-F0AABDBC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49" y="1727200"/>
            <a:ext cx="9395987" cy="130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93A1C-07F7-B60A-2AF4-16222F7D2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292" y="3149601"/>
            <a:ext cx="66929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10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27B5B-9A62-E8F1-5BD7-8B79A5CD96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838"/>
          <a:stretch/>
        </p:blipFill>
        <p:spPr>
          <a:xfrm>
            <a:off x="1377950" y="3286547"/>
            <a:ext cx="8425226" cy="1107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963447-31BF-ACB5-E8A9-5B570FC388E5}"/>
              </a:ext>
            </a:extLst>
          </p:cNvPr>
          <p:cNvSpPr txBox="1"/>
          <p:nvPr/>
        </p:nvSpPr>
        <p:spPr>
          <a:xfrm>
            <a:off x="838200" y="1839730"/>
            <a:ext cx="10073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Instead of a single polynomial in X over its whole domain, we can rather use different polynomials in regions defined by knots. </a:t>
            </a:r>
          </a:p>
        </p:txBody>
      </p:sp>
    </p:spTree>
    <p:extLst>
      <p:ext uri="{BB962C8B-B14F-4D97-AF65-F5344CB8AC3E}">
        <p14:creationId xmlns:p14="http://schemas.microsoft.com/office/powerpoint/2010/main" val="3766903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48B7E0-9E1D-2DA5-6E23-BB20B6D86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238" y="1855018"/>
            <a:ext cx="9665524" cy="4291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8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Piecewise Polynomials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A824DD-AB60-4096-51EA-9376887CC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973" y="1867718"/>
            <a:ext cx="9166281" cy="379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45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sz="4400" dirty="0"/>
              <a:t>Linear Splines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ABE835-43E4-DBA7-ABBE-650BDED2E9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36" y="2638847"/>
            <a:ext cx="8033223" cy="79015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59E43-8698-C191-A8B6-A4C17702A919}"/>
                  </a:ext>
                </a:extLst>
              </p:cNvPr>
              <p:cNvSpPr txBox="1"/>
              <p:nvPr/>
            </p:nvSpPr>
            <p:spPr>
              <a:xfrm>
                <a:off x="838200" y="1547630"/>
                <a:ext cx="10073640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/>
                  <a:t>A linear spline with knots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, k = 1,...,K is a piecewise linear polynomial continuous at each knot. We can represent this model as</a:t>
                </a:r>
              </a:p>
              <a:p>
                <a:r>
                  <a:rPr lang="en-US" altLang="zh-CN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259E43-8698-C191-A8B6-A4C17702A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47630"/>
                <a:ext cx="10073640" cy="1384995"/>
              </a:xfrm>
              <a:prstGeom prst="rect">
                <a:avLst/>
              </a:prstGeom>
              <a:blipFill>
                <a:blip r:embed="rId4"/>
                <a:stretch>
                  <a:fillRect l="-1259" t="-4545" r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19EDE7E-CAB9-7C44-AE70-BC58B7F668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1507" y="3656237"/>
            <a:ext cx="7847026" cy="11577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8654E-5799-3975-573D-04BD4833CC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9811" y="5310370"/>
            <a:ext cx="5081271" cy="115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42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35999</TotalTime>
  <Words>344</Words>
  <Application>Microsoft Macintosh PowerPoint</Application>
  <PresentationFormat>Widescreen</PresentationFormat>
  <Paragraphs>58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 Moving Beyond Linearity  </vt:lpstr>
      <vt:lpstr>Moving Beyond Linearity </vt:lpstr>
      <vt:lpstr>Polynomial Regression </vt:lpstr>
      <vt:lpstr>Logistic Regression</vt:lpstr>
      <vt:lpstr>Step Functions </vt:lpstr>
      <vt:lpstr>Piecewise Polynomials </vt:lpstr>
      <vt:lpstr>Piecewise Polynomials</vt:lpstr>
      <vt:lpstr>Piecewise Polynomials</vt:lpstr>
      <vt:lpstr>Linear Splines </vt:lpstr>
      <vt:lpstr>Cubic Splines </vt:lpstr>
      <vt:lpstr>Natural Cubic Splines </vt:lpstr>
      <vt:lpstr>Smoothing Splines </vt:lpstr>
      <vt:lpstr>Smoothing Splines </vt:lpstr>
      <vt:lpstr>Generalized Additive Models (GAM)  </vt:lpstr>
      <vt:lpstr>GAMs for classification  </vt:lpstr>
      <vt:lpstr>Tree-based Methods  </vt:lpstr>
      <vt:lpstr>Pros and Cons </vt:lpstr>
      <vt:lpstr>Decision Tree Example</vt:lpstr>
      <vt:lpstr>Decision Tree Example</vt:lpstr>
      <vt:lpstr>Decision Tree Example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515</cp:revision>
  <dcterms:created xsi:type="dcterms:W3CDTF">2023-01-15T02:09:57Z</dcterms:created>
  <dcterms:modified xsi:type="dcterms:W3CDTF">2023-10-01T21:56:48Z</dcterms:modified>
</cp:coreProperties>
</file>