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69" r:id="rId3"/>
    <p:sldId id="365" r:id="rId4"/>
    <p:sldId id="390" r:id="rId5"/>
    <p:sldId id="371" r:id="rId6"/>
    <p:sldId id="391" r:id="rId7"/>
    <p:sldId id="392" r:id="rId8"/>
    <p:sldId id="393" r:id="rId9"/>
    <p:sldId id="395" r:id="rId10"/>
    <p:sldId id="394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32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8" autoAdjust="0"/>
    <p:restoredTop sz="87075" autoAdjust="0"/>
  </p:normalViewPr>
  <p:slideViewPr>
    <p:cSldViewPr snapToGrid="0">
      <p:cViewPr varScale="1">
        <p:scale>
          <a:sx n="94" d="100"/>
          <a:sy n="94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9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9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3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4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2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Support Vector Machine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Feature Expansion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FF17F-C00E-49E9-DAE9-BCDEC0A3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1915"/>
            <a:ext cx="8125018" cy="1339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994CB-D0EC-783E-85F2-4DC52E75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29000"/>
            <a:ext cx="7599745" cy="53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1A098-A6A6-4613-D87F-0D02F89B1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34" y="4524623"/>
            <a:ext cx="7318983" cy="8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2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Cubic Polynomials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E7D39-2D6D-54B8-7C1B-F2CF41E7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93" y="1814011"/>
            <a:ext cx="4842317" cy="467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6706565" y="2418293"/>
            <a:ext cx="44398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basis expansion of cubic polynomials increases the number of variables from 2 to 9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0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838200" y="1654364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a more elegant and controlled way to introduce nonlinearities in support-vector classifiers — through the use of kernels.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AC2DB-73FB-0209-B07A-FF48A9F40B87}"/>
              </a:ext>
            </a:extLst>
          </p:cNvPr>
          <p:cNvSpPr txBox="1"/>
          <p:nvPr/>
        </p:nvSpPr>
        <p:spPr>
          <a:xfrm>
            <a:off x="838200" y="3295423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Kernels: Linear Kernels; Polynomial Kernels; Gaussian Kernels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191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Inner products and support vectors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977096" y="1978455"/>
            <a:ext cx="2483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Inner product: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7B77C-8EA4-FBCC-E8AA-7FE1983C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58" y="2612474"/>
            <a:ext cx="3428608" cy="1371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F4FBA-3189-5D89-2E19-33AAD6FF19A6}"/>
              </a:ext>
            </a:extLst>
          </p:cNvPr>
          <p:cNvSpPr txBox="1"/>
          <p:nvPr/>
        </p:nvSpPr>
        <p:spPr>
          <a:xfrm>
            <a:off x="977096" y="4094716"/>
            <a:ext cx="89771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linear support vector classifier can be represented as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1CC23-3219-4731-B3F5-9D7BCBBA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576" y="4995921"/>
            <a:ext cx="4165726" cy="13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1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838200" y="1654364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a more elegant and controlled way to introduce nonlinearities in support-vector classifiers — through the use of kernels.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AC2DB-73FB-0209-B07A-FF48A9F40B87}"/>
              </a:ext>
            </a:extLst>
          </p:cNvPr>
          <p:cNvSpPr txBox="1"/>
          <p:nvPr/>
        </p:nvSpPr>
        <p:spPr>
          <a:xfrm>
            <a:off x="838200" y="3295423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Kernels: Linear Kernels; Polynomial Kernels; Gaussian Kernels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683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7B9A5-5207-0703-1DDD-6FBD683E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84" y="1653572"/>
            <a:ext cx="5505289" cy="4623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9E24A-3D3D-4437-39CA-98E61A14F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04730"/>
            <a:ext cx="4407813" cy="1047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/>
              <p:nvPr/>
            </p:nvSpPr>
            <p:spPr>
              <a:xfrm>
                <a:off x="1104419" y="1786738"/>
                <a:ext cx="416206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It turns out that most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can be zero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19" y="1786738"/>
                <a:ext cx="4162063" cy="954107"/>
              </a:xfrm>
              <a:prstGeom prst="rect">
                <a:avLst/>
              </a:prstGeom>
              <a:blipFill>
                <a:blip r:embed="rId5"/>
                <a:stretch>
                  <a:fillRect l="-3040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8A117-4374-612B-FF57-516D204D21F3}"/>
                  </a:ext>
                </a:extLst>
              </p:cNvPr>
              <p:cNvSpPr txBox="1"/>
              <p:nvPr/>
            </p:nvSpPr>
            <p:spPr>
              <a:xfrm>
                <a:off x="1104419" y="4497143"/>
                <a:ext cx="416206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 is the support set of indices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8A117-4374-612B-FF57-516D204D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19" y="4497143"/>
                <a:ext cx="4162063" cy="954107"/>
              </a:xfrm>
              <a:prstGeom prst="rect">
                <a:avLst/>
              </a:prstGeom>
              <a:blipFill>
                <a:blip r:embed="rId6"/>
                <a:stretch>
                  <a:fillRect l="-3040" t="-7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7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Radial Kernel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/>
              <p:nvPr/>
            </p:nvSpPr>
            <p:spPr>
              <a:xfrm>
                <a:off x="994889" y="4814007"/>
                <a:ext cx="409572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kernel is large when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89" y="4814007"/>
                <a:ext cx="4095726" cy="954107"/>
              </a:xfrm>
              <a:prstGeom prst="rect">
                <a:avLst/>
              </a:prstGeom>
              <a:blipFill>
                <a:blip r:embed="rId3"/>
                <a:stretch>
                  <a:fillRect l="-3096" t="-7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05742D8-6B90-ECAC-A861-DE19DDB89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8010"/>
            <a:ext cx="5020949" cy="1148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D83E0-830A-D4F1-DBA3-B037020BE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89" y="1744837"/>
            <a:ext cx="3524063" cy="902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0BC44-1543-208F-7947-850EF06BA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149" y="805218"/>
            <a:ext cx="5681111" cy="55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150BC-4450-9C1F-97FF-7E3411E9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674693"/>
            <a:ext cx="9304605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654C8-7AA9-1316-8E66-A260B1867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99" y="3429000"/>
            <a:ext cx="8907819" cy="19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3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150BC-4450-9C1F-97FF-7E3411E9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674693"/>
            <a:ext cx="9304605" cy="981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EBC4AE-0F65-04B2-B1D6-9523B6FD6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1" y="3567013"/>
            <a:ext cx="8616735" cy="14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Support Vector vs Logistic Regression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9ADF4-060E-2981-DC89-5F6EFDE019E3}"/>
              </a:ext>
            </a:extLst>
          </p:cNvPr>
          <p:cNvSpPr txBox="1"/>
          <p:nvPr/>
        </p:nvSpPr>
        <p:spPr>
          <a:xfrm>
            <a:off x="838200" y="1729612"/>
            <a:ext cx="9329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When classes are (nearly) separable, SVM does better than LR. So does LDA.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DEED0-A816-804D-38DD-A0D7235FE831}"/>
              </a:ext>
            </a:extLst>
          </p:cNvPr>
          <p:cNvSpPr txBox="1"/>
          <p:nvPr/>
        </p:nvSpPr>
        <p:spPr>
          <a:xfrm>
            <a:off x="838200" y="2905780"/>
            <a:ext cx="9329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When not, LR (with ridge penalty) and SVM very similar.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D58A7-D06A-E8A6-D4B0-262A798EE601}"/>
              </a:ext>
            </a:extLst>
          </p:cNvPr>
          <p:cNvSpPr txBox="1"/>
          <p:nvPr/>
        </p:nvSpPr>
        <p:spPr>
          <a:xfrm>
            <a:off x="838200" y="3815827"/>
            <a:ext cx="9329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you wish to estimate probabilities, LR is the choice.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72E5-7AA9-8975-F94E-7DD12EC6B237}"/>
              </a:ext>
            </a:extLst>
          </p:cNvPr>
          <p:cNvSpPr txBox="1"/>
          <p:nvPr/>
        </p:nvSpPr>
        <p:spPr>
          <a:xfrm>
            <a:off x="838200" y="4868979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nonlinear boundaries, kernel SVMs are popular. Can use kernels with LR and LDA as well, but computations are more expensive. </a:t>
            </a:r>
          </a:p>
        </p:txBody>
      </p:sp>
    </p:spTree>
    <p:extLst>
      <p:ext uri="{BB962C8B-B14F-4D97-AF65-F5344CB8AC3E}">
        <p14:creationId xmlns:p14="http://schemas.microsoft.com/office/powerpoint/2010/main" val="14814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Try and find a plane that separates the classes in feature space.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483D-6112-457D-7889-011BE5E246C6}"/>
              </a:ext>
            </a:extLst>
          </p:cNvPr>
          <p:cNvSpPr txBox="1"/>
          <p:nvPr/>
        </p:nvSpPr>
        <p:spPr>
          <a:xfrm>
            <a:off x="838200" y="2976236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If we cannot: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49156-D36C-7DD1-863F-6060C339F26A}"/>
              </a:ext>
            </a:extLst>
          </p:cNvPr>
          <p:cNvSpPr txBox="1"/>
          <p:nvPr/>
        </p:nvSpPr>
        <p:spPr>
          <a:xfrm>
            <a:off x="1511460" y="3774624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Not perfect separation?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D0986-7F7B-2F27-3C37-6DCF1BA9F0A9}"/>
              </a:ext>
            </a:extLst>
          </p:cNvPr>
          <p:cNvSpPr txBox="1"/>
          <p:nvPr/>
        </p:nvSpPr>
        <p:spPr>
          <a:xfrm>
            <a:off x="1511460" y="460545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Enrich and enlarge the feature space?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separate a feature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354B0-DF6D-3783-606B-C20D3047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21" y="1703889"/>
            <a:ext cx="9178692" cy="1098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B48A9-E656-F46F-A09F-68865AE2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21" y="3378395"/>
            <a:ext cx="9178692" cy="16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Separation by A Hyperplane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A6372-397C-B7E4-5E52-190123C6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31" y="1600251"/>
            <a:ext cx="9429955" cy="47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Best Hyperplane: Maximal Margin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5DB23-410B-C34F-7F3E-698C53DA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3" y="1455635"/>
            <a:ext cx="10888577" cy="50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Non-separable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B4D3D-4507-61C9-4268-22D3CE01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04" y="1824458"/>
            <a:ext cx="4482267" cy="4437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F43DB-D6A7-13AB-7E70-B2E10D1A0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570" y="1824458"/>
            <a:ext cx="4023430" cy="39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Noisy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3AC99-3CFA-DA6C-00CC-96A250FA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3" y="1596743"/>
            <a:ext cx="9804159" cy="44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Soft Margin: Support Vector Classifier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5AE58-F421-8489-24EA-91288E1EA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63" t="59556"/>
          <a:stretch/>
        </p:blipFill>
        <p:spPr>
          <a:xfrm>
            <a:off x="1492177" y="1878150"/>
            <a:ext cx="7721319" cy="2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Soft Margin: Support Vector Classifier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5AE58-F421-8489-24EA-91288E1EA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2" t="59556"/>
          <a:stretch/>
        </p:blipFill>
        <p:spPr>
          <a:xfrm>
            <a:off x="953946" y="2306898"/>
            <a:ext cx="6048737" cy="2244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7D2E86-518F-D704-2A1C-26BD38D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800" y="2025087"/>
            <a:ext cx="4054000" cy="35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40362</TotalTime>
  <Words>320</Words>
  <Application>Microsoft Macintosh PowerPoint</Application>
  <PresentationFormat>Widescreen</PresentationFormat>
  <Paragraphs>61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Cambria Math</vt:lpstr>
      <vt:lpstr>Office Theme</vt:lpstr>
      <vt:lpstr> Support Vector Machine </vt:lpstr>
      <vt:lpstr>Intuition</vt:lpstr>
      <vt:lpstr>How to separate a feature space</vt:lpstr>
      <vt:lpstr>Separation by A Hyperplane</vt:lpstr>
      <vt:lpstr>Best Hyperplane: Maximal Margin Classifier</vt:lpstr>
      <vt:lpstr>Non-separable Data</vt:lpstr>
      <vt:lpstr>Noisy Data</vt:lpstr>
      <vt:lpstr>Soft Margin: Support Vector Classifier  </vt:lpstr>
      <vt:lpstr>Soft Margin: Support Vector Classifier  </vt:lpstr>
      <vt:lpstr>Feature Expansion   </vt:lpstr>
      <vt:lpstr>Cubic Polynomials    </vt:lpstr>
      <vt:lpstr>Nonlinearities and Kernels     </vt:lpstr>
      <vt:lpstr>Inner products and support vectors </vt:lpstr>
      <vt:lpstr>Nonlinearities and Kernels     </vt:lpstr>
      <vt:lpstr>Nonlinearities and Kernels     </vt:lpstr>
      <vt:lpstr>Radial Kernel    </vt:lpstr>
      <vt:lpstr>Multi-Class SVM</vt:lpstr>
      <vt:lpstr>Multi-Class SVM</vt:lpstr>
      <vt:lpstr>Support Vector vs Logistic Regression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634</cp:revision>
  <dcterms:created xsi:type="dcterms:W3CDTF">2023-01-15T02:09:57Z</dcterms:created>
  <dcterms:modified xsi:type="dcterms:W3CDTF">2023-10-23T03:54:26Z</dcterms:modified>
</cp:coreProperties>
</file>