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85" r:id="rId3"/>
    <p:sldId id="295" r:id="rId4"/>
    <p:sldId id="296" r:id="rId5"/>
    <p:sldId id="297" r:id="rId6"/>
    <p:sldId id="278" r:id="rId7"/>
    <p:sldId id="279" r:id="rId8"/>
    <p:sldId id="294" r:id="rId9"/>
    <p:sldId id="29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3" autoAdjust="0"/>
    <p:restoredTop sz="73015" autoAdjust="0"/>
  </p:normalViewPr>
  <p:slideViewPr>
    <p:cSldViewPr snapToGrid="0">
      <p:cViewPr varScale="1">
        <p:scale>
          <a:sx n="84" d="100"/>
          <a:sy n="84" d="100"/>
        </p:scale>
        <p:origin x="1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F9442D-9D7C-40D7-A5A3-649EA8C158D2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8BDF20-BE86-4883-8A23-4CE3D0058B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48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83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99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2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8BDF20-BE86-4883-8A23-4CE3D0058BE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67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87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14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6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1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8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69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28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59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7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98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069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48473-9145-41F0-ADB9-654A949CD218}" type="datetimeFigureOut">
              <a:rPr lang="en-US" smtClean="0"/>
              <a:t>8/23/23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17CCA-DCC4-4E13-9C9E-A8C392EB5D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781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arnpython.org/" TargetMode="External"/><Relationship Id="rId2" Type="http://schemas.openxmlformats.org/officeDocument/2006/relationships/hyperlink" Target="https://www.kaggle.com/learn/pyth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8DvywoWv6fI" TargetMode="External"/><Relationship Id="rId4" Type="http://schemas.openxmlformats.org/officeDocument/2006/relationships/hyperlink" Target="https://learn.microsoft.com/en-us/shows/intro-to-python-development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4103" y="1359466"/>
            <a:ext cx="9144000" cy="1468099"/>
          </a:xfrm>
        </p:spPr>
        <p:txBody>
          <a:bodyPr>
            <a:normAutofit fontScale="90000"/>
          </a:bodyPr>
          <a:lstStyle/>
          <a:p>
            <a:br>
              <a:rPr lang="en-US" sz="4800" b="1" dirty="0"/>
            </a:br>
            <a:br>
              <a:rPr lang="en-US" sz="4800" b="1" dirty="0"/>
            </a:br>
            <a:r>
              <a:rPr lang="en-US" sz="4800" dirty="0"/>
              <a:t>Introduction to Statistical Learning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44103" y="3841884"/>
            <a:ext cx="9144000" cy="1354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Tianhang</a:t>
            </a:r>
            <a:r>
              <a:rPr lang="en-GB" dirty="0"/>
              <a:t> Zheng</a:t>
            </a:r>
          </a:p>
          <a:p>
            <a:r>
              <a:rPr lang="en-US" dirty="0"/>
              <a:t>https://tianzheng4.github.io</a:t>
            </a:r>
          </a:p>
        </p:txBody>
      </p:sp>
    </p:spTree>
    <p:extLst>
      <p:ext uri="{BB962C8B-B14F-4D97-AF65-F5344CB8AC3E}">
        <p14:creationId xmlns:p14="http://schemas.microsoft.com/office/powerpoint/2010/main" val="3522399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3198167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(also called dependent variable, response, target)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Vector/Matrix/Tensor predictor X (also called inputs, regressors, covariates, features, independent variables)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E3964-2BBE-AF4A-8AEA-2CE44838628F}"/>
              </a:ext>
            </a:extLst>
          </p:cNvPr>
          <p:cNvSpPr txBox="1"/>
          <p:nvPr/>
        </p:nvSpPr>
        <p:spPr>
          <a:xfrm>
            <a:off x="838200" y="4242664"/>
            <a:ext cx="8534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i="1" u="sng" dirty="0">
                <a:effectLst/>
                <a:latin typeface="CMR10"/>
              </a:rPr>
              <a:t>Objectives</a:t>
            </a:r>
            <a:r>
              <a:rPr lang="en-CA" sz="2400" dirty="0">
                <a:effectLst/>
                <a:latin typeface="CMR10"/>
              </a:rPr>
              <a:t>: 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  <a:latin typeface="CMR10"/>
              </a:rPr>
              <a:t>Accurately predict the outcomes of unseen test </a:t>
            </a:r>
            <a:r>
              <a:rPr lang="en-CA" sz="2400" dirty="0">
                <a:latin typeface="CMR10"/>
              </a:rPr>
              <a:t>cases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Understand which inputs affect the outcome, and how</a:t>
            </a:r>
          </a:p>
          <a:p>
            <a:pPr marL="457200" indent="-457200">
              <a:buAutoNum type="arabicPeriod"/>
            </a:pPr>
            <a:r>
              <a:rPr lang="en-CA" sz="2400" dirty="0">
                <a:effectLst/>
              </a:rPr>
              <a:t>Assess the quality of our predictions and inferences </a:t>
            </a:r>
            <a:endParaRPr lang="en-CA" sz="32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79436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Notations (Supervised Learning)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B4D002-D63C-9949-B0E6-8A0A671C881A}"/>
              </a:ext>
            </a:extLst>
          </p:cNvPr>
          <p:cNvSpPr txBox="1"/>
          <p:nvPr/>
        </p:nvSpPr>
        <p:spPr>
          <a:xfrm>
            <a:off x="838200" y="2683321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Outcome Y is Income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Task: Predict the income based on years of education, years of work,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5995B-44CD-9E4A-9104-14BE545DB015}"/>
              </a:ext>
            </a:extLst>
          </p:cNvPr>
          <p:cNvSpPr txBox="1"/>
          <p:nvPr/>
        </p:nvSpPr>
        <p:spPr>
          <a:xfrm>
            <a:off x="838200" y="3713015"/>
            <a:ext cx="99517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Predictors are years of education, years of work, etc. (Denoted by X)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Model: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060D50F-BA13-654F-B1B9-1A1CA822C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l="-1020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3945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/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Given X, there may be multiple outcomes Y due to different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2400" dirty="0"/>
                  <a:t>.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93251F-9CFC-EA46-80ED-165FF38A5A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4338"/>
                <a:ext cx="10515600" cy="461665"/>
              </a:xfrm>
              <a:prstGeom prst="rect">
                <a:avLst/>
              </a:prstGeom>
              <a:blipFill>
                <a:blip r:embed="rId3"/>
                <a:stretch>
                  <a:fillRect l="-96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9F3420B9-F711-B442-82BB-1F521F0F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9409" y="2867558"/>
            <a:ext cx="7754315" cy="348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67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1894"/>
          </a:xfrm>
        </p:spPr>
        <p:txBody>
          <a:bodyPr>
            <a:normAutofit/>
          </a:bodyPr>
          <a:lstStyle/>
          <a:p>
            <a:r>
              <a:rPr lang="en-US" dirty="0"/>
              <a:t>What is an ideal model?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93251F-9CFC-EA46-80ED-165FF38A5AE2}"/>
              </a:ext>
            </a:extLst>
          </p:cNvPr>
          <p:cNvSpPr txBox="1"/>
          <p:nvPr/>
        </p:nvSpPr>
        <p:spPr>
          <a:xfrm>
            <a:off x="838200" y="1784338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characterizes the expectation of the outcome.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/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3AECFB-3AD9-6E40-810C-79BBFBD86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" y="2683321"/>
                <a:ext cx="9951720" cy="461665"/>
              </a:xfrm>
              <a:prstGeom prst="rect">
                <a:avLst/>
              </a:prstGeom>
              <a:blipFill>
                <a:blip r:embed="rId3"/>
                <a:stretch>
                  <a:fillRect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0C57E0-24E4-9A4F-8EE2-8F4161F9B5D2}"/>
              </a:ext>
            </a:extLst>
          </p:cNvPr>
          <p:cNvSpPr txBox="1"/>
          <p:nvPr/>
        </p:nvSpPr>
        <p:spPr>
          <a:xfrm>
            <a:off x="838200" y="3713015"/>
            <a:ext cx="10515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ideal model is also called the regression function.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/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400" dirty="0"/>
                  <a:t> is a vector,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dirty="0"/>
                  <a:t>  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35E2E4-4B74-7A47-A846-4720FAB222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2709"/>
                <a:ext cx="7178040" cy="461665"/>
              </a:xfrm>
              <a:prstGeom prst="rect">
                <a:avLst/>
              </a:prstGeom>
              <a:blipFill>
                <a:blip r:embed="rId4"/>
                <a:stretch>
                  <a:fillRect l="-1413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/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38A8BA-3D10-A346-9239-0930EEF38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47238"/>
                <a:ext cx="9951720" cy="461665"/>
              </a:xfrm>
              <a:prstGeom prst="rect">
                <a:avLst/>
              </a:prstGeom>
              <a:blipFill>
                <a:blip r:embed="rId5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68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ython (programming language) - Wikipedi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7704" y="2278172"/>
            <a:ext cx="1409240" cy="154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Ultimate Guide to the NumPy Package for Scientific Computing in Pyth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2336"/>
            <a:ext cx="3031934" cy="120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andas (software) - Wikipedia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380627"/>
            <a:ext cx="3395041" cy="137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tplotlib logo — Matplotlib 3.1.0 documentati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3" y="2310171"/>
            <a:ext cx="4861523" cy="972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ow to Use Mapillary Data in Jupyter Notebooks - The Mapillary Blo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6337" y="4423523"/>
            <a:ext cx="3716827" cy="10027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File:Scikit learn logo small.svg - Wikimedia Commons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5323" y="4018300"/>
            <a:ext cx="2664944" cy="143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60BF935A-CCAC-124B-810D-8F2B4E96E7E3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9818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Implementation Tools</a:t>
            </a:r>
          </a:p>
        </p:txBody>
      </p:sp>
    </p:spTree>
    <p:extLst>
      <p:ext uri="{BB962C8B-B14F-4D97-AF65-F5344CB8AC3E}">
        <p14:creationId xmlns:p14="http://schemas.microsoft.com/office/powerpoint/2010/main" val="4236951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Python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4907" y="1575509"/>
            <a:ext cx="10341077" cy="3647601"/>
          </a:xfrm>
        </p:spPr>
        <p:txBody>
          <a:bodyPr>
            <a:noAutofit/>
          </a:bodyPr>
          <a:lstStyle/>
          <a:p>
            <a:r>
              <a:rPr lang="en-GB" dirty="0" err="1"/>
              <a:t>Kaggle</a:t>
            </a:r>
            <a:r>
              <a:rPr lang="en-GB" dirty="0"/>
              <a:t>: </a:t>
            </a:r>
            <a:r>
              <a:rPr lang="en-GB" dirty="0">
                <a:hlinkClick r:id="rId2"/>
              </a:rPr>
              <a:t>https://www.kaggle.com/learn/python</a:t>
            </a:r>
            <a:r>
              <a:rPr lang="en-GB" dirty="0"/>
              <a:t> </a:t>
            </a:r>
          </a:p>
          <a:p>
            <a:r>
              <a:rPr lang="en-GB" dirty="0"/>
              <a:t>Learn Python: </a:t>
            </a:r>
            <a:r>
              <a:rPr lang="en-GB" dirty="0">
                <a:hlinkClick r:id="rId3"/>
              </a:rPr>
              <a:t>https://www.learnpython.org/</a:t>
            </a:r>
            <a:r>
              <a:rPr lang="en-GB" dirty="0"/>
              <a:t> </a:t>
            </a:r>
          </a:p>
          <a:p>
            <a:r>
              <a:rPr lang="en-GB" dirty="0"/>
              <a:t>Python for Beginners by Microsoft: </a:t>
            </a:r>
            <a:r>
              <a:rPr lang="en-GB" dirty="0">
                <a:hlinkClick r:id="rId4"/>
              </a:rPr>
              <a:t>https://learn.microsoft.com/en-us/shows/intro-to-python-development/</a:t>
            </a:r>
            <a:r>
              <a:rPr lang="en-GB" dirty="0"/>
              <a:t> </a:t>
            </a:r>
            <a:endParaRPr lang="en-US" dirty="0"/>
          </a:p>
          <a:p>
            <a:r>
              <a:rPr lang="en-US" dirty="0"/>
              <a:t>Python for Everybody (up to 6 hours): </a:t>
            </a:r>
            <a:r>
              <a:rPr lang="en-US" dirty="0">
                <a:hlinkClick r:id="rId5"/>
              </a:rPr>
              <a:t>https://www.youtube.com/watch?v=8DvywoWv6fI</a:t>
            </a:r>
            <a:r>
              <a:rPr lang="en-US" dirty="0"/>
              <a:t> </a:t>
            </a:r>
          </a:p>
          <a:p>
            <a:r>
              <a:rPr lang="en-GB" b="1" dirty="0"/>
              <a:t>Google it</a:t>
            </a:r>
          </a:p>
          <a:p>
            <a:r>
              <a:rPr lang="en-GB" b="1" dirty="0"/>
              <a:t>Introduction to Python (next course)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0421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30BF-7806-D247-A2AF-B1239989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Website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953F59-DB65-0241-829C-F5150AEE3958}"/>
              </a:ext>
            </a:extLst>
          </p:cNvPr>
          <p:cNvSpPr txBox="1"/>
          <p:nvPr/>
        </p:nvSpPr>
        <p:spPr>
          <a:xfrm>
            <a:off x="838200" y="1825675"/>
            <a:ext cx="91592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https://tianzheng4.github.io/</a:t>
            </a:r>
            <a:r>
              <a:rPr lang="en-US" sz="2400" dirty="0" err="1"/>
              <a:t>umkc</a:t>
            </a:r>
            <a:r>
              <a:rPr lang="en-US" sz="2400" dirty="0"/>
              <a:t>-teaching/2023-fall-teaching-1/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699D753-1647-664C-A454-6CD0016A3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19949"/>
            <a:ext cx="9616440" cy="2078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What are on the course website:</a:t>
            </a:r>
          </a:p>
          <a:p>
            <a:pPr marL="0" indent="0">
              <a:buNone/>
            </a:pPr>
            <a:r>
              <a:rPr lang="en-US" sz="2400" dirty="0"/>
              <a:t>	Lecture slides</a:t>
            </a:r>
          </a:p>
          <a:p>
            <a:pPr marL="0" indent="0">
              <a:buNone/>
            </a:pPr>
            <a:r>
              <a:rPr lang="en-US" sz="2400" dirty="0"/>
              <a:t>	Lab material</a:t>
            </a:r>
          </a:p>
          <a:p>
            <a:pPr marL="0" indent="0">
              <a:buNone/>
            </a:pPr>
            <a:r>
              <a:rPr lang="en-US" sz="2400" dirty="0"/>
              <a:t>	Contact Information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7D57D7-F9C0-5840-941E-E7D4557F09BF}"/>
              </a:ext>
            </a:extLst>
          </p:cNvPr>
          <p:cNvSpPr txBox="1">
            <a:spLocks/>
          </p:cNvSpPr>
          <p:nvPr/>
        </p:nvSpPr>
        <p:spPr>
          <a:xfrm>
            <a:off x="838200" y="5375881"/>
            <a:ext cx="9616440" cy="852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you are interested in my research, feel free to contact me.</a:t>
            </a:r>
          </a:p>
        </p:txBody>
      </p:sp>
    </p:spTree>
    <p:extLst>
      <p:ext uri="{BB962C8B-B14F-4D97-AF65-F5344CB8AC3E}">
        <p14:creationId xmlns:p14="http://schemas.microsoft.com/office/powerpoint/2010/main" val="2999229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14E73AD-7A38-9D42-8C4C-ADC0FDE0FBC3}"/>
              </a:ext>
            </a:extLst>
          </p:cNvPr>
          <p:cNvSpPr txBox="1"/>
          <p:nvPr/>
        </p:nvSpPr>
        <p:spPr>
          <a:xfrm>
            <a:off x="4792980" y="2601575"/>
            <a:ext cx="59512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400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6137445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10335</TotalTime>
  <Words>343</Words>
  <Application>Microsoft Macintosh PowerPoint</Application>
  <PresentationFormat>Widescreen</PresentationFormat>
  <Paragraphs>43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CMR10</vt:lpstr>
      <vt:lpstr>Arial</vt:lpstr>
      <vt:lpstr>Calibri</vt:lpstr>
      <vt:lpstr>Calibri Light</vt:lpstr>
      <vt:lpstr>Cambria Math</vt:lpstr>
      <vt:lpstr>Office Theme</vt:lpstr>
      <vt:lpstr>  Introduction to Statistical Learning</vt:lpstr>
      <vt:lpstr>Notations (Supervised Learning)</vt:lpstr>
      <vt:lpstr>Notations (Supervised Learning)</vt:lpstr>
      <vt:lpstr>What is an ideal model?</vt:lpstr>
      <vt:lpstr>What is an ideal model?</vt:lpstr>
      <vt:lpstr>PowerPoint Presentation</vt:lpstr>
      <vt:lpstr>Python Resources</vt:lpstr>
      <vt:lpstr>Course Website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COMP-SCI 5565-0002  Introduction to Statistical Learning</dc:title>
  <dc:creator>BAFFOUR Adu</dc:creator>
  <cp:lastModifiedBy>Zheng Tianhang</cp:lastModifiedBy>
  <cp:revision>120</cp:revision>
  <dcterms:created xsi:type="dcterms:W3CDTF">2023-01-15T02:09:57Z</dcterms:created>
  <dcterms:modified xsi:type="dcterms:W3CDTF">2023-08-24T14:44:06Z</dcterms:modified>
</cp:coreProperties>
</file>