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7" r:id="rId2"/>
    <p:sldId id="369" r:id="rId3"/>
    <p:sldId id="406" r:id="rId4"/>
    <p:sldId id="365" r:id="rId5"/>
    <p:sldId id="407" r:id="rId6"/>
    <p:sldId id="408" r:id="rId7"/>
    <p:sldId id="409" r:id="rId8"/>
    <p:sldId id="410" r:id="rId9"/>
    <p:sldId id="411" r:id="rId10"/>
    <p:sldId id="422" r:id="rId11"/>
    <p:sldId id="423" r:id="rId12"/>
    <p:sldId id="425" r:id="rId13"/>
    <p:sldId id="426" r:id="rId14"/>
    <p:sldId id="412" r:id="rId15"/>
    <p:sldId id="413" r:id="rId16"/>
    <p:sldId id="415" r:id="rId17"/>
    <p:sldId id="416" r:id="rId18"/>
    <p:sldId id="417" r:id="rId19"/>
    <p:sldId id="418" r:id="rId20"/>
    <p:sldId id="419" r:id="rId21"/>
    <p:sldId id="420" r:id="rId22"/>
    <p:sldId id="427" r:id="rId23"/>
    <p:sldId id="421" r:id="rId24"/>
    <p:sldId id="428" r:id="rId25"/>
    <p:sldId id="42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29" autoAdjust="0"/>
    <p:restoredTop sz="87145" autoAdjust="0"/>
  </p:normalViewPr>
  <p:slideViewPr>
    <p:cSldViewPr snapToGrid="0">
      <p:cViewPr varScale="1">
        <p:scale>
          <a:sx n="100" d="100"/>
          <a:sy n="100" d="100"/>
        </p:scale>
        <p:origin x="6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9442D-9D7C-40D7-A5A3-649EA8C158D2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BDF20-BE86-4883-8A23-4CE3D005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4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912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06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61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28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86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938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272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925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381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706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70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738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570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577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241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650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76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49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37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49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54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15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98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44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0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2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98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14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49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24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1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22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6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2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48473-9145-41F0-ADB9-654A949CD218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9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4103" y="1661160"/>
            <a:ext cx="9144000" cy="1468099"/>
          </a:xfrm>
        </p:spPr>
        <p:txBody>
          <a:bodyPr>
            <a:normAutofit fontScale="90000"/>
          </a:bodyPr>
          <a:lstStyle/>
          <a:p>
            <a:br>
              <a:rPr lang="en-US" sz="4800" b="1" dirty="0"/>
            </a:br>
            <a:r>
              <a:rPr lang="en-US" altLang="zh-CN" sz="4800" b="1" dirty="0"/>
              <a:t>Deep Learning</a:t>
            </a:r>
            <a:br>
              <a:rPr lang="en-US" altLang="zh-CN" sz="4800" b="1" dirty="0"/>
            </a:br>
            <a:endParaRPr lang="en-US" sz="4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44103" y="3841884"/>
            <a:ext cx="9144000" cy="1354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Tianhang</a:t>
            </a:r>
            <a:r>
              <a:rPr lang="en-GB" dirty="0"/>
              <a:t> Zheng</a:t>
            </a:r>
          </a:p>
          <a:p>
            <a:r>
              <a:rPr lang="en-US" dirty="0"/>
              <a:t>https://tianzheng4.github.io</a:t>
            </a:r>
          </a:p>
        </p:txBody>
      </p:sp>
    </p:spTree>
    <p:extLst>
      <p:ext uri="{BB962C8B-B14F-4D97-AF65-F5344CB8AC3E}">
        <p14:creationId xmlns:p14="http://schemas.microsoft.com/office/powerpoint/2010/main" val="3522399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Train Neural Networks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D26C53-A721-9F1A-98AB-B618C7806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98523"/>
            <a:ext cx="5409546" cy="48943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0EC2DA-4A3D-DE36-3BA5-C9A1F7C57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4849" y="1983579"/>
            <a:ext cx="4276906" cy="11276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D52C9F-69C6-9ADB-0E28-108923213E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2112" y="4875485"/>
            <a:ext cx="5410200" cy="1143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7DFAC6-0186-C769-2AE9-B7CB68A0A8E7}"/>
              </a:ext>
            </a:extLst>
          </p:cNvPr>
          <p:cNvSpPr txBox="1"/>
          <p:nvPr/>
        </p:nvSpPr>
        <p:spPr>
          <a:xfrm>
            <a:off x="6914849" y="3731758"/>
            <a:ext cx="50957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The objective is non-convex</a:t>
            </a:r>
          </a:p>
        </p:txBody>
      </p:sp>
    </p:spTree>
    <p:extLst>
      <p:ext uri="{BB962C8B-B14F-4D97-AF65-F5344CB8AC3E}">
        <p14:creationId xmlns:p14="http://schemas.microsoft.com/office/powerpoint/2010/main" val="617553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Train Neural Networks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236A2C-8A10-185B-ED26-96216285D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737" y="2017331"/>
            <a:ext cx="4642726" cy="6903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670353-B3C0-19EC-A0DB-53990902B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377960"/>
            <a:ext cx="9989757" cy="245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13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Train Neural Networks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F7A1F1-8324-FB3D-7638-66806F8C4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766" y="1891862"/>
            <a:ext cx="7638250" cy="5362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CEAF1D-AAF0-14C2-7E74-0DC66E023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0199" y="2981053"/>
            <a:ext cx="3381484" cy="8984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DAEA3D-D658-0D30-A6E7-B68E02F360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0200" y="5510981"/>
            <a:ext cx="3381483" cy="5875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1A425F-5301-C695-81D9-99AA9BD0AF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9326" y="4429892"/>
            <a:ext cx="9903116" cy="51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29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Gradients and Backpropagation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FFAA7C-62E8-67E5-1E54-2EE0A1E8BAA8}"/>
              </a:ext>
            </a:extLst>
          </p:cNvPr>
          <p:cNvSpPr txBox="1"/>
          <p:nvPr/>
        </p:nvSpPr>
        <p:spPr>
          <a:xfrm>
            <a:off x="838200" y="1941058"/>
            <a:ext cx="8686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Backpropagation uses the chain rule for differentiation: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A9B224-C428-ED91-C5DC-CF9EC9688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333" y="3132287"/>
            <a:ext cx="6798995" cy="283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499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Why Neural Network?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A1A37A-C10A-E72E-DAD5-B9C69DCD0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69" y="2084885"/>
            <a:ext cx="9674268" cy="280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741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Convolutional Neural Network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346AA5-D9D8-C5BD-1269-0715C3C80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887" y="1836673"/>
            <a:ext cx="6895224" cy="23682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D46F63-B347-15B0-BD02-14AE56BB8730}"/>
              </a:ext>
            </a:extLst>
          </p:cNvPr>
          <p:cNvSpPr txBox="1"/>
          <p:nvPr/>
        </p:nvSpPr>
        <p:spPr>
          <a:xfrm>
            <a:off x="950753" y="4694567"/>
            <a:ext cx="102904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A commonly used network architecture for classifying images </a:t>
            </a:r>
          </a:p>
        </p:txBody>
      </p:sp>
    </p:spTree>
    <p:extLst>
      <p:ext uri="{BB962C8B-B14F-4D97-AF65-F5344CB8AC3E}">
        <p14:creationId xmlns:p14="http://schemas.microsoft.com/office/powerpoint/2010/main" val="1536299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Convolutional Kernel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FCCDC8-5E48-FD71-BD45-A80C53F76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416" y="2171919"/>
            <a:ext cx="9759907" cy="342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582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Convolutional Kernel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5F2F55-1945-233C-2BB7-9E59BD81E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915" y="2175642"/>
            <a:ext cx="10043885" cy="304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784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Convolutional Kernel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6385C1-6453-0EE9-4ADD-79FF6D022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55" y="2276054"/>
            <a:ext cx="10886890" cy="303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502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Max Pooling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C4AD3B-960D-5332-E47C-E860730D9672}"/>
              </a:ext>
            </a:extLst>
          </p:cNvPr>
          <p:cNvSpPr txBox="1"/>
          <p:nvPr/>
        </p:nvSpPr>
        <p:spPr>
          <a:xfrm>
            <a:off x="838200" y="1479716"/>
            <a:ext cx="1029049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Max pooling mainly helps in extracting sharp features, and </a:t>
            </a:r>
            <a:r>
              <a:rPr lang="en-US" sz="2800" b="0" i="0" u="none" strike="noStrike" dirty="0">
                <a:solidFill>
                  <a:srgbClr val="0C0D0E"/>
                </a:solidFill>
                <a:effectLst/>
                <a:latin typeface="-apple-system"/>
              </a:rPr>
              <a:t>reduce model variance and computation cost</a:t>
            </a:r>
            <a:endParaRPr lang="en-US" altLang="zh-CN" sz="2800" dirty="0"/>
          </a:p>
        </p:txBody>
      </p:sp>
      <p:pic>
        <p:nvPicPr>
          <p:cNvPr id="6146" name="Picture 2" descr="CNN | Introduction to Pooling Layer - GeeksforGeeks">
            <a:extLst>
              <a:ext uri="{FF2B5EF4-FFF2-40B4-BE49-F238E27FC236}">
                <a16:creationId xmlns:a16="http://schemas.microsoft.com/office/drawing/2014/main" id="{4ECD2625-D6E2-BD3A-D5CB-8531B871F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089" y="2874313"/>
            <a:ext cx="9551276" cy="3407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188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Deep Learning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AE8DAA-C69E-7C93-B281-2404426A7EE2}"/>
              </a:ext>
            </a:extLst>
          </p:cNvPr>
          <p:cNvSpPr txBox="1"/>
          <p:nvPr/>
        </p:nvSpPr>
        <p:spPr>
          <a:xfrm>
            <a:off x="838200" y="1746961"/>
            <a:ext cx="100736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People begin to study neural networks starting from 1980</a:t>
            </a:r>
          </a:p>
          <a:p>
            <a:r>
              <a:rPr lang="en-US" altLang="zh-CN" sz="2800" dirty="0"/>
              <a:t> </a:t>
            </a:r>
          </a:p>
        </p:txBody>
      </p:sp>
      <p:pic>
        <p:nvPicPr>
          <p:cNvPr id="1026" name="Picture 2" descr="2018 Turing Award">
            <a:extLst>
              <a:ext uri="{FF2B5EF4-FFF2-40B4-BE49-F238E27FC236}">
                <a16:creationId xmlns:a16="http://schemas.microsoft.com/office/drawing/2014/main" id="{B25F5D45-41D8-FA9B-112D-61720F09E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227" y="2701068"/>
            <a:ext cx="6411794" cy="3608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356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Avg Pooling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C4AD3B-960D-5332-E47C-E860730D9672}"/>
              </a:ext>
            </a:extLst>
          </p:cNvPr>
          <p:cNvSpPr txBox="1"/>
          <p:nvPr/>
        </p:nvSpPr>
        <p:spPr>
          <a:xfrm>
            <a:off x="838200" y="1668902"/>
            <a:ext cx="1029049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Avg pooling mainly helps in extracting smooth features, and </a:t>
            </a:r>
            <a:r>
              <a:rPr lang="en-US" sz="2800" b="0" i="0" u="none" strike="noStrike" dirty="0">
                <a:solidFill>
                  <a:srgbClr val="0C0D0E"/>
                </a:solidFill>
                <a:effectLst/>
                <a:latin typeface="-apple-system"/>
              </a:rPr>
              <a:t>reduce model variance and computation cost</a:t>
            </a:r>
            <a:endParaRPr lang="en-US" altLang="zh-CN" sz="2800" dirty="0"/>
          </a:p>
        </p:txBody>
      </p:sp>
      <p:pic>
        <p:nvPicPr>
          <p:cNvPr id="7172" name="Picture 4" descr="CNN | Introduction to Pooling Layer - GeeksforGeeks">
            <a:extLst>
              <a:ext uri="{FF2B5EF4-FFF2-40B4-BE49-F238E27FC236}">
                <a16:creationId xmlns:a16="http://schemas.microsoft.com/office/drawing/2014/main" id="{66475D7D-6E27-F2EE-7E19-0220D7897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97" y="2944891"/>
            <a:ext cx="10025205" cy="3547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987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Convolutional Neural Network</a:t>
            </a:r>
          </a:p>
        </p:txBody>
      </p:sp>
      <p:pic>
        <p:nvPicPr>
          <p:cNvPr id="8194" name="Picture 2" descr="A Guide to Convolutional Neural Networks — the ELI5 way | Saturn Cloud Blog">
            <a:extLst>
              <a:ext uri="{FF2B5EF4-FFF2-40B4-BE49-F238E27FC236}">
                <a16:creationId xmlns:a16="http://schemas.microsoft.com/office/drawing/2014/main" id="{752E458F-BF3B-F9F0-F8E8-ECECD9237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096" y="1347020"/>
            <a:ext cx="9963807" cy="533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996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Deep Convolutional Neural Network</a:t>
            </a:r>
          </a:p>
        </p:txBody>
      </p:sp>
      <p:pic>
        <p:nvPicPr>
          <p:cNvPr id="10242" name="Picture 2" descr="Difference between AlexNet, VGGNet, ResNet, and Inception | by Aqeel Anwar  | Towards Data Science">
            <a:extLst>
              <a:ext uri="{FF2B5EF4-FFF2-40B4-BE49-F238E27FC236}">
                <a16:creationId xmlns:a16="http://schemas.microsoft.com/office/drawing/2014/main" id="{43AB9FCF-54BA-1674-00FE-700047CA3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04368"/>
            <a:ext cx="9328896" cy="357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485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Residual Neural Networks (</a:t>
            </a:r>
            <a:r>
              <a:rPr lang="en-US" dirty="0" err="1"/>
              <a:t>ResNet</a:t>
            </a:r>
            <a:r>
              <a:rPr lang="en-US" dirty="0"/>
              <a:t>)</a:t>
            </a:r>
          </a:p>
        </p:txBody>
      </p:sp>
      <p:pic>
        <p:nvPicPr>
          <p:cNvPr id="9218" name="Picture 2" descr="Residual neural network - Wikipedia">
            <a:extLst>
              <a:ext uri="{FF2B5EF4-FFF2-40B4-BE49-F238E27FC236}">
                <a16:creationId xmlns:a16="http://schemas.microsoft.com/office/drawing/2014/main" id="{C1F03DA4-2E8E-DE0A-F6B0-E6EB71976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08213"/>
            <a:ext cx="5558333" cy="3011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EC7E4F-64E6-F48B-4065-3B5645CADAF3}"/>
              </a:ext>
            </a:extLst>
          </p:cNvPr>
          <p:cNvSpPr txBox="1"/>
          <p:nvPr/>
        </p:nvSpPr>
        <p:spPr>
          <a:xfrm>
            <a:off x="6781800" y="2674672"/>
            <a:ext cx="371803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altLang="zh-CN" sz="2800" dirty="0"/>
              <a:t>Address the issue of gradient vanishing</a:t>
            </a:r>
          </a:p>
          <a:p>
            <a:pPr marL="514350" indent="-514350">
              <a:buAutoNum type="arabicPeriod"/>
            </a:pPr>
            <a:endParaRPr lang="en-US" altLang="zh-CN" sz="2800" dirty="0"/>
          </a:p>
          <a:p>
            <a:pPr marL="514350" indent="-514350">
              <a:buAutoNum type="arabicPeriod"/>
            </a:pPr>
            <a:r>
              <a:rPr lang="en-US" altLang="zh-CN" sz="2800" dirty="0"/>
              <a:t>Easy to model identity function</a:t>
            </a:r>
          </a:p>
          <a:p>
            <a:pPr marL="514350" indent="-514350">
              <a:buAutoNum type="arabicPeriod"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547431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Residual Neural Networks (</a:t>
            </a:r>
            <a:r>
              <a:rPr lang="en-US" dirty="0" err="1"/>
              <a:t>ResNet</a:t>
            </a:r>
            <a:r>
              <a:rPr lang="en-US" dirty="0"/>
              <a:t>)</a:t>
            </a:r>
          </a:p>
        </p:txBody>
      </p:sp>
      <p:pic>
        <p:nvPicPr>
          <p:cNvPr id="11266" name="Picture 2" descr="Original ResNet-18 Architecture | Download Scientific Diagram">
            <a:extLst>
              <a:ext uri="{FF2B5EF4-FFF2-40B4-BE49-F238E27FC236}">
                <a16:creationId xmlns:a16="http://schemas.microsoft.com/office/drawing/2014/main" id="{6D61EF7E-7A4C-C7E5-A9D2-B5D2E2B2D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00" y="2044017"/>
            <a:ext cx="11189687" cy="3014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91D71C-D1C8-5B4B-3ACB-AC1F5D590035}"/>
              </a:ext>
            </a:extLst>
          </p:cNvPr>
          <p:cNvSpPr txBox="1"/>
          <p:nvPr/>
        </p:nvSpPr>
        <p:spPr>
          <a:xfrm>
            <a:off x="4984531" y="5510980"/>
            <a:ext cx="37180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ResNet-18</a:t>
            </a:r>
          </a:p>
        </p:txBody>
      </p:sp>
    </p:spTree>
    <p:extLst>
      <p:ext uri="{BB962C8B-B14F-4D97-AF65-F5344CB8AC3E}">
        <p14:creationId xmlns:p14="http://schemas.microsoft.com/office/powerpoint/2010/main" val="3188578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 fontScale="90000"/>
          </a:bodyPr>
          <a:lstStyle/>
          <a:p>
            <a:r>
              <a:rPr lang="en-US" dirty="0"/>
              <a:t>Document Classification: IMDB Movie Reviews </a:t>
            </a:r>
          </a:p>
        </p:txBody>
      </p:sp>
    </p:spTree>
    <p:extLst>
      <p:ext uri="{BB962C8B-B14F-4D97-AF65-F5344CB8AC3E}">
        <p14:creationId xmlns:p14="http://schemas.microsoft.com/office/powerpoint/2010/main" val="1630019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Deep Learning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AE8DAA-C69E-7C93-B281-2404426A7EE2}"/>
              </a:ext>
            </a:extLst>
          </p:cNvPr>
          <p:cNvSpPr txBox="1"/>
          <p:nvPr/>
        </p:nvSpPr>
        <p:spPr>
          <a:xfrm>
            <a:off x="834342" y="1533725"/>
            <a:ext cx="10073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Deep learning becomes very popular starting from 2012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9E2631-E5C0-2427-D2E7-2F94011E3B52}"/>
              </a:ext>
            </a:extLst>
          </p:cNvPr>
          <p:cNvSpPr txBox="1"/>
          <p:nvPr/>
        </p:nvSpPr>
        <p:spPr>
          <a:xfrm>
            <a:off x="834342" y="2460807"/>
            <a:ext cx="969476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i="1" u="sng" dirty="0"/>
              <a:t>ImageNet classification with deep convolutional neural networks </a:t>
            </a:r>
            <a:r>
              <a:rPr lang="en-US" sz="2800" dirty="0"/>
              <a:t>(</a:t>
            </a:r>
            <a:r>
              <a:rPr lang="en-US" sz="2800" dirty="0" err="1"/>
              <a:t>NeurIPS</a:t>
            </a:r>
            <a:r>
              <a:rPr lang="en-US" sz="2800" dirty="0"/>
              <a:t> 2012) shows that deep neural networks can outperform traditional machine learning techniques by a large margin!</a:t>
            </a:r>
          </a:p>
        </p:txBody>
      </p:sp>
      <p:pic>
        <p:nvPicPr>
          <p:cNvPr id="2050" name="Picture 2" descr="Prepare the ImageNet dataset — gluoncv 0.11.0 documentation">
            <a:extLst>
              <a:ext uri="{FF2B5EF4-FFF2-40B4-BE49-F238E27FC236}">
                <a16:creationId xmlns:a16="http://schemas.microsoft.com/office/drawing/2014/main" id="{B7E02FEB-6F51-9F54-2406-4E27CD340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544" y="4076466"/>
            <a:ext cx="6041020" cy="241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065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Single Layer Neural Network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B06EC3-6501-2630-7801-AF1687023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37731"/>
            <a:ext cx="5780917" cy="50114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6B16F3-B4EF-F252-7080-17CE5DA74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824183"/>
            <a:ext cx="4838056" cy="6301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B7D78A-26CF-E142-6339-671456B854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0347" y="5337315"/>
            <a:ext cx="3313453" cy="6301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1CEB25-461C-8976-9B78-E9210E2166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1165" y="5403661"/>
            <a:ext cx="1064993" cy="5638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6D3021-551C-4DBC-3C60-9009C35715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84360" y="5461393"/>
            <a:ext cx="468600" cy="50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88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Activation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C290D7-B544-A875-6223-8ACC9FF87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658" y="2089438"/>
            <a:ext cx="6586182" cy="39726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28856B-4909-F107-3013-4D5FB108C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314906"/>
            <a:ext cx="3659457" cy="5511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D344A4-B42F-F7DE-F4B7-C693443DDF98}"/>
              </a:ext>
            </a:extLst>
          </p:cNvPr>
          <p:cNvSpPr txBox="1"/>
          <p:nvPr/>
        </p:nvSpPr>
        <p:spPr>
          <a:xfrm>
            <a:off x="813926" y="3233405"/>
            <a:ext cx="394214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Activation functions in hidden layers are typically nonlinear, otherwise the model collapses to a linear model. </a:t>
            </a:r>
          </a:p>
        </p:txBody>
      </p:sp>
    </p:spTree>
    <p:extLst>
      <p:ext uri="{BB962C8B-B14F-4D97-AF65-F5344CB8AC3E}">
        <p14:creationId xmlns:p14="http://schemas.microsoft.com/office/powerpoint/2010/main" val="551009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Example: MNIST Digits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D344A4-B42F-F7DE-F4B7-C693443DDF98}"/>
              </a:ext>
            </a:extLst>
          </p:cNvPr>
          <p:cNvSpPr txBox="1"/>
          <p:nvPr/>
        </p:nvSpPr>
        <p:spPr>
          <a:xfrm>
            <a:off x="975972" y="2599379"/>
            <a:ext cx="394214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Build a two-layer network with 256 units at first layer, 128 units at second layer, and 10 units at output layer. </a:t>
            </a:r>
          </a:p>
          <a:p>
            <a:endParaRPr lang="en-US" altLang="zh-C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7A5AF6-A2D9-C0DE-EA19-9BF57922B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480" y="2160457"/>
            <a:ext cx="5015377" cy="355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406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5DFB90-4D9A-EB96-26D9-E308329E6C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14"/>
          <a:stretch/>
        </p:blipFill>
        <p:spPr>
          <a:xfrm>
            <a:off x="1937983" y="394698"/>
            <a:ext cx="7710984" cy="633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346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 err="1"/>
              <a:t>Softmax</a:t>
            </a:r>
            <a:r>
              <a:rPr lang="en-US" dirty="0"/>
              <a:t>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E3601B-BC73-A375-9C42-7797A7836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377" y="1669291"/>
            <a:ext cx="9775290" cy="9818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FD4598-1573-97C9-D15B-44077010DC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2479" y="4356943"/>
            <a:ext cx="5667085" cy="11334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2962E3-3EA7-8827-9F7F-9EE48EFEE36D}"/>
              </a:ext>
            </a:extLst>
          </p:cNvPr>
          <p:cNvSpPr txBox="1"/>
          <p:nvPr/>
        </p:nvSpPr>
        <p:spPr>
          <a:xfrm>
            <a:off x="958378" y="3429000"/>
            <a:ext cx="28493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 err="1"/>
              <a:t>Softmax</a:t>
            </a:r>
            <a:r>
              <a:rPr lang="en-US" altLang="zh-CN" sz="2800" dirty="0"/>
              <a:t> output:</a:t>
            </a:r>
          </a:p>
        </p:txBody>
      </p:sp>
    </p:spTree>
    <p:extLst>
      <p:ext uri="{BB962C8B-B14F-4D97-AF65-F5344CB8AC3E}">
        <p14:creationId xmlns:p14="http://schemas.microsoft.com/office/powerpoint/2010/main" val="234094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Cross-Entropy Loss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2962E3-3EA7-8827-9F7F-9EE48EFEE36D}"/>
              </a:ext>
            </a:extLst>
          </p:cNvPr>
          <p:cNvSpPr txBox="1"/>
          <p:nvPr/>
        </p:nvSpPr>
        <p:spPr>
          <a:xfrm>
            <a:off x="1000245" y="1700336"/>
            <a:ext cx="63265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Negative multinomial log-likelihood: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6318F5-CCA7-D662-8081-A56BEDF2C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378" y="2629893"/>
            <a:ext cx="4289579" cy="12348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397008-18C5-A6C5-BCC2-620546D67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019" y="4447119"/>
            <a:ext cx="8417001" cy="52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940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41251</TotalTime>
  <Words>267</Words>
  <Application>Microsoft Macintosh PowerPoint</Application>
  <PresentationFormat>Widescreen</PresentationFormat>
  <Paragraphs>67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-apple-system</vt:lpstr>
      <vt:lpstr>Arial</vt:lpstr>
      <vt:lpstr>Calibri</vt:lpstr>
      <vt:lpstr>Calibri Light</vt:lpstr>
      <vt:lpstr>Office Theme</vt:lpstr>
      <vt:lpstr> Deep Learning </vt:lpstr>
      <vt:lpstr>Deep Learning </vt:lpstr>
      <vt:lpstr>Deep Learning </vt:lpstr>
      <vt:lpstr>Single Layer Neural Network </vt:lpstr>
      <vt:lpstr>Activation Function</vt:lpstr>
      <vt:lpstr>Example: MNIST Digits </vt:lpstr>
      <vt:lpstr>PowerPoint Presentation</vt:lpstr>
      <vt:lpstr>Softmax Output</vt:lpstr>
      <vt:lpstr>Cross-Entropy Loss</vt:lpstr>
      <vt:lpstr>Train Neural Networks</vt:lpstr>
      <vt:lpstr>Train Neural Networks</vt:lpstr>
      <vt:lpstr>Train Neural Networks</vt:lpstr>
      <vt:lpstr>Gradients and Backpropagation </vt:lpstr>
      <vt:lpstr>Why Neural Network?</vt:lpstr>
      <vt:lpstr>Convolutional Neural Network </vt:lpstr>
      <vt:lpstr>Convolutional Kernel</vt:lpstr>
      <vt:lpstr>Convolutional Kernel</vt:lpstr>
      <vt:lpstr>Convolutional Kernel</vt:lpstr>
      <vt:lpstr>Max Pooling</vt:lpstr>
      <vt:lpstr>Avg Pooling</vt:lpstr>
      <vt:lpstr>Convolutional Neural Network</vt:lpstr>
      <vt:lpstr>Deep Convolutional Neural Network</vt:lpstr>
      <vt:lpstr>Residual Neural Networks (ResNet)</vt:lpstr>
      <vt:lpstr>Residual Neural Networks (ResNet)</vt:lpstr>
      <vt:lpstr>Document Classification: IMDB Movie Reviews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COMP-SCI 5565-0002  Introduction to Statistical Learning</dc:title>
  <dc:creator>BAFFOUR Adu</dc:creator>
  <cp:lastModifiedBy>Zheng, Tianhang</cp:lastModifiedBy>
  <cp:revision>697</cp:revision>
  <dcterms:created xsi:type="dcterms:W3CDTF">2023-01-15T02:09:57Z</dcterms:created>
  <dcterms:modified xsi:type="dcterms:W3CDTF">2023-10-29T23:27:02Z</dcterms:modified>
</cp:coreProperties>
</file>