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69" r:id="rId3"/>
    <p:sldId id="438" r:id="rId4"/>
    <p:sldId id="439" r:id="rId5"/>
    <p:sldId id="436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2" r:id="rId18"/>
    <p:sldId id="45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87145" autoAdjust="0"/>
  </p:normalViewPr>
  <p:slideViewPr>
    <p:cSldViewPr snapToGrid="0">
      <p:cViewPr varScale="1">
        <p:scale>
          <a:sx n="100" d="100"/>
          <a:sy n="10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0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6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4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6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8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4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Unsupervised Learning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idea behind K-means clustering is that a good clustering is one for which the within-cluster variation is as small as possible.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AD1EC-1AFA-8410-3623-FBC3C4F8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99" y="4334940"/>
            <a:ext cx="3815444" cy="1310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306F0-B6AD-BCBA-C835-E7D22EFA9A34}"/>
              </a:ext>
            </a:extLst>
          </p:cNvPr>
          <p:cNvSpPr txBox="1"/>
          <p:nvPr/>
        </p:nvSpPr>
        <p:spPr>
          <a:xfrm>
            <a:off x="838199" y="3429000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problem is formulated as</a:t>
            </a:r>
          </a:p>
        </p:txBody>
      </p:sp>
    </p:spTree>
    <p:extLst>
      <p:ext uri="{BB962C8B-B14F-4D97-AF65-F5344CB8AC3E}">
        <p14:creationId xmlns:p14="http://schemas.microsoft.com/office/powerpoint/2010/main" val="222578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Typically use Euclidean distance to measure within-cluster variation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EADA5-1264-3665-2F0A-BDEED7C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0" y="2705743"/>
            <a:ext cx="52070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10179-814B-5C95-5B60-C9EA396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8" y="5112216"/>
            <a:ext cx="5207000" cy="1051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D0BF3-9C0C-C4A9-1D4B-092D18348713}"/>
              </a:ext>
            </a:extLst>
          </p:cNvPr>
          <p:cNvSpPr txBox="1"/>
          <p:nvPr/>
        </p:nvSpPr>
        <p:spPr>
          <a:xfrm>
            <a:off x="976086" y="416839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objective can be reformulated as</a:t>
            </a:r>
          </a:p>
        </p:txBody>
      </p:sp>
    </p:spTree>
    <p:extLst>
      <p:ext uri="{BB962C8B-B14F-4D97-AF65-F5344CB8AC3E}">
        <p14:creationId xmlns:p14="http://schemas.microsoft.com/office/powerpoint/2010/main" val="394599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76466-7BE3-6D33-26B2-14E98D845C38}"/>
              </a:ext>
            </a:extLst>
          </p:cNvPr>
          <p:cNvSpPr txBox="1"/>
          <p:nvPr/>
        </p:nvSpPr>
        <p:spPr>
          <a:xfrm>
            <a:off x="838199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Typically use Euclidean distance to measure within-cluster variation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EADA5-1264-3665-2F0A-BDEED7C9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70" y="2705743"/>
            <a:ext cx="52070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10179-814B-5C95-5B60-C9EA396E6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28" y="5112216"/>
            <a:ext cx="5207000" cy="1051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AD0BF3-9C0C-C4A9-1D4B-092D18348713}"/>
              </a:ext>
            </a:extLst>
          </p:cNvPr>
          <p:cNvSpPr txBox="1"/>
          <p:nvPr/>
        </p:nvSpPr>
        <p:spPr>
          <a:xfrm>
            <a:off x="976086" y="416839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objective can be reformulated as</a:t>
            </a:r>
          </a:p>
        </p:txBody>
      </p:sp>
    </p:spTree>
    <p:extLst>
      <p:ext uri="{BB962C8B-B14F-4D97-AF65-F5344CB8AC3E}">
        <p14:creationId xmlns:p14="http://schemas.microsoft.com/office/powerpoint/2010/main" val="272078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502D5-1666-7BBE-5D5D-7F53039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2" y="1505030"/>
            <a:ext cx="9712601" cy="41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7984"/>
            <a:ext cx="2296886" cy="1402497"/>
          </a:xfrm>
        </p:spPr>
        <p:txBody>
          <a:bodyPr>
            <a:normAutofit/>
          </a:bodyPr>
          <a:lstStyle/>
          <a:p>
            <a:r>
              <a:rPr lang="en-US" dirty="0"/>
              <a:t>K-Means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98B8C-5B62-FF9D-8A9F-8D810CFD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64" y="524498"/>
            <a:ext cx="6298407" cy="61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88597-C39D-1378-08A0-EDD187531D8A}"/>
              </a:ext>
            </a:extLst>
          </p:cNvPr>
          <p:cNvSpPr txBox="1"/>
          <p:nvPr/>
        </p:nvSpPr>
        <p:spPr>
          <a:xfrm>
            <a:off x="838199" y="1767623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K-means clustering requires us to pre-specify the number of clusters K. This can be a disadvantage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1539B-BFDA-92F8-D0D5-E625DED7702A}"/>
              </a:ext>
            </a:extLst>
          </p:cNvPr>
          <p:cNvSpPr txBox="1"/>
          <p:nvPr/>
        </p:nvSpPr>
        <p:spPr>
          <a:xfrm>
            <a:off x="838198" y="342900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Hierarchical clustering is an alternative approach which does not require that we commit to a particular choice of K. </a:t>
            </a:r>
          </a:p>
        </p:txBody>
      </p:sp>
    </p:spTree>
    <p:extLst>
      <p:ext uri="{BB962C8B-B14F-4D97-AF65-F5344CB8AC3E}">
        <p14:creationId xmlns:p14="http://schemas.microsoft.com/office/powerpoint/2010/main" val="385917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F9852-FAB7-8365-9D32-EC2FE5D3DBA0}"/>
              </a:ext>
            </a:extLst>
          </p:cNvPr>
          <p:cNvSpPr txBox="1"/>
          <p:nvPr/>
        </p:nvSpPr>
        <p:spPr>
          <a:xfrm>
            <a:off x="838201" y="1347020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Start with each point in its own cluster. Identify the closest two clusters and merge them. Repeat until all points are in a single cluster. 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460C8-123D-B391-8C07-85613E49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27" y="2461937"/>
            <a:ext cx="7772400" cy="42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7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F9852-FAB7-8365-9D32-EC2FE5D3DBA0}"/>
              </a:ext>
            </a:extLst>
          </p:cNvPr>
          <p:cNvSpPr txBox="1"/>
          <p:nvPr/>
        </p:nvSpPr>
        <p:spPr>
          <a:xfrm>
            <a:off x="838200" y="165182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to compute the distance between two clusters?</a:t>
            </a:r>
          </a:p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57159-5EE9-0BF0-0F30-417BF9D66141}"/>
              </a:ext>
            </a:extLst>
          </p:cNvPr>
          <p:cNvSpPr txBox="1"/>
          <p:nvPr/>
        </p:nvSpPr>
        <p:spPr>
          <a:xfrm>
            <a:off x="838199" y="2605927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Minimum distance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9B870-EBF5-711C-B328-3CBFBBD34CC5}"/>
              </a:ext>
            </a:extLst>
          </p:cNvPr>
          <p:cNvSpPr txBox="1"/>
          <p:nvPr/>
        </p:nvSpPr>
        <p:spPr>
          <a:xfrm>
            <a:off x="838199" y="3549750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Maximum distance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E3C2C-325C-539C-2CA6-5200C0118B35}"/>
              </a:ext>
            </a:extLst>
          </p:cNvPr>
          <p:cNvSpPr txBox="1"/>
          <p:nvPr/>
        </p:nvSpPr>
        <p:spPr>
          <a:xfrm>
            <a:off x="838199" y="4514141"/>
            <a:ext cx="10515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Average </a:t>
            </a:r>
            <a:r>
              <a:rPr lang="en-US" sz="2800" dirty="0"/>
              <a:t>distance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145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Hierarchical Clustering (Number of Clusters)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70D23-B1C9-4110-12BB-45822BA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85" y="1347020"/>
            <a:ext cx="9459686" cy="49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Learning vs 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1" y="1901082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Unsupervised learning is more subjective than supervised learning, as there is no simple goal for the analysis, such as prediction of a response </a:t>
            </a:r>
          </a:p>
          <a:p>
            <a:endParaRPr lang="en-US" altLang="zh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7D56-CB45-C71A-2746-00DD285CC760}"/>
              </a:ext>
            </a:extLst>
          </p:cNvPr>
          <p:cNvSpPr txBox="1"/>
          <p:nvPr/>
        </p:nvSpPr>
        <p:spPr>
          <a:xfrm>
            <a:off x="838201" y="3540094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It is often easier to obtain unlabeled data — from a lab instrument or a computer — than labeled data, which can require human intervention.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Goals of Unsupervised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discuss two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Principal components analysis: a tool used for data visualization or data pre-processing before supervised techniques are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408032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Clustering: a broad class of methods for discovering unknown subgroups in data.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Goals of Unsupervised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discuss two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Principal components analysis: a tool used for data visualization or data pre-processing before supervised techniques are applied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408032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Clustering: a broad class of methods for discovering unknown subgroups in data.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2" y="1704029"/>
            <a:ext cx="102810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PCA produces a low-dimensional representation of a dataset. It finds a sequence of linear combinations of the variables that have maximal variance, and are mutually uncorrelated. </a:t>
            </a:r>
          </a:p>
          <a:p>
            <a:endParaRPr lang="en-US" altLang="zh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57943" y="3970456"/>
            <a:ext cx="97427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Apart from producing derived variables for use in supervised learning problems, PCA also serves as a tool for data visualization.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097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2" y="1704029"/>
            <a:ext cx="10281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first principal component of a set of features is the normalized linear combination of the features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64453" y="4097778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that has the largest variance. By normalized, we mean that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E93CF-A409-26DA-E247-E5C721D6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12" y="3182889"/>
            <a:ext cx="5968196" cy="492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13D9F-A095-B239-EF8C-824AF30B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682" y="5114753"/>
            <a:ext cx="2369460" cy="62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3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Principal Components Analysis (PCA)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859EA-0173-EF06-B50F-912C04526B8E}"/>
                  </a:ext>
                </a:extLst>
              </p:cNvPr>
              <p:cNvSpPr txBox="1"/>
              <p:nvPr/>
            </p:nvSpPr>
            <p:spPr>
              <a:xfrm>
                <a:off x="838199" y="4235051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en-US" sz="2800" dirty="0"/>
                  <a:t>is the eigenvector corresponding to the largest eigenvalue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859EA-0173-EF06-B50F-912C0452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35051"/>
                <a:ext cx="10515599" cy="523220"/>
              </a:xfrm>
              <a:prstGeom prst="rect">
                <a:avLst/>
              </a:prstGeom>
              <a:blipFill>
                <a:blip r:embed="rId3"/>
                <a:stretch>
                  <a:fillRect l="-24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860B08-9456-BDEB-D680-283E7AA956D0}"/>
                  </a:ext>
                </a:extLst>
              </p:cNvPr>
              <p:cNvSpPr txBox="1"/>
              <p:nvPr/>
            </p:nvSpPr>
            <p:spPr>
              <a:xfrm>
                <a:off x="838200" y="5542537"/>
                <a:ext cx="10515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not forget to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860B08-9456-BDEB-D680-283E7AA95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537"/>
                <a:ext cx="10515599" cy="523220"/>
              </a:xfrm>
              <a:prstGeom prst="rect">
                <a:avLst/>
              </a:prstGeom>
              <a:blipFill>
                <a:blip r:embed="rId4"/>
                <a:stretch>
                  <a:fillRect l="-120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3DAD771-8DEE-025C-BFE8-1172FB2EE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599964"/>
            <a:ext cx="2870200" cy="882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F2AABA-F194-9F72-F6C0-081B14E50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13" y="3013537"/>
            <a:ext cx="3952408" cy="882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33C811-9FD6-D98D-8AA4-15CC38D96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243" y="1792663"/>
            <a:ext cx="4716728" cy="1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9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Clustering Methods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K-means clustering, we seek to partition the observations into a pre-specified number of clusters.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60B08-9456-BDEB-D680-283E7AA956D0}"/>
              </a:ext>
            </a:extLst>
          </p:cNvPr>
          <p:cNvSpPr txBox="1"/>
          <p:nvPr/>
        </p:nvSpPr>
        <p:spPr>
          <a:xfrm>
            <a:off x="838200" y="3621315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Hierarchical clustering, we do not know in advance how many clusters we want; in fact, we end up with a tree-like visual representation of the observations </a:t>
            </a:r>
          </a:p>
          <a:p>
            <a:r>
              <a:rPr lang="en-US" altLang="zh-CN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02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859EA-0173-EF06-B50F-912C04526B8E}"/>
              </a:ext>
            </a:extLst>
          </p:cNvPr>
          <p:cNvSpPr txBox="1"/>
          <p:nvPr/>
        </p:nvSpPr>
        <p:spPr>
          <a:xfrm>
            <a:off x="838200" y="17676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81180-3495-D426-75C2-6485182B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7019"/>
            <a:ext cx="10281703" cy="48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45700</TotalTime>
  <Words>499</Words>
  <Application>Microsoft Macintosh PowerPoint</Application>
  <PresentationFormat>Widescreen</PresentationFormat>
  <Paragraphs>78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 Unsupervised Learning </vt:lpstr>
      <vt:lpstr>Unsupervised Learning vs Supervised Learning</vt:lpstr>
      <vt:lpstr>The Goals of Unsupervised Learning </vt:lpstr>
      <vt:lpstr>The Goals of Unsupervised Learning </vt:lpstr>
      <vt:lpstr>Principal Components Analysis (PCA) </vt:lpstr>
      <vt:lpstr>Principal Components Analysis (PCA) </vt:lpstr>
      <vt:lpstr>Principal Components Analysis (PCA) </vt:lpstr>
      <vt:lpstr>Clustering Methods </vt:lpstr>
      <vt:lpstr>K-Means</vt:lpstr>
      <vt:lpstr>K-Means</vt:lpstr>
      <vt:lpstr>K-Means</vt:lpstr>
      <vt:lpstr>K-Means</vt:lpstr>
      <vt:lpstr>K-Means</vt:lpstr>
      <vt:lpstr>K-Means Example</vt:lpstr>
      <vt:lpstr>Hierarchical Clustering</vt:lpstr>
      <vt:lpstr>Hierarchical Clustering</vt:lpstr>
      <vt:lpstr>Hierarchical Clustering</vt:lpstr>
      <vt:lpstr>Hierarchical Clustering (Number of Clusters)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749</cp:revision>
  <dcterms:created xsi:type="dcterms:W3CDTF">2023-01-15T02:09:57Z</dcterms:created>
  <dcterms:modified xsi:type="dcterms:W3CDTF">2023-11-06T05:22:07Z</dcterms:modified>
</cp:coreProperties>
</file>