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369" r:id="rId3"/>
    <p:sldId id="438" r:id="rId4"/>
    <p:sldId id="439" r:id="rId5"/>
    <p:sldId id="452" r:id="rId6"/>
    <p:sldId id="453" r:id="rId7"/>
    <p:sldId id="454" r:id="rId8"/>
    <p:sldId id="455" r:id="rId9"/>
    <p:sldId id="45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33" autoAdjust="0"/>
    <p:restoredTop sz="87211" autoAdjust="0"/>
  </p:normalViewPr>
  <p:slideViewPr>
    <p:cSldViewPr snapToGrid="0">
      <p:cViewPr varScale="1">
        <p:scale>
          <a:sx n="111" d="100"/>
          <a:sy n="111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2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1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0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7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5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sz="4800" b="1" dirty="0"/>
              <a:t>Multiple Hypothesis Testing 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Multiple Hypothesis Testing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6BB70-4375-EA9D-67F2-6E7DAD955BF9}"/>
                  </a:ext>
                </a:extLst>
              </p:cNvPr>
              <p:cNvSpPr txBox="1"/>
              <p:nvPr/>
            </p:nvSpPr>
            <p:spPr>
              <a:xfrm>
                <a:off x="838200" y="1843208"/>
                <a:ext cx="1022719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single null hypothesis might look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: the expected blood pressures of mice in the control and treatment groups are the same.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6BB70-4375-EA9D-67F2-6E7DAD955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3208"/>
                <a:ext cx="10227196" cy="954107"/>
              </a:xfrm>
              <a:prstGeom prst="rect">
                <a:avLst/>
              </a:prstGeom>
              <a:blipFill>
                <a:blip r:embed="rId3"/>
                <a:stretch>
                  <a:fillRect l="-1241" t="-5195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C7D56-CB45-C71A-2746-00DD285CC760}"/>
                  </a:ext>
                </a:extLst>
              </p:cNvPr>
              <p:cNvSpPr txBox="1"/>
              <p:nvPr/>
            </p:nvSpPr>
            <p:spPr>
              <a:xfrm>
                <a:off x="838202" y="3540094"/>
                <a:ext cx="10088300" cy="1850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We will now consider testing m null hypotheses,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/>
                  <a:t>, where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: the expected values of the </a:t>
                </a:r>
                <a:r>
                  <a:rPr lang="en-US" altLang="zh-CN" sz="2800" dirty="0" err="1"/>
                  <a:t>jth</a:t>
                </a:r>
                <a:r>
                  <a:rPr lang="en-US" altLang="zh-CN" sz="2800" dirty="0"/>
                  <a:t> biomarker among mice in the control and treatment groups are equal.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C7D56-CB45-C71A-2746-00DD285CC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2" y="3540094"/>
                <a:ext cx="10088300" cy="1850571"/>
              </a:xfrm>
              <a:prstGeom prst="rect">
                <a:avLst/>
              </a:prstGeom>
              <a:blipFill>
                <a:blip r:embed="rId4"/>
                <a:stretch>
                  <a:fillRect l="-1258" t="-3401" r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35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 Quick Review of Hypothesis Testing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Hypothesis tests allow us to answer simple “yes-or-no” questions, such as: </a:t>
            </a:r>
          </a:p>
          <a:p>
            <a:endParaRPr lang="en-US" altLang="zh-C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A82CD-9FBB-DE57-5399-549FF5021818}"/>
              </a:ext>
            </a:extLst>
          </p:cNvPr>
          <p:cNvSpPr txBox="1"/>
          <p:nvPr/>
        </p:nvSpPr>
        <p:spPr>
          <a:xfrm>
            <a:off x="1465161" y="2777679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Is the true coefficient in a linear regression equal to zero? </a:t>
            </a:r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1465161" y="3731786"/>
            <a:ext cx="97275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Does the expected blood pressure among mice in the treatment group equal the expected blood pressure among mice in the control group? </a:t>
            </a:r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2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Process of Hypothesis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Hypothesis testing proceeds as follows: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A82CD-9FBB-DE57-5399-549FF5021818}"/>
              </a:ext>
            </a:extLst>
          </p:cNvPr>
          <p:cNvSpPr txBox="1"/>
          <p:nvPr/>
        </p:nvSpPr>
        <p:spPr>
          <a:xfrm>
            <a:off x="1465161" y="2475144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1. Define the null and alternative hypotheses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1465161" y="3429000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2. Construct the test statistic (t-statistics, F-statistics)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CC3CF-17B8-4A22-C3E2-88AD8F360105}"/>
              </a:ext>
            </a:extLst>
          </p:cNvPr>
          <p:cNvSpPr txBox="1"/>
          <p:nvPr/>
        </p:nvSpPr>
        <p:spPr>
          <a:xfrm>
            <a:off x="1465161" y="4382856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3. Compute the p-value </a:t>
            </a:r>
          </a:p>
          <a:p>
            <a:r>
              <a:rPr lang="en-US" altLang="zh-CN" sz="28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9440E-E337-154B-0B7D-7F5A7DE0E969}"/>
              </a:ext>
            </a:extLst>
          </p:cNvPr>
          <p:cNvSpPr txBox="1"/>
          <p:nvPr/>
        </p:nvSpPr>
        <p:spPr>
          <a:xfrm>
            <a:off x="1465161" y="5290545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4. Decide whether to reject the null hypothesis </a:t>
            </a:r>
          </a:p>
          <a:p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53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Define the Null Hypotheses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divide the world into null and alternative hypotheses. </a:t>
            </a:r>
          </a:p>
          <a:p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8A82CD-9FBB-DE57-5399-549FF5021818}"/>
                  </a:ext>
                </a:extLst>
              </p:cNvPr>
              <p:cNvSpPr txBox="1"/>
              <p:nvPr/>
            </p:nvSpPr>
            <p:spPr>
              <a:xfrm>
                <a:off x="838200" y="2475144"/>
                <a:ext cx="972755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 null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, is the default state of belief about the world. For instance: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8A82CD-9FBB-DE57-5399-549FF5021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75144"/>
                <a:ext cx="9727558" cy="1384995"/>
              </a:xfrm>
              <a:prstGeom prst="rect">
                <a:avLst/>
              </a:prstGeom>
              <a:blipFill>
                <a:blip r:embed="rId3"/>
                <a:stretch>
                  <a:fillRect l="-1305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1465161" y="3859636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true coefficient equals zero.</a:t>
            </a:r>
            <a:br>
              <a:rPr lang="en-US" altLang="zh-CN" sz="2800" dirty="0"/>
            </a:br>
            <a:endParaRPr lang="en-US" altLang="zh-CN" sz="2800" dirty="0"/>
          </a:p>
          <a:p>
            <a:r>
              <a:rPr lang="en-US" altLang="zh-CN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CC3CF-17B8-4A22-C3E2-88AD8F360105}"/>
              </a:ext>
            </a:extLst>
          </p:cNvPr>
          <p:cNvSpPr txBox="1"/>
          <p:nvPr/>
        </p:nvSpPr>
        <p:spPr>
          <a:xfrm>
            <a:off x="1465161" y="4731474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There is no difference in the expected blood pressures.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2547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Define the Alternative 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68F2E7-6196-8B5C-B1A7-53610E8EF7F4}"/>
                  </a:ext>
                </a:extLst>
              </p:cNvPr>
              <p:cNvSpPr txBox="1"/>
              <p:nvPr/>
            </p:nvSpPr>
            <p:spPr>
              <a:xfrm>
                <a:off x="838200" y="1745939"/>
                <a:ext cx="9727558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 alternative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800" dirty="0"/>
                  <a:t>, represents something different and unexpected. For instance: </a:t>
                </a:r>
              </a:p>
              <a:p>
                <a:endParaRPr lang="en-US" altLang="zh-CN" sz="2800" dirty="0"/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68F2E7-6196-8B5C-B1A7-53610E8EF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939"/>
                <a:ext cx="9727558" cy="1815882"/>
              </a:xfrm>
              <a:prstGeom prst="rect">
                <a:avLst/>
              </a:prstGeom>
              <a:blipFill>
                <a:blip r:embed="rId3"/>
                <a:stretch>
                  <a:fillRect l="-1305" t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69268C9-12FB-300E-DDCD-1DC4C22BA610}"/>
              </a:ext>
            </a:extLst>
          </p:cNvPr>
          <p:cNvSpPr txBox="1"/>
          <p:nvPr/>
        </p:nvSpPr>
        <p:spPr>
          <a:xfrm>
            <a:off x="1476736" y="3130934"/>
            <a:ext cx="97275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true coefficient is non-zero.</a:t>
            </a:r>
            <a:br>
              <a:rPr lang="en-US" altLang="zh-CN" sz="2800" dirty="0"/>
            </a:br>
            <a:endParaRPr lang="en-US" altLang="zh-CN" sz="2800" dirty="0"/>
          </a:p>
          <a:p>
            <a:r>
              <a:rPr lang="en-US" altLang="zh-CN" sz="2800" dirty="0"/>
              <a:t>There is a difference in the expected blood pressures. </a:t>
            </a:r>
            <a:br>
              <a:rPr lang="en-US" altLang="zh-CN" sz="2800" dirty="0"/>
            </a:br>
            <a:endParaRPr lang="en-US" altLang="zh-CN" sz="2800" dirty="0"/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307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Construct the Test Statistic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FC8CC-54F1-C6E6-3877-98DEECCE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8" y="3182257"/>
            <a:ext cx="8937930" cy="2876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265106-DBF6-A510-9851-23C129C87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7" y="1710150"/>
            <a:ext cx="8937930" cy="8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P-Value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/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 p-value is the probability of observing a test statistic at least as extreme as the observed statistic, under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is true.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blipFill>
                <a:blip r:embed="rId3"/>
                <a:stretch>
                  <a:fillRect l="-1305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09B04-9369-D902-50EB-D892B12B4728}"/>
                  </a:ext>
                </a:extLst>
              </p:cNvPr>
              <p:cNvSpPr txBox="1"/>
              <p:nvPr/>
            </p:nvSpPr>
            <p:spPr>
              <a:xfrm>
                <a:off x="838200" y="3529853"/>
                <a:ext cx="97275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small p-value provides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09B04-9369-D902-50EB-D892B12B4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9853"/>
                <a:ext cx="9727558" cy="954107"/>
              </a:xfrm>
              <a:prstGeom prst="rect">
                <a:avLst/>
              </a:prstGeom>
              <a:blipFill>
                <a:blip r:embed="rId4"/>
                <a:stretch>
                  <a:fillRect l="-1305" t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9F43D7-B7FD-09EC-EF82-7C4CD62D71BE}"/>
                  </a:ext>
                </a:extLst>
              </p:cNvPr>
              <p:cNvSpPr txBox="1"/>
              <p:nvPr/>
            </p:nvSpPr>
            <p:spPr>
              <a:xfrm>
                <a:off x="838200" y="4631377"/>
                <a:ext cx="97275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large p-value indicates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is likely to </a:t>
                </a:r>
                <a:r>
                  <a:rPr lang="en-US" altLang="zh-CN" sz="2800"/>
                  <a:t>be true. </a:t>
                </a:r>
                <a:endParaRPr lang="en-US" altLang="zh-CN" sz="2800" dirty="0"/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9F43D7-B7FD-09EC-EF82-7C4CD62D7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31377"/>
                <a:ext cx="9727558" cy="954107"/>
              </a:xfrm>
              <a:prstGeom prst="rect">
                <a:avLst/>
              </a:prstGeom>
              <a:blipFill>
                <a:blip r:embed="rId5"/>
                <a:stretch>
                  <a:fillRect l="-1305" t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96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9818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Decide Whether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981894"/>
              </a:xfrm>
              <a:blipFill>
                <a:blip r:embed="rId3"/>
                <a:stretch>
                  <a:fillRect l="-2413" t="-5063"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/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small p-value indicates that such a large value of the test statistic is unlikely to occur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blipFill>
                <a:blip r:embed="rId4"/>
                <a:stretch>
                  <a:fillRect l="-1305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09B04-9369-D902-50EB-D892B12B4728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97275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small p-value provides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09B04-9369-D902-50EB-D892B12B4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9727558" cy="954107"/>
              </a:xfrm>
              <a:prstGeom prst="rect">
                <a:avLst/>
              </a:prstGeom>
              <a:blipFill>
                <a:blip r:embed="rId5"/>
                <a:stretch>
                  <a:fillRect l="-1305" t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0BF4163-6D56-9C10-D0B5-7CDD12291993}"/>
              </a:ext>
            </a:extLst>
          </p:cNvPr>
          <p:cNvSpPr txBox="1"/>
          <p:nvPr/>
        </p:nvSpPr>
        <p:spPr>
          <a:xfrm>
            <a:off x="838200" y="4689250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the p-value is sufficiently small, then we will want to reject H0 (and, therefore, make a potential “discovery”). </a:t>
            </a:r>
          </a:p>
        </p:txBody>
      </p:sp>
    </p:spTree>
    <p:extLst>
      <p:ext uri="{BB962C8B-B14F-4D97-AF65-F5344CB8AC3E}">
        <p14:creationId xmlns:p14="http://schemas.microsoft.com/office/powerpoint/2010/main" val="216681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46057</TotalTime>
  <Words>389</Words>
  <Application>Microsoft Macintosh PowerPoint</Application>
  <PresentationFormat>Widescreen</PresentationFormat>
  <Paragraphs>47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 Multiple Hypothesis Testing  </vt:lpstr>
      <vt:lpstr>Multiple Hypothesis Testing </vt:lpstr>
      <vt:lpstr>A Quick Review of Hypothesis Testing  </vt:lpstr>
      <vt:lpstr>Process of Hypothesis Testing</vt:lpstr>
      <vt:lpstr>Define the Null Hypotheses </vt:lpstr>
      <vt:lpstr>Define the Alternative Hypotheses</vt:lpstr>
      <vt:lpstr>Construct the Test Statistic </vt:lpstr>
      <vt:lpstr>P-Value</vt:lpstr>
      <vt:lpstr>Decide Whether to Reject H_0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780</cp:revision>
  <dcterms:created xsi:type="dcterms:W3CDTF">2023-01-15T02:09:57Z</dcterms:created>
  <dcterms:modified xsi:type="dcterms:W3CDTF">2023-11-06T04:30:08Z</dcterms:modified>
</cp:coreProperties>
</file>