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94" r:id="rId3"/>
    <p:sldId id="285" r:id="rId4"/>
    <p:sldId id="297" r:id="rId5"/>
    <p:sldId id="315" r:id="rId6"/>
    <p:sldId id="316" r:id="rId7"/>
    <p:sldId id="317" r:id="rId8"/>
    <p:sldId id="319" r:id="rId9"/>
    <p:sldId id="322" r:id="rId10"/>
    <p:sldId id="320" r:id="rId11"/>
    <p:sldId id="321" r:id="rId12"/>
    <p:sldId id="29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73015" autoAdjust="0"/>
  </p:normalViewPr>
  <p:slideViewPr>
    <p:cSldViewPr snapToGrid="0">
      <p:cViewPr varScale="1">
        <p:scale>
          <a:sx n="84" d="100"/>
          <a:sy n="84" d="100"/>
        </p:scale>
        <p:origin x="1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9442D-9D7C-40D7-A5A3-649EA8C158D2}" type="datetimeFigureOut">
              <a:rPr lang="en-US" smtClean="0"/>
              <a:t>8/28/23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BDF20-BE86-4883-8A23-4CE3D005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4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169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84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83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72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11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56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01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28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74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18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8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1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6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1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8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6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8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9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7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8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6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48473-9145-41F0-ADB9-654A949CD218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8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4103" y="1359466"/>
            <a:ext cx="9144000" cy="1468099"/>
          </a:xfrm>
        </p:spPr>
        <p:txBody>
          <a:bodyPr>
            <a:normAutofit/>
          </a:bodyPr>
          <a:lstStyle/>
          <a:p>
            <a:br>
              <a:rPr lang="en-US" sz="4800" b="1" dirty="0"/>
            </a:br>
            <a:r>
              <a:rPr lang="en-US" sz="4800" b="1" dirty="0"/>
              <a:t>Linear Regression</a:t>
            </a:r>
            <a:endParaRPr lang="en-US" sz="4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44103" y="3841884"/>
            <a:ext cx="9144000" cy="1354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Tianhang</a:t>
            </a:r>
            <a:r>
              <a:rPr lang="en-GB" dirty="0"/>
              <a:t> Zheng</a:t>
            </a:r>
          </a:p>
          <a:p>
            <a:r>
              <a:rPr lang="en-US" dirty="0"/>
              <a:t>https://tianzheng4.github.io</a:t>
            </a:r>
          </a:p>
        </p:txBody>
      </p:sp>
    </p:spTree>
    <p:extLst>
      <p:ext uri="{BB962C8B-B14F-4D97-AF65-F5344CB8AC3E}">
        <p14:creationId xmlns:p14="http://schemas.microsoft.com/office/powerpoint/2010/main" val="3522399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Least Squares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9A7ED8-73D5-9A40-A9DE-A26FA654736F}"/>
                  </a:ext>
                </a:extLst>
              </p:cNvPr>
              <p:cNvSpPr txBox="1"/>
              <p:nvPr/>
            </p:nvSpPr>
            <p:spPr>
              <a:xfrm>
                <a:off x="838200" y="1934704"/>
                <a:ext cx="10515600" cy="546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The 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are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9A7ED8-73D5-9A40-A9DE-A26FA6547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34704"/>
                <a:ext cx="10515600" cy="546560"/>
              </a:xfrm>
              <a:prstGeom prst="rect">
                <a:avLst/>
              </a:prstGeom>
              <a:blipFill>
                <a:blip r:embed="rId3"/>
                <a:stretch>
                  <a:fillRect l="-1206" t="-9091" b="-29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EFD508-C1AA-024C-99F8-CE8E543B2A56}"/>
                  </a:ext>
                </a:extLst>
              </p:cNvPr>
              <p:cNvSpPr txBox="1"/>
              <p:nvPr/>
            </p:nvSpPr>
            <p:spPr>
              <a:xfrm>
                <a:off x="1554480" y="3004589"/>
                <a:ext cx="3307080" cy="8488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EFD508-C1AA-024C-99F8-CE8E543B2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3004589"/>
                <a:ext cx="3307080" cy="848822"/>
              </a:xfrm>
              <a:prstGeom prst="rect">
                <a:avLst/>
              </a:prstGeom>
              <a:blipFill>
                <a:blip r:embed="rId4"/>
                <a:stretch>
                  <a:fillRect l="-763" t="-5882" b="-80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52DC3F-B6AA-8143-9BCF-6ABDFE4CA10F}"/>
                  </a:ext>
                </a:extLst>
              </p:cNvPr>
              <p:cNvSpPr txBox="1"/>
              <p:nvPr/>
            </p:nvSpPr>
            <p:spPr>
              <a:xfrm>
                <a:off x="5455920" y="3068948"/>
                <a:ext cx="5181600" cy="9030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sz="2800" dirty="0"/>
                  <a:t>]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52DC3F-B6AA-8143-9BCF-6ABDFE4CA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920" y="3068948"/>
                <a:ext cx="5181600" cy="903004"/>
              </a:xfrm>
              <a:prstGeom prst="rect">
                <a:avLst/>
              </a:prstGeom>
              <a:blipFill>
                <a:blip r:embed="rId5"/>
                <a:stretch>
                  <a:fillRect l="-489" b="-76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4E53DB-C59A-204B-9685-51B3A8EEA42F}"/>
                  </a:ext>
                </a:extLst>
              </p:cNvPr>
              <p:cNvSpPr txBox="1"/>
              <p:nvPr/>
            </p:nvSpPr>
            <p:spPr>
              <a:xfrm>
                <a:off x="1021080" y="4376736"/>
                <a:ext cx="330708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4E53DB-C59A-204B-9685-51B3A8EEA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080" y="4376736"/>
                <a:ext cx="3307080" cy="523220"/>
              </a:xfrm>
              <a:prstGeom prst="rect">
                <a:avLst/>
              </a:prstGeom>
              <a:blipFill>
                <a:blip r:embed="rId6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6257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Confidence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9A7ED8-73D5-9A40-A9DE-A26FA654736F}"/>
              </a:ext>
            </a:extLst>
          </p:cNvPr>
          <p:cNvSpPr txBox="1"/>
          <p:nvPr/>
        </p:nvSpPr>
        <p:spPr>
          <a:xfrm>
            <a:off x="838200" y="1920231"/>
            <a:ext cx="10515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A 95% confidence interval is defined as a range of values with 95% probability, and the interval for the least square method is 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EBF615-D980-6446-B9F6-EA1428C09BF3}"/>
                  </a:ext>
                </a:extLst>
              </p:cNvPr>
              <p:cNvSpPr txBox="1"/>
              <p:nvPr/>
            </p:nvSpPr>
            <p:spPr>
              <a:xfrm>
                <a:off x="2819400" y="3404543"/>
                <a:ext cx="557784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𝑆𝐸</m:t>
                      </m:r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EBF615-D980-6446-B9F6-EA1428C09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404543"/>
                <a:ext cx="5577840" cy="523220"/>
              </a:xfrm>
              <a:prstGeom prst="rect">
                <a:avLst/>
              </a:prstGeom>
              <a:blipFill>
                <a:blip r:embed="rId3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926D208-8BF7-9C43-8E95-203870CA27BE}"/>
              </a:ext>
            </a:extLst>
          </p:cNvPr>
          <p:cNvSpPr txBox="1"/>
          <p:nvPr/>
        </p:nvSpPr>
        <p:spPr>
          <a:xfrm>
            <a:off x="838200" y="5235208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Why is this interval?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5C7553-E6E0-2E41-B1B8-9D8DB05C9C22}"/>
                  </a:ext>
                </a:extLst>
              </p:cNvPr>
              <p:cNvSpPr txBox="1"/>
              <p:nvPr/>
            </p:nvSpPr>
            <p:spPr>
              <a:xfrm>
                <a:off x="838200" y="4319875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There is 95% probability that this interval contains the tru</a:t>
                </a:r>
                <a:r>
                  <a:rPr lang="en-US" sz="2800" dirty="0"/>
                  <a:t>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5C7553-E6E0-2E41-B1B8-9D8DB05C9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319875"/>
                <a:ext cx="10515600" cy="523220"/>
              </a:xfrm>
              <a:prstGeom prst="rect">
                <a:avLst/>
              </a:prstGeom>
              <a:blipFill>
                <a:blip r:embed="rId4"/>
                <a:stretch>
                  <a:fillRect l="-1206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514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14E73AD-7A38-9D42-8C4C-ADC0FDE0FBC3}"/>
              </a:ext>
            </a:extLst>
          </p:cNvPr>
          <p:cNvSpPr txBox="1"/>
          <p:nvPr/>
        </p:nvSpPr>
        <p:spPr>
          <a:xfrm>
            <a:off x="4792980" y="2601575"/>
            <a:ext cx="59512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4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613744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F30BF-7806-D247-A2AF-B1239989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Website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953F59-DB65-0241-829C-F5150AEE3958}"/>
              </a:ext>
            </a:extLst>
          </p:cNvPr>
          <p:cNvSpPr txBox="1"/>
          <p:nvPr/>
        </p:nvSpPr>
        <p:spPr>
          <a:xfrm>
            <a:off x="838200" y="1825675"/>
            <a:ext cx="9159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https://tianzheng4.github.io/</a:t>
            </a:r>
            <a:r>
              <a:rPr lang="en-US" sz="2400" dirty="0" err="1"/>
              <a:t>umkc</a:t>
            </a:r>
            <a:r>
              <a:rPr lang="en-US" sz="2400" dirty="0"/>
              <a:t>-teaching/2023-fall-teaching-1/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699D753-1647-664C-A454-6CD0016A3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9949"/>
            <a:ext cx="9616440" cy="2078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What are on the course website:</a:t>
            </a:r>
          </a:p>
          <a:p>
            <a:pPr marL="0" indent="0">
              <a:buNone/>
            </a:pPr>
            <a:r>
              <a:rPr lang="en-US" sz="2400" dirty="0"/>
              <a:t>	Lecture slides</a:t>
            </a:r>
          </a:p>
          <a:p>
            <a:pPr marL="0" indent="0">
              <a:buNone/>
            </a:pPr>
            <a:r>
              <a:rPr lang="en-US" sz="2400" dirty="0"/>
              <a:t>	Lab material</a:t>
            </a:r>
          </a:p>
          <a:p>
            <a:pPr marL="0" indent="0">
              <a:buNone/>
            </a:pPr>
            <a:r>
              <a:rPr lang="en-US" sz="2400" dirty="0"/>
              <a:t>	Contact Information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E7D57D7-F9C0-5840-941E-E7D4557F09BF}"/>
              </a:ext>
            </a:extLst>
          </p:cNvPr>
          <p:cNvSpPr txBox="1">
            <a:spLocks/>
          </p:cNvSpPr>
          <p:nvPr/>
        </p:nvSpPr>
        <p:spPr>
          <a:xfrm>
            <a:off x="838200" y="5375881"/>
            <a:ext cx="9616440" cy="852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If you are interested in my research, feel free to contact me.</a:t>
            </a:r>
          </a:p>
        </p:txBody>
      </p:sp>
    </p:spTree>
    <p:extLst>
      <p:ext uri="{BB962C8B-B14F-4D97-AF65-F5344CB8AC3E}">
        <p14:creationId xmlns:p14="http://schemas.microsoft.com/office/powerpoint/2010/main" val="2999229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Linear Regression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93251F-9CFC-EA46-80ED-165FF38A5AE2}"/>
              </a:ext>
            </a:extLst>
          </p:cNvPr>
          <p:cNvSpPr txBox="1"/>
          <p:nvPr/>
        </p:nvSpPr>
        <p:spPr>
          <a:xfrm>
            <a:off x="838200" y="1784338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Linear Regression (LR) is one of the simplest methods for modeling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265E27-E327-1740-89CF-63AAF91E0DA7}"/>
                  </a:ext>
                </a:extLst>
              </p:cNvPr>
              <p:cNvSpPr txBox="1"/>
              <p:nvPr/>
            </p:nvSpPr>
            <p:spPr>
              <a:xfrm>
                <a:off x="838200" y="3167390"/>
                <a:ext cx="1051560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Linear Regression assumes that the dependence of Y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/>
                  <a:t> is linear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265E27-E327-1740-89CF-63AAF91E0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67390"/>
                <a:ext cx="10515600" cy="954107"/>
              </a:xfrm>
              <a:prstGeom prst="rect">
                <a:avLst/>
              </a:prstGeom>
              <a:blipFill>
                <a:blip r:embed="rId3"/>
                <a:stretch>
                  <a:fillRect l="-1206" t="-6579" r="-121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013F6AA-2D10-BF49-B10F-4DB615730CAA}"/>
              </a:ext>
            </a:extLst>
          </p:cNvPr>
          <p:cNvSpPr txBox="1"/>
          <p:nvPr/>
        </p:nvSpPr>
        <p:spPr>
          <a:xfrm>
            <a:off x="838200" y="4828550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In most cases, regression function is not linear (but interpretable)</a:t>
            </a:r>
          </a:p>
        </p:txBody>
      </p:sp>
    </p:spTree>
    <p:extLst>
      <p:ext uri="{BB962C8B-B14F-4D97-AF65-F5344CB8AC3E}">
        <p14:creationId xmlns:p14="http://schemas.microsoft.com/office/powerpoint/2010/main" val="4179436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Simple Linear Regression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3AECFB-3AD9-6E40-810C-79BBFBD86B61}"/>
                  </a:ext>
                </a:extLst>
              </p:cNvPr>
              <p:cNvSpPr txBox="1"/>
              <p:nvPr/>
            </p:nvSpPr>
            <p:spPr>
              <a:xfrm>
                <a:off x="312421" y="2859027"/>
                <a:ext cx="99517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3AECFB-3AD9-6E40-810C-79BBFBD86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1" y="2859027"/>
                <a:ext cx="9951720" cy="523220"/>
              </a:xfrm>
              <a:prstGeom prst="rect">
                <a:avLst/>
              </a:prstGeom>
              <a:blipFill>
                <a:blip r:embed="rId3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C02BBF6-2811-9F4D-B3D8-BD9FBDF657C0}"/>
              </a:ext>
            </a:extLst>
          </p:cNvPr>
          <p:cNvSpPr txBox="1"/>
          <p:nvPr/>
        </p:nvSpPr>
        <p:spPr>
          <a:xfrm>
            <a:off x="838200" y="1753560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Linear Regression with a single predictor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CF4E81C-F795-BE44-BB82-D587E4B63CAF}"/>
                  </a:ext>
                </a:extLst>
              </p:cNvPr>
              <p:cNvSpPr txBox="1"/>
              <p:nvPr/>
            </p:nvSpPr>
            <p:spPr>
              <a:xfrm>
                <a:off x="838200" y="5057103"/>
                <a:ext cx="478536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 is the error term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CF4E81C-F795-BE44-BB82-D587E4B63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057103"/>
                <a:ext cx="4785360" cy="523220"/>
              </a:xfrm>
              <a:prstGeom prst="rect">
                <a:avLst/>
              </a:prstGeom>
              <a:blipFill>
                <a:blip r:embed="rId4"/>
                <a:stretch>
                  <a:fillRect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A632132-D1B9-834F-AA1A-EE1114B0E376}"/>
                  </a:ext>
                </a:extLst>
              </p:cNvPr>
              <p:cNvSpPr txBox="1"/>
              <p:nvPr/>
            </p:nvSpPr>
            <p:spPr>
              <a:xfrm>
                <a:off x="838200" y="3958065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is called intercept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is called slope, which are two parameters.  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A632132-D1B9-834F-AA1A-EE1114B0E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958065"/>
                <a:ext cx="10515600" cy="523220"/>
              </a:xfrm>
              <a:prstGeom prst="rect">
                <a:avLst/>
              </a:prstGeom>
              <a:blipFill>
                <a:blip r:embed="rId5"/>
                <a:stretch>
                  <a:fillRect l="-724" t="-11905" r="-1689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0687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Simple Linear Regression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02BBF6-2811-9F4D-B3D8-BD9FBDF657C0}"/>
                  </a:ext>
                </a:extLst>
              </p:cNvPr>
              <p:cNvSpPr txBox="1"/>
              <p:nvPr/>
            </p:nvSpPr>
            <p:spPr>
              <a:xfrm>
                <a:off x="838200" y="1753560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The objective is to learn (estimate)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02BBF6-2811-9F4D-B3D8-BD9FBDF65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53560"/>
                <a:ext cx="10515600" cy="523220"/>
              </a:xfrm>
              <a:prstGeom prst="rect">
                <a:avLst/>
              </a:prstGeom>
              <a:blipFill>
                <a:blip r:embed="rId3"/>
                <a:stretch>
                  <a:fillRect l="-1206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F6C30A-3908-C84E-8025-B7D6A69C80C1}"/>
                  </a:ext>
                </a:extLst>
              </p:cNvPr>
              <p:cNvSpPr txBox="1"/>
              <p:nvPr/>
            </p:nvSpPr>
            <p:spPr>
              <a:xfrm>
                <a:off x="838200" y="2683320"/>
                <a:ext cx="10515600" cy="546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The estimates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are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F6C30A-3908-C84E-8025-B7D6A69C8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683320"/>
                <a:ext cx="10515600" cy="546368"/>
              </a:xfrm>
              <a:prstGeom prst="rect">
                <a:avLst/>
              </a:prstGeom>
              <a:blipFill>
                <a:blip r:embed="rId4"/>
                <a:stretch>
                  <a:fillRect l="-1206" t="-9091" b="-29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750CB1-3361-2140-93D8-80A1F551BFC0}"/>
                  </a:ext>
                </a:extLst>
              </p:cNvPr>
              <p:cNvSpPr txBox="1"/>
              <p:nvPr/>
            </p:nvSpPr>
            <p:spPr>
              <a:xfrm>
                <a:off x="373381" y="3712428"/>
                <a:ext cx="9951720" cy="546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750CB1-3361-2140-93D8-80A1F551B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1" y="3712428"/>
                <a:ext cx="9951720" cy="546560"/>
              </a:xfrm>
              <a:prstGeom prst="rect">
                <a:avLst/>
              </a:prstGeom>
              <a:blipFill>
                <a:blip r:embed="rId5"/>
                <a:stretch>
                  <a:fillRect t="-9091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4E2302-B9F7-BA4B-B6C8-8FC8255C08FE}"/>
                  </a:ext>
                </a:extLst>
              </p:cNvPr>
              <p:cNvSpPr txBox="1"/>
              <p:nvPr/>
            </p:nvSpPr>
            <p:spPr>
              <a:xfrm>
                <a:off x="838200" y="4741728"/>
                <a:ext cx="99517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 dirty="0"/>
                  <a:t> is an estimate (prediction)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/>
                  <a:t> given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4E2302-B9F7-BA4B-B6C8-8FC8255C0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41728"/>
                <a:ext cx="9951720" cy="523220"/>
              </a:xfrm>
              <a:prstGeom prst="rect">
                <a:avLst/>
              </a:prstGeom>
              <a:blipFill>
                <a:blip r:embed="rId6"/>
                <a:stretch>
                  <a:fillRect l="-383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9524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Simple Linear Regression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02BBF6-2811-9F4D-B3D8-BD9FBDF657C0}"/>
                  </a:ext>
                </a:extLst>
              </p:cNvPr>
              <p:cNvSpPr txBox="1"/>
              <p:nvPr/>
            </p:nvSpPr>
            <p:spPr>
              <a:xfrm>
                <a:off x="838200" y="1753560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The objective is to learn (estimate)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02BBF6-2811-9F4D-B3D8-BD9FBDF65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53560"/>
                <a:ext cx="10515600" cy="523220"/>
              </a:xfrm>
              <a:prstGeom prst="rect">
                <a:avLst/>
              </a:prstGeom>
              <a:blipFill>
                <a:blip r:embed="rId3"/>
                <a:stretch>
                  <a:fillRect l="-1206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F6C30A-3908-C84E-8025-B7D6A69C80C1}"/>
                  </a:ext>
                </a:extLst>
              </p:cNvPr>
              <p:cNvSpPr txBox="1"/>
              <p:nvPr/>
            </p:nvSpPr>
            <p:spPr>
              <a:xfrm>
                <a:off x="838200" y="2683320"/>
                <a:ext cx="10515600" cy="546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The estimates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are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F6C30A-3908-C84E-8025-B7D6A69C8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683320"/>
                <a:ext cx="10515600" cy="546368"/>
              </a:xfrm>
              <a:prstGeom prst="rect">
                <a:avLst/>
              </a:prstGeom>
              <a:blipFill>
                <a:blip r:embed="rId4"/>
                <a:stretch>
                  <a:fillRect l="-1206" t="-9091" b="-29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750CB1-3361-2140-93D8-80A1F551BFC0}"/>
                  </a:ext>
                </a:extLst>
              </p:cNvPr>
              <p:cNvSpPr txBox="1"/>
              <p:nvPr/>
            </p:nvSpPr>
            <p:spPr>
              <a:xfrm>
                <a:off x="373381" y="3712428"/>
                <a:ext cx="9951720" cy="546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750CB1-3361-2140-93D8-80A1F551B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1" y="3712428"/>
                <a:ext cx="9951720" cy="546560"/>
              </a:xfrm>
              <a:prstGeom prst="rect">
                <a:avLst/>
              </a:prstGeom>
              <a:blipFill>
                <a:blip r:embed="rId5"/>
                <a:stretch>
                  <a:fillRect t="-9091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4E2302-B9F7-BA4B-B6C8-8FC8255C08FE}"/>
                  </a:ext>
                </a:extLst>
              </p:cNvPr>
              <p:cNvSpPr txBox="1"/>
              <p:nvPr/>
            </p:nvSpPr>
            <p:spPr>
              <a:xfrm>
                <a:off x="838200" y="4741728"/>
                <a:ext cx="99517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 dirty="0"/>
                  <a:t> is an estimate (prediction) of outcome given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4E2302-B9F7-BA4B-B6C8-8FC8255C0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41728"/>
                <a:ext cx="9951720" cy="523220"/>
              </a:xfrm>
              <a:prstGeom prst="rect">
                <a:avLst/>
              </a:prstGeom>
              <a:blipFill>
                <a:blip r:embed="rId6"/>
                <a:stretch>
                  <a:fillRect l="-383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E58926-7767-2A4B-8491-9ECC9E5E8CD0}"/>
                  </a:ext>
                </a:extLst>
              </p:cNvPr>
              <p:cNvSpPr txBox="1"/>
              <p:nvPr/>
            </p:nvSpPr>
            <p:spPr>
              <a:xfrm>
                <a:off x="838200" y="5509418"/>
                <a:ext cx="99517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 dirty="0"/>
                  <a:t> is the residual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E58926-7767-2A4B-8491-9ECC9E5E8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509418"/>
                <a:ext cx="9951720" cy="523220"/>
              </a:xfrm>
              <a:prstGeom prst="rect">
                <a:avLst/>
              </a:prstGeom>
              <a:blipFill>
                <a:blip r:embed="rId7"/>
                <a:stretch>
                  <a:fillRect t="-11628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8743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Least Squares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02BBF6-2811-9F4D-B3D8-BD9FBDF657C0}"/>
                  </a:ext>
                </a:extLst>
              </p:cNvPr>
              <p:cNvSpPr txBox="1"/>
              <p:nvPr/>
            </p:nvSpPr>
            <p:spPr>
              <a:xfrm>
                <a:off x="838200" y="1753560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The least squares method is commonly used for estimating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b="0" dirty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02BBF6-2811-9F4D-B3D8-BD9FBDF65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53560"/>
                <a:ext cx="10515600" cy="523220"/>
              </a:xfrm>
              <a:prstGeom prst="rect">
                <a:avLst/>
              </a:prstGeom>
              <a:blipFill>
                <a:blip r:embed="rId3"/>
                <a:stretch>
                  <a:fillRect l="-1206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6A0190-3AA0-944D-B735-45B8072A2C27}"/>
                  </a:ext>
                </a:extLst>
              </p:cNvPr>
              <p:cNvSpPr txBox="1"/>
              <p:nvPr/>
            </p:nvSpPr>
            <p:spPr>
              <a:xfrm>
                <a:off x="944880" y="2905780"/>
                <a:ext cx="10515600" cy="9776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Given a training dataset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sz="2800" dirty="0"/>
                  <a:t>, the residual sum of squares (RSS) can be defined as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6A0190-3AA0-944D-B735-45B8072A2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80" y="2905780"/>
                <a:ext cx="10515600" cy="977640"/>
              </a:xfrm>
              <a:prstGeom prst="rect">
                <a:avLst/>
              </a:prstGeom>
              <a:blipFill>
                <a:blip r:embed="rId4"/>
                <a:stretch>
                  <a:fillRect l="-1206" t="-384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C53AE9-0A10-EA4B-BE84-FCE4AB75C2D4}"/>
                  </a:ext>
                </a:extLst>
              </p:cNvPr>
              <p:cNvSpPr txBox="1"/>
              <p:nvPr/>
            </p:nvSpPr>
            <p:spPr>
              <a:xfrm>
                <a:off x="403861" y="4307941"/>
                <a:ext cx="995172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C53AE9-0A10-EA4B-BE84-FCE4AB75C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1" y="4307941"/>
                <a:ext cx="9951720" cy="1137876"/>
              </a:xfrm>
              <a:prstGeom prst="rect">
                <a:avLst/>
              </a:prstGeom>
              <a:blipFill>
                <a:blip r:embed="rId5"/>
                <a:stretch>
                  <a:fillRect t="-131111" b="-18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0397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Least Squares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C53AE9-0A10-EA4B-BE84-FCE4AB75C2D4}"/>
                  </a:ext>
                </a:extLst>
              </p:cNvPr>
              <p:cNvSpPr txBox="1"/>
              <p:nvPr/>
            </p:nvSpPr>
            <p:spPr>
              <a:xfrm>
                <a:off x="434341" y="1788204"/>
                <a:ext cx="995172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𝑅𝑆𝑆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 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𝛽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𝛽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sz="28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C53AE9-0A10-EA4B-BE84-FCE4AB75C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1" y="1788204"/>
                <a:ext cx="9951720" cy="1137876"/>
              </a:xfrm>
              <a:prstGeom prst="rect">
                <a:avLst/>
              </a:prstGeom>
              <a:blipFill>
                <a:blip r:embed="rId3"/>
                <a:stretch>
                  <a:fillRect t="-128571" b="-180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E49A06D-0836-8A40-BE1A-F6F5FF8786F1}"/>
              </a:ext>
            </a:extLst>
          </p:cNvPr>
          <p:cNvSpPr txBox="1"/>
          <p:nvPr/>
        </p:nvSpPr>
        <p:spPr>
          <a:xfrm>
            <a:off x="579120" y="3367264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Take the derivative and set the derivative as 0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560FE4-1241-9849-AADC-A433E62F5433}"/>
                  </a:ext>
                </a:extLst>
              </p:cNvPr>
              <p:cNvSpPr txBox="1"/>
              <p:nvPr/>
            </p:nvSpPr>
            <p:spPr>
              <a:xfrm>
                <a:off x="434341" y="4428105"/>
                <a:ext cx="6096000" cy="1036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ba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ba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  <m:sup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560FE4-1241-9849-AADC-A433E62F5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1" y="4428105"/>
                <a:ext cx="6096000" cy="1036438"/>
              </a:xfrm>
              <a:prstGeom prst="rect">
                <a:avLst/>
              </a:prstGeom>
              <a:blipFill>
                <a:blip r:embed="rId4"/>
                <a:stretch>
                  <a:fillRect t="-65060" b="-96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29A950-0AC9-6746-A632-95751EB2CE78}"/>
                  </a:ext>
                </a:extLst>
              </p:cNvPr>
              <p:cNvSpPr txBox="1"/>
              <p:nvPr/>
            </p:nvSpPr>
            <p:spPr>
              <a:xfrm>
                <a:off x="4648200" y="4673044"/>
                <a:ext cx="6096000" cy="546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ba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bar>
                        <m:barPr>
                          <m:pos m:val="top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29A950-0AC9-6746-A632-95751EB2C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4673044"/>
                <a:ext cx="6096000" cy="546560"/>
              </a:xfrm>
              <a:prstGeom prst="rect">
                <a:avLst/>
              </a:prstGeom>
              <a:blipFill>
                <a:blip r:embed="rId5"/>
                <a:stretch>
                  <a:fillRect t="-9302" b="-18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817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Least Squares 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49A06D-0836-8A40-BE1A-F6F5FF8786F1}"/>
              </a:ext>
            </a:extLst>
          </p:cNvPr>
          <p:cNvSpPr txBox="1"/>
          <p:nvPr/>
        </p:nvSpPr>
        <p:spPr>
          <a:xfrm>
            <a:off x="838200" y="1906675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Under the assumption of linear regression model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560FE4-1241-9849-AADC-A433E62F5433}"/>
                  </a:ext>
                </a:extLst>
              </p:cNvPr>
              <p:cNvSpPr txBox="1"/>
              <p:nvPr/>
            </p:nvSpPr>
            <p:spPr>
              <a:xfrm>
                <a:off x="312421" y="4946324"/>
                <a:ext cx="6096000" cy="1036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ba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ba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  <m:sup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560FE4-1241-9849-AADC-A433E62F5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1" y="4946324"/>
                <a:ext cx="6096000" cy="1036438"/>
              </a:xfrm>
              <a:prstGeom prst="rect">
                <a:avLst/>
              </a:prstGeom>
              <a:blipFill>
                <a:blip r:embed="rId3"/>
                <a:stretch>
                  <a:fillRect t="-65854" b="-98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29A950-0AC9-6746-A632-95751EB2CE78}"/>
                  </a:ext>
                </a:extLst>
              </p:cNvPr>
              <p:cNvSpPr txBox="1"/>
              <p:nvPr/>
            </p:nvSpPr>
            <p:spPr>
              <a:xfrm>
                <a:off x="2453640" y="2882440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29A950-0AC9-6746-A632-95751EB2C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640" y="2882440"/>
                <a:ext cx="6096000" cy="523220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5567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15395</TotalTime>
  <Words>419</Words>
  <Application>Microsoft Macintosh PowerPoint</Application>
  <PresentationFormat>Widescreen</PresentationFormat>
  <Paragraphs>64</Paragraphs>
  <Slides>12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 Linear Regression</vt:lpstr>
      <vt:lpstr>Course Website</vt:lpstr>
      <vt:lpstr>Linear Regression</vt:lpstr>
      <vt:lpstr>Simple Linear Regression </vt:lpstr>
      <vt:lpstr>Simple Linear Regression </vt:lpstr>
      <vt:lpstr>Simple Linear Regression </vt:lpstr>
      <vt:lpstr>Least Squares Method</vt:lpstr>
      <vt:lpstr>Least Squares Method</vt:lpstr>
      <vt:lpstr>Least Squares Method</vt:lpstr>
      <vt:lpstr>Least Squares Method</vt:lpstr>
      <vt:lpstr>Confidence Level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COMP-SCI 5565-0002  Introduction to Statistical Learning</dc:title>
  <dc:creator>BAFFOUR Adu</dc:creator>
  <cp:lastModifiedBy>Zheng Tianhang</cp:lastModifiedBy>
  <cp:revision>215</cp:revision>
  <dcterms:created xsi:type="dcterms:W3CDTF">2023-01-15T02:09:57Z</dcterms:created>
  <dcterms:modified xsi:type="dcterms:W3CDTF">2023-08-29T03:26:10Z</dcterms:modified>
</cp:coreProperties>
</file>