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2" r:id="rId3"/>
    <p:sldId id="284" r:id="rId4"/>
    <p:sldId id="268" r:id="rId5"/>
    <p:sldId id="258" r:id="rId6"/>
    <p:sldId id="283" r:id="rId7"/>
    <p:sldId id="263" r:id="rId8"/>
    <p:sldId id="292" r:id="rId9"/>
    <p:sldId id="264" r:id="rId10"/>
    <p:sldId id="265" r:id="rId11"/>
    <p:sldId id="280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78" r:id="rId20"/>
    <p:sldId id="279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2037F-909E-E840-8A09-C2EF77C2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52"/>
            <a:ext cx="10515600" cy="3020695"/>
          </a:xfrm>
        </p:spPr>
        <p:txBody>
          <a:bodyPr>
            <a:normAutofit/>
          </a:bodyPr>
          <a:lstStyle/>
          <a:p>
            <a:r>
              <a:rPr lang="en-US" dirty="0"/>
              <a:t>An Introduction to Statistical Learning</a:t>
            </a:r>
          </a:p>
          <a:p>
            <a:endParaRPr lang="en-US" dirty="0"/>
          </a:p>
          <a:p>
            <a:r>
              <a:rPr lang="en-US" dirty="0"/>
              <a:t>Machine Learning with Python Tutorial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10D6-5D5C-424B-BE21-E59B9B3E45A4}"/>
              </a:ext>
            </a:extLst>
          </p:cNvPr>
          <p:cNvSpPr txBox="1"/>
          <p:nvPr/>
        </p:nvSpPr>
        <p:spPr>
          <a:xfrm>
            <a:off x="838200" y="4188122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024-5FDD-7E40-BF36-AD808A6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0231-AD5D-064B-BFFF-67AFECE39E50}"/>
              </a:ext>
            </a:extLst>
          </p:cNvPr>
          <p:cNvSpPr txBox="1"/>
          <p:nvPr/>
        </p:nvSpPr>
        <p:spPr>
          <a:xfrm>
            <a:off x="1356360" y="3105932"/>
            <a:ext cx="164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X: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BD56-9CC7-8844-9AFE-70C0775FEB11}"/>
              </a:ext>
            </a:extLst>
          </p:cNvPr>
          <p:cNvSpPr txBox="1"/>
          <p:nvPr/>
        </p:nvSpPr>
        <p:spPr>
          <a:xfrm>
            <a:off x="1051560" y="4093504"/>
            <a:ext cx="225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Y: Outcomes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1A49BDE-291F-7447-88BB-C682126CB92A}"/>
              </a:ext>
            </a:extLst>
          </p:cNvPr>
          <p:cNvSpPr/>
          <p:nvPr/>
        </p:nvSpPr>
        <p:spPr>
          <a:xfrm>
            <a:off x="3276600" y="3730937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24E3A-69F6-D442-9FE2-BA38630F0F8E}"/>
              </a:ext>
            </a:extLst>
          </p:cNvPr>
          <p:cNvSpPr/>
          <p:nvPr/>
        </p:nvSpPr>
        <p:spPr>
          <a:xfrm>
            <a:off x="4373880" y="3229607"/>
            <a:ext cx="2667000" cy="13255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Learning Algorithm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6A56D6-E082-7346-801E-B7745E4B615E}"/>
              </a:ext>
            </a:extLst>
          </p:cNvPr>
          <p:cNvSpPr/>
          <p:nvPr/>
        </p:nvSpPr>
        <p:spPr>
          <a:xfrm>
            <a:off x="7482840" y="3715696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6AD9A9-F9DB-F94A-91AC-99C5BCEDB06A}"/>
              </a:ext>
            </a:extLst>
          </p:cNvPr>
          <p:cNvSpPr/>
          <p:nvPr/>
        </p:nvSpPr>
        <p:spPr>
          <a:xfrm>
            <a:off x="8580120" y="3429000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23B5B2-3490-2D49-AB07-AA78222FF20E}"/>
              </a:ext>
            </a:extLst>
          </p:cNvPr>
          <p:cNvSpPr/>
          <p:nvPr/>
        </p:nvSpPr>
        <p:spPr>
          <a:xfrm>
            <a:off x="8580120" y="1482883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9E0D8A-A544-7544-8CDB-CEA37FE26531}"/>
              </a:ext>
            </a:extLst>
          </p:cNvPr>
          <p:cNvSpPr/>
          <p:nvPr/>
        </p:nvSpPr>
        <p:spPr>
          <a:xfrm rot="5400000">
            <a:off x="9227819" y="2790644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8BED9E-149A-0D41-9163-013339569B53}"/>
              </a:ext>
            </a:extLst>
          </p:cNvPr>
          <p:cNvSpPr/>
          <p:nvPr/>
        </p:nvSpPr>
        <p:spPr>
          <a:xfrm rot="5400000">
            <a:off x="9227818" y="4833780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1DE3F-36F4-7E44-9789-B59D20B313C4}"/>
              </a:ext>
            </a:extLst>
          </p:cNvPr>
          <p:cNvSpPr/>
          <p:nvPr/>
        </p:nvSpPr>
        <p:spPr>
          <a:xfrm>
            <a:off x="8580120" y="5444507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7F2D-C57F-1E47-B67E-463938C219D7}"/>
              </a:ext>
            </a:extLst>
          </p:cNvPr>
          <p:cNvSpPr txBox="1"/>
          <p:nvPr/>
        </p:nvSpPr>
        <p:spPr>
          <a:xfrm>
            <a:off x="4579620" y="482312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A0CE-5719-B24D-B282-14F0ED1AE959}"/>
              </a:ext>
            </a:extLst>
          </p:cNvPr>
          <p:cNvSpPr txBox="1"/>
          <p:nvPr/>
        </p:nvSpPr>
        <p:spPr>
          <a:xfrm>
            <a:off x="4579620" y="200706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30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0FBAB-5EC2-3E4A-B30B-0BFB398EA141}"/>
              </a:ext>
            </a:extLst>
          </p:cNvPr>
          <p:cNvSpPr txBox="1"/>
          <p:nvPr/>
        </p:nvSpPr>
        <p:spPr>
          <a:xfrm>
            <a:off x="838200" y="1396409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outcome variable, just a set of predictors (features) measured on a set of samples.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088D-0648-2043-BF99-10EC61BC5AC0}"/>
              </a:ext>
            </a:extLst>
          </p:cNvPr>
          <p:cNvSpPr txBox="1"/>
          <p:nvPr/>
        </p:nvSpPr>
        <p:spPr>
          <a:xfrm>
            <a:off x="838200" y="207067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latin typeface="CMR10"/>
              </a:rPr>
              <a:t>Find groups of samples that behave similarly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Find the most important sets of features</a:t>
            </a:r>
          </a:p>
        </p:txBody>
      </p:sp>
      <p:pic>
        <p:nvPicPr>
          <p:cNvPr id="4098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3E9CEE34-E076-7544-9542-AB25BBE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0" y="3483609"/>
            <a:ext cx="7697470" cy="3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0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122" name="Picture 2" descr="The Beginner's Guide to Contrastive Learning">
            <a:extLst>
              <a:ext uri="{FF2B5EF4-FFF2-40B4-BE49-F238E27FC236}">
                <a16:creationId xmlns:a16="http://schemas.microsoft.com/office/drawing/2014/main" id="{B254A1C9-1A97-2749-ADE3-C2308FA8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9" y="1632319"/>
            <a:ext cx="7182802" cy="5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DB0EB-DD26-0447-9E11-1234B0A5DCA6}"/>
              </a:ext>
            </a:extLst>
          </p:cNvPr>
          <p:cNvSpPr txBox="1"/>
          <p:nvPr/>
        </p:nvSpPr>
        <p:spPr>
          <a:xfrm>
            <a:off x="838200" y="1347020"/>
            <a:ext cx="964692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Semi-supervised learning can be viewed as a mix of supervised and unsupervised learning.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semi-supervised learning tasks, some training examples have outcomes, but some do not.</a:t>
            </a:r>
          </a:p>
        </p:txBody>
      </p:sp>
      <p:pic>
        <p:nvPicPr>
          <p:cNvPr id="6148" name="Picture 4" descr="Introduction to Semi-Supervised Learning | TeksandsAItest">
            <a:extLst>
              <a:ext uri="{FF2B5EF4-FFF2-40B4-BE49-F238E27FC236}">
                <a16:creationId xmlns:a16="http://schemas.microsoft.com/office/drawing/2014/main" id="{529F1B35-50BB-0B46-9E82-BA974C92A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 b="9819"/>
          <a:stretch/>
        </p:blipFill>
        <p:spPr bwMode="auto">
          <a:xfrm>
            <a:off x="1920240" y="3430121"/>
            <a:ext cx="8351520" cy="33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7170" name="Picture 2" descr="Reinforcement Learning 101. Learn the essentials of Reinforcement… | by  Shweta Bhatt | Towards Data Science">
            <a:extLst>
              <a:ext uri="{FF2B5EF4-FFF2-40B4-BE49-F238E27FC236}">
                <a16:creationId xmlns:a16="http://schemas.microsoft.com/office/drawing/2014/main" id="{526AEDFA-D9FC-2241-9A8F-C7732DB9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0" y="2014220"/>
            <a:ext cx="8138015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5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Category of learning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5F214-522A-E447-96E4-309B7A1596FF}"/>
              </a:ext>
            </a:extLst>
          </p:cNvPr>
          <p:cNvSpPr txBox="1">
            <a:spLocks/>
          </p:cNvSpPr>
          <p:nvPr/>
        </p:nvSpPr>
        <p:spPr>
          <a:xfrm>
            <a:off x="975360" y="19926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Spam Detection: Supervised or Unsupervised?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5C1BA-EACA-1746-ABE0-FCA3417C6CFA}"/>
              </a:ext>
            </a:extLst>
          </p:cNvPr>
          <p:cNvSpPr txBox="1">
            <a:spLocks/>
          </p:cNvSpPr>
          <p:nvPr/>
        </p:nvSpPr>
        <p:spPr>
          <a:xfrm>
            <a:off x="975360" y="28447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Digit Recognition: Supervised or Unsupervised?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2804CB-9F49-0B41-80CA-6D5AC7D95B56}"/>
              </a:ext>
            </a:extLst>
          </p:cNvPr>
          <p:cNvSpPr txBox="1">
            <a:spLocks/>
          </p:cNvSpPr>
          <p:nvPr/>
        </p:nvSpPr>
        <p:spPr>
          <a:xfrm>
            <a:off x="975360" y="36968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Generative Models: Supervised or Unsupervised?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7AF62-A0D6-C84A-A2F8-697E31157070}"/>
              </a:ext>
            </a:extLst>
          </p:cNvPr>
          <p:cNvSpPr txBox="1">
            <a:spLocks/>
          </p:cNvSpPr>
          <p:nvPr/>
        </p:nvSpPr>
        <p:spPr>
          <a:xfrm>
            <a:off x="975360" y="45489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Text-to-Image Generation: Supervised or Unsupervised?</a:t>
            </a:r>
          </a:p>
        </p:txBody>
      </p:sp>
    </p:spTree>
    <p:extLst>
      <p:ext uri="{BB962C8B-B14F-4D97-AF65-F5344CB8AC3E}">
        <p14:creationId xmlns:p14="http://schemas.microsoft.com/office/powerpoint/2010/main" val="248766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4" y="2278172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336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062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2310171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37" y="4423523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4018300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BF935A-CCAC-124B-810D-8F2B4E96E7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52447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  <a:endParaRPr lang="en-US" b="1" dirty="0"/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EF02-794D-2C43-9606-8FA21EED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/>
          <a:lstStyle/>
          <a:p>
            <a:r>
              <a:rPr lang="en-US" dirty="0"/>
              <a:t>Course + Lab: Theory and Implementation 30%</a:t>
            </a:r>
          </a:p>
          <a:p>
            <a:endParaRPr lang="en-US" dirty="0"/>
          </a:p>
          <a:p>
            <a:r>
              <a:rPr lang="en-US" dirty="0"/>
              <a:t>Course Project: Maximum four people in one group 20%</a:t>
            </a:r>
          </a:p>
          <a:p>
            <a:endParaRPr lang="en-US" dirty="0"/>
          </a:p>
          <a:p>
            <a:r>
              <a:rPr lang="en-US" dirty="0"/>
              <a:t>Mid-term and Final Exams 20% + 30%</a:t>
            </a:r>
          </a:p>
        </p:txBody>
      </p:sp>
    </p:spTree>
    <p:extLst>
      <p:ext uri="{BB962C8B-B14F-4D97-AF65-F5344CB8AC3E}">
        <p14:creationId xmlns:p14="http://schemas.microsoft.com/office/powerpoint/2010/main" val="7328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/>
              <a:t>Statistical Learning </a:t>
            </a:r>
            <a:r>
              <a:rPr lang="en-US" dirty="0" err="1"/>
              <a:t>v.s</a:t>
            </a:r>
            <a:r>
              <a:rPr lang="en-US" dirty="0"/>
              <a:t>. Machine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A975F5-032B-EB48-99FB-4495FE9D7543}"/>
              </a:ext>
            </a:extLst>
          </p:cNvPr>
          <p:cNvSpPr txBox="1">
            <a:spLocks/>
          </p:cNvSpPr>
          <p:nvPr/>
        </p:nvSpPr>
        <p:spPr>
          <a:xfrm>
            <a:off x="838200" y="14888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cs typeface="Microsoft Sans Serif"/>
              </a:rPr>
              <a:t>A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computer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program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said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learn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from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E</a:t>
            </a:r>
            <a:r>
              <a:rPr lang="en-US" sz="2400" i="1" spc="45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with respect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some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class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of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T</a:t>
            </a:r>
            <a:r>
              <a:rPr lang="en-US" sz="2400" i="1" spc="100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and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 </a:t>
            </a:r>
            <a:r>
              <a:rPr lang="en-US" sz="2400" spc="-25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if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its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35" dirty="0">
                <a:cs typeface="Times New Roman"/>
              </a:rPr>
              <a:t>T</a:t>
            </a:r>
            <a:r>
              <a:rPr lang="en-US" sz="2400" spc="3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by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improves </a:t>
            </a:r>
            <a:r>
              <a:rPr lang="en-US" sz="2400" spc="-5" dirty="0">
                <a:cs typeface="Microsoft Sans Serif"/>
              </a:rPr>
              <a:t>with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5" dirty="0">
                <a:cs typeface="Times New Roman"/>
              </a:rPr>
              <a:t>E</a:t>
            </a:r>
            <a:r>
              <a:rPr lang="en-US" sz="2400" spc="5" dirty="0">
                <a:cs typeface="Microsoft Sans Serif"/>
              </a:rPr>
              <a:t>.</a:t>
            </a:r>
            <a:endParaRPr lang="en-US" sz="2400" dirty="0">
              <a:cs typeface="Microsoft Sans Serif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8FB45-3B16-C245-B821-FB26EC14BFBC}"/>
              </a:ext>
            </a:extLst>
          </p:cNvPr>
          <p:cNvSpPr txBox="1"/>
          <p:nvPr/>
        </p:nvSpPr>
        <p:spPr>
          <a:xfrm>
            <a:off x="838200" y="3609384"/>
            <a:ext cx="10652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Machine learning and deep learning emphasize large scale applications and prediction accuracy. </a:t>
            </a:r>
            <a:endParaRPr lang="en-CA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2085-982E-C942-B147-E3F8E8AF3C51}"/>
              </a:ext>
            </a:extLst>
          </p:cNvPr>
          <p:cNvSpPr txBox="1"/>
          <p:nvPr/>
        </p:nvSpPr>
        <p:spPr>
          <a:xfrm>
            <a:off x="838200" y="4910816"/>
            <a:ext cx="10341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Statistical learning emphasizes models and their interpretability, and precision and uncertainty.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features of emails, build a spam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7914-1124-174B-92B1-C047839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31" y="2738816"/>
            <a:ext cx="9919999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images of handwritten digits, recognize the digits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D6CCEE2-406E-324C-B1D0-E4248A935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86" y="2660937"/>
            <a:ext cx="3650963" cy="3650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88C28-36E3-C949-BBA1-1B90CAE86082}"/>
              </a:ext>
            </a:extLst>
          </p:cNvPr>
          <p:cNvSpPr txBox="1">
            <a:spLocks/>
          </p:cNvSpPr>
          <p:nvPr/>
        </p:nvSpPr>
        <p:spPr>
          <a:xfrm>
            <a:off x="5876134" y="3429000"/>
            <a:ext cx="5899354" cy="204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MNIST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hojjatk</a:t>
            </a:r>
            <a:r>
              <a:rPr lang="en-US" sz="2400" dirty="0"/>
              <a:t>/</a:t>
            </a:r>
            <a:r>
              <a:rPr lang="en-US" sz="2400" dirty="0" err="1"/>
              <a:t>mnist</a:t>
            </a:r>
            <a:r>
              <a:rPr lang="en-US" sz="2400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7115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pic>
        <p:nvPicPr>
          <p:cNvPr id="7" name="Picture 2" descr="A diagram of machine learning for automatic text classification.">
            <a:extLst>
              <a:ext uri="{FF2B5EF4-FFF2-40B4-BE49-F238E27FC236}">
                <a16:creationId xmlns:a16="http://schemas.microsoft.com/office/drawing/2014/main" id="{859C905F-790F-AE4D-817A-918886C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02130"/>
            <a:ext cx="8887460" cy="44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Samples (Generative Models)</a:t>
            </a:r>
          </a:p>
        </p:txBody>
      </p:sp>
      <p:pic>
        <p:nvPicPr>
          <p:cNvPr id="9218" name="Picture 2" descr="Generative Adversarial Networks: Build Your First Models – Real Python">
            <a:extLst>
              <a:ext uri="{FF2B5EF4-FFF2-40B4-BE49-F238E27FC236}">
                <a16:creationId xmlns:a16="http://schemas.microsoft.com/office/drawing/2014/main" id="{4CE9CD9E-71CE-1842-BE49-707FEC29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779"/>
            <a:ext cx="9722815" cy="33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Text-to-Image Generation</a:t>
            </a:r>
          </a:p>
        </p:txBody>
      </p:sp>
      <p:pic>
        <p:nvPicPr>
          <p:cNvPr id="3074" name="Picture 2" descr="From DALL·E to Stable Diffusion: How Do Text-to-Image Generation Models  Work? - Edge AI and Vision Alliance">
            <a:extLst>
              <a:ext uri="{FF2B5EF4-FFF2-40B4-BE49-F238E27FC236}">
                <a16:creationId xmlns:a16="http://schemas.microsoft.com/office/drawing/2014/main" id="{9DF9DE53-041E-6B4B-B6AA-AA298D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90688"/>
            <a:ext cx="9540240" cy="5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578</Words>
  <Application>Microsoft Macintosh PowerPoint</Application>
  <PresentationFormat>Widescreen</PresentationFormat>
  <Paragraphs>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CMR10</vt:lpstr>
      <vt:lpstr>Arial</vt:lpstr>
      <vt:lpstr>Calibri</vt:lpstr>
      <vt:lpstr>Calibri Light</vt:lpstr>
      <vt:lpstr>Microsoft Sans Serif</vt:lpstr>
      <vt:lpstr>Office Theme</vt:lpstr>
      <vt:lpstr>  Introduction to Statistical Learning</vt:lpstr>
      <vt:lpstr>Course Website</vt:lpstr>
      <vt:lpstr>Assignments and Requirements</vt:lpstr>
      <vt:lpstr>Statistical Learning v.s. Machine Learning</vt:lpstr>
      <vt:lpstr>Spam Detection</vt:lpstr>
      <vt:lpstr>Digit Recognition</vt:lpstr>
      <vt:lpstr>Text Classification</vt:lpstr>
      <vt:lpstr>Generating New Samples (Generative Models)</vt:lpstr>
      <vt:lpstr>Text-to-Image Generation</vt:lpstr>
      <vt:lpstr>Applications of Statistical Learning</vt:lpstr>
      <vt:lpstr>Textbooks</vt:lpstr>
      <vt:lpstr>Supervised Learning</vt:lpstr>
      <vt:lpstr>Supervised Learning</vt:lpstr>
      <vt:lpstr>Unsupervised Learning</vt:lpstr>
      <vt:lpstr>Unsupervised Learning</vt:lpstr>
      <vt:lpstr>Semi-Supervised Learning</vt:lpstr>
      <vt:lpstr>Reinforcement Learning</vt:lpstr>
      <vt:lpstr>Category of learning problems</vt:lpstr>
      <vt:lpstr>PowerPoint Presentation</vt:lpstr>
      <vt:lpstr>Python Resources</vt:lpstr>
      <vt:lpstr>Course Website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105</cp:revision>
  <dcterms:created xsi:type="dcterms:W3CDTF">2023-01-15T02:09:57Z</dcterms:created>
  <dcterms:modified xsi:type="dcterms:W3CDTF">2023-08-18T02:29:30Z</dcterms:modified>
</cp:coreProperties>
</file>