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22" r:id="rId3"/>
    <p:sldId id="320" r:id="rId4"/>
    <p:sldId id="321" r:id="rId5"/>
    <p:sldId id="323" r:id="rId6"/>
    <p:sldId id="324" r:id="rId7"/>
    <p:sldId id="325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72993" autoAdjust="0"/>
  </p:normalViewPr>
  <p:slideViewPr>
    <p:cSldViewPr snapToGrid="0">
      <p:cViewPr varScale="1">
        <p:scale>
          <a:sx n="85" d="100"/>
          <a:sy n="85" d="100"/>
        </p:scale>
        <p:origin x="1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9/2/23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4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1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4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85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73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6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/>
          </a:bodyPr>
          <a:lstStyle/>
          <a:p>
            <a:br>
              <a:rPr lang="en-US" sz="4800" b="1" dirty="0"/>
            </a:br>
            <a:r>
              <a:rPr lang="en-US" sz="4800" b="1" dirty="0"/>
              <a:t>Multi-Variable Linear Regression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 (Unbiased)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/>
              <p:nvPr/>
            </p:nvSpPr>
            <p:spPr>
              <a:xfrm>
                <a:off x="-593714" y="3110151"/>
                <a:ext cx="10817818" cy="3244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3714" y="3110151"/>
                <a:ext cx="10817818" cy="3244286"/>
              </a:xfrm>
              <a:prstGeom prst="rect">
                <a:avLst/>
              </a:prstGeom>
              <a:blipFill>
                <a:blip r:embed="rId3"/>
                <a:stretch>
                  <a:fillRect t="-20623" b="-63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1B2E2-BD02-8148-BC88-AE50EF50198E}"/>
                  </a:ext>
                </a:extLst>
              </p:cNvPr>
              <p:cNvSpPr txBox="1"/>
              <p:nvPr/>
            </p:nvSpPr>
            <p:spPr>
              <a:xfrm>
                <a:off x="-154594" y="1659647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</m:d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]=0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1B2E2-BD02-8148-BC88-AE50EF501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594" y="1659647"/>
                <a:ext cx="6096000" cy="1137876"/>
              </a:xfrm>
              <a:prstGeom prst="rect">
                <a:avLst/>
              </a:prstGeom>
              <a:blipFill>
                <a:blip r:embed="rId4"/>
                <a:stretch>
                  <a:fillRect t="-129670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BA0D427-613C-5475-9C74-9F962F5DE442}"/>
              </a:ext>
            </a:extLst>
          </p:cNvPr>
          <p:cNvSpPr txBox="1"/>
          <p:nvPr/>
        </p:nvSpPr>
        <p:spPr>
          <a:xfrm>
            <a:off x="7513192" y="5486783"/>
            <a:ext cx="2710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Why unbiased?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556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/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blipFill>
                <a:blip r:embed="rId3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/>
              <p:nvPr/>
            </p:nvSpPr>
            <p:spPr>
              <a:xfrm>
                <a:off x="1554480" y="3004589"/>
                <a:ext cx="3307080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004589"/>
                <a:ext cx="3307080" cy="848822"/>
              </a:xfrm>
              <a:prstGeom prst="rect">
                <a:avLst/>
              </a:prstGeom>
              <a:blipFill>
                <a:blip r:embed="rId4"/>
                <a:stretch>
                  <a:fillRect l="-763" t="-5882" b="-80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/>
              <p:nvPr/>
            </p:nvSpPr>
            <p:spPr>
              <a:xfrm>
                <a:off x="5455920" y="3068948"/>
                <a:ext cx="5181600" cy="903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20" y="3068948"/>
                <a:ext cx="5181600" cy="903004"/>
              </a:xfrm>
              <a:prstGeom prst="rect">
                <a:avLst/>
              </a:prstGeom>
              <a:blipFill>
                <a:blip r:embed="rId5"/>
                <a:stretch>
                  <a:fillRect l="-489" b="-76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/>
              <p:nvPr/>
            </p:nvSpPr>
            <p:spPr>
              <a:xfrm>
                <a:off x="1021080" y="4376736"/>
                <a:ext cx="33070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80" y="4376736"/>
                <a:ext cx="3307080" cy="523220"/>
              </a:xfrm>
              <a:prstGeom prst="rect">
                <a:avLst/>
              </a:prstGeom>
              <a:blipFill>
                <a:blip r:embed="rId6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8F909-B6EC-3786-618E-A25B32448DFC}"/>
                  </a:ext>
                </a:extLst>
              </p:cNvPr>
              <p:cNvSpPr txBox="1"/>
              <p:nvPr/>
            </p:nvSpPr>
            <p:spPr>
              <a:xfrm>
                <a:off x="838200" y="516776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 Why Gaussian distribution?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8F909-B6EC-3786-618E-A25B32448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67762"/>
                <a:ext cx="10641525" cy="581121"/>
              </a:xfrm>
              <a:prstGeom prst="rect">
                <a:avLst/>
              </a:prstGeom>
              <a:blipFill>
                <a:blip r:embed="rId7"/>
                <a:stretch>
                  <a:fillRect l="-71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25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Confidence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A7ED8-73D5-9A40-A9DE-A26FA654736F}"/>
              </a:ext>
            </a:extLst>
          </p:cNvPr>
          <p:cNvSpPr txBox="1"/>
          <p:nvPr/>
        </p:nvSpPr>
        <p:spPr>
          <a:xfrm>
            <a:off x="838200" y="2865628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A 95% confidence interval is defined as a range of values with 95% probability, and the interval for the least square method is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/>
              <p:nvPr/>
            </p:nvSpPr>
            <p:spPr>
              <a:xfrm>
                <a:off x="2819400" y="4349940"/>
                <a:ext cx="5577840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̂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349940"/>
                <a:ext cx="5577840" cy="581121"/>
              </a:xfrm>
              <a:prstGeom prst="rect">
                <a:avLst/>
              </a:prstGeom>
              <a:blipFill>
                <a:blip r:embed="rId3"/>
                <a:stretch>
                  <a:fillRect t="-6383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/>
              <p:nvPr/>
            </p:nvSpPr>
            <p:spPr>
              <a:xfrm>
                <a:off x="838200" y="5461266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There is 95% probability that this interval contains the tru</a:t>
                </a:r>
                <a:r>
                  <a:rPr lang="en-US" sz="2800" dirty="0"/>
                  <a:t>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1266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507DF-392D-855A-C320-3A08F7E2DB49}"/>
                  </a:ext>
                </a:extLst>
              </p:cNvPr>
              <p:cNvSpPr txBox="1"/>
              <p:nvPr/>
            </p:nvSpPr>
            <p:spPr>
              <a:xfrm>
                <a:off x="838200" y="175430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means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that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507DF-392D-855A-C320-3A08F7E2D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4302"/>
                <a:ext cx="10641525" cy="581121"/>
              </a:xfrm>
              <a:prstGeom prst="rect">
                <a:avLst/>
              </a:prstGeom>
              <a:blipFill>
                <a:blip r:embed="rId5"/>
                <a:stretch>
                  <a:fillRect l="-71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1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Multiple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1E2410-C268-3895-037E-9E92C4EFE97D}"/>
                  </a:ext>
                </a:extLst>
              </p:cNvPr>
              <p:cNvSpPr txBox="1"/>
              <p:nvPr/>
            </p:nvSpPr>
            <p:spPr>
              <a:xfrm>
                <a:off x="838200" y="3150783"/>
                <a:ext cx="9951720" cy="556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1E2410-C268-3895-037E-9E92C4EFE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50783"/>
                <a:ext cx="9951720" cy="556434"/>
              </a:xfrm>
              <a:prstGeom prst="rect">
                <a:avLst/>
              </a:prstGeom>
              <a:blipFill>
                <a:blip r:embed="rId3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60190FF-15F1-838A-1170-BA4F8FBF029C}"/>
              </a:ext>
            </a:extLst>
          </p:cNvPr>
          <p:cNvSpPr txBox="1"/>
          <p:nvPr/>
        </p:nvSpPr>
        <p:spPr>
          <a:xfrm>
            <a:off x="838200" y="1753560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with multiple predictors (Assume the ideal model is a linear function)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D7AE30-EE6C-6F26-F899-CABF7CDE5E7B}"/>
                  </a:ext>
                </a:extLst>
              </p:cNvPr>
              <p:cNvSpPr txBox="1"/>
              <p:nvPr/>
            </p:nvSpPr>
            <p:spPr>
              <a:xfrm>
                <a:off x="838200" y="4673553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is interpreted as the average effect of one unit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on Y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D7AE30-EE6C-6F26-F899-CABF7CDE5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73553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724" t="-14634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36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0190FF-15F1-838A-1170-BA4F8FBF029C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56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objective is to learn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0190FF-15F1-838A-1170-BA4F8FBF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56434"/>
              </a:xfrm>
              <a:prstGeom prst="rect">
                <a:avLst/>
              </a:prstGeom>
              <a:blipFill>
                <a:blip r:embed="rId3"/>
                <a:stretch>
                  <a:fillRect l="-1206" t="-113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537784-B625-DE5E-19BB-C28752C15E01}"/>
                  </a:ext>
                </a:extLst>
              </p:cNvPr>
              <p:cNvSpPr txBox="1"/>
              <p:nvPr/>
            </p:nvSpPr>
            <p:spPr>
              <a:xfrm>
                <a:off x="838200" y="2882632"/>
                <a:ext cx="10515600" cy="589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537784-B625-DE5E-19BB-C28752C15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82632"/>
                <a:ext cx="10515600" cy="589713"/>
              </a:xfrm>
              <a:prstGeom prst="rect">
                <a:avLst/>
              </a:prstGeom>
              <a:blipFill>
                <a:blip r:embed="rId4"/>
                <a:stretch>
                  <a:fillRect l="-1206" t="-6383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20C75F-1015-9C89-B6D4-CE40B8C26794}"/>
                  </a:ext>
                </a:extLst>
              </p:cNvPr>
              <p:cNvSpPr txBox="1"/>
              <p:nvPr/>
            </p:nvSpPr>
            <p:spPr>
              <a:xfrm>
                <a:off x="613224" y="4065960"/>
                <a:ext cx="9951720" cy="589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20C75F-1015-9C89-B6D4-CE40B8C26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24" y="4065960"/>
                <a:ext cx="9951720" cy="589713"/>
              </a:xfrm>
              <a:prstGeom prst="rect">
                <a:avLst/>
              </a:prstGeom>
              <a:blipFill>
                <a:blip r:embed="rId5"/>
                <a:stretch>
                  <a:fillRect t="-6383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E92ECC-F9FA-461B-B51D-3C46F0081761}"/>
                  </a:ext>
                </a:extLst>
              </p:cNvPr>
              <p:cNvSpPr txBox="1"/>
              <p:nvPr/>
            </p:nvSpPr>
            <p:spPr>
              <a:xfrm>
                <a:off x="838200" y="524928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the residual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E92ECC-F9FA-461B-B51D-3C46F00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49288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12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7C46B5-E9BA-935F-A843-E84E55439F8D}"/>
                  </a:ext>
                </a:extLst>
              </p:cNvPr>
              <p:cNvSpPr txBox="1"/>
              <p:nvPr/>
            </p:nvSpPr>
            <p:spPr>
              <a:xfrm>
                <a:off x="418851" y="1973035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7C46B5-E9BA-935F-A843-E84E55439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51" y="1973035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31111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2D80A6-3BEA-CF68-55E6-74B80043BE4F}"/>
                  </a:ext>
                </a:extLst>
              </p:cNvPr>
              <p:cNvSpPr txBox="1"/>
              <p:nvPr/>
            </p:nvSpPr>
            <p:spPr>
              <a:xfrm>
                <a:off x="584243" y="3856848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2D80A6-3BEA-CF68-55E6-74B80043B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43" y="3856848"/>
                <a:ext cx="9951720" cy="1137876"/>
              </a:xfrm>
              <a:prstGeom prst="rect">
                <a:avLst/>
              </a:prstGeom>
              <a:blipFill>
                <a:blip r:embed="rId4"/>
                <a:stretch>
                  <a:fillRect t="-128571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25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13744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22145</TotalTime>
  <Words>267</Words>
  <Application>Microsoft Macintosh PowerPoint</Application>
  <PresentationFormat>Widescreen</PresentationFormat>
  <Paragraphs>37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 Multi-Variable Linear Regression</vt:lpstr>
      <vt:lpstr>Analyzing Least Squares Method (Unbiased)</vt:lpstr>
      <vt:lpstr>Analyzing Least Squares Method</vt:lpstr>
      <vt:lpstr>Confidence Level</vt:lpstr>
      <vt:lpstr>Multiple Linear Regression</vt:lpstr>
      <vt:lpstr>Parameter Estimation</vt:lpstr>
      <vt:lpstr>Least Square Method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261</cp:revision>
  <dcterms:created xsi:type="dcterms:W3CDTF">2023-01-15T02:09:57Z</dcterms:created>
  <dcterms:modified xsi:type="dcterms:W3CDTF">2023-09-03T17:02:38Z</dcterms:modified>
</cp:coreProperties>
</file>