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82" r:id="rId3"/>
    <p:sldId id="284" r:id="rId4"/>
    <p:sldId id="258" r:id="rId5"/>
    <p:sldId id="283" r:id="rId6"/>
    <p:sldId id="263" r:id="rId7"/>
    <p:sldId id="264" r:id="rId8"/>
    <p:sldId id="265" r:id="rId9"/>
    <p:sldId id="280" r:id="rId10"/>
    <p:sldId id="268" r:id="rId11"/>
    <p:sldId id="270" r:id="rId12"/>
    <p:sldId id="272" r:id="rId13"/>
    <p:sldId id="273" r:id="rId14"/>
    <p:sldId id="277" r:id="rId15"/>
    <p:sldId id="274" r:id="rId16"/>
    <p:sldId id="276" r:id="rId17"/>
    <p:sldId id="275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200" spc="-5" dirty="0">
                <a:latin typeface="Microsoft Sans Serif"/>
                <a:cs typeface="Microsoft Sans Serif"/>
              </a:rPr>
              <a:t>Example:</a:t>
            </a:r>
            <a:r>
              <a:rPr lang="en-US" sz="1200" spc="7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Game</a:t>
            </a:r>
            <a:r>
              <a:rPr lang="en-US" sz="120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playing.</a:t>
            </a:r>
            <a:r>
              <a:rPr lang="en-US" sz="1200" spc="7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There</a:t>
            </a:r>
            <a:r>
              <a:rPr lang="en-US" sz="120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is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one</a:t>
            </a:r>
            <a:r>
              <a:rPr lang="en-US" sz="120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reward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at</a:t>
            </a:r>
            <a:r>
              <a:rPr lang="en-US" sz="120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the</a:t>
            </a:r>
            <a:r>
              <a:rPr lang="en-US" sz="120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end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of </a:t>
            </a:r>
            <a:r>
              <a:rPr lang="en-US" sz="1200" spc="-25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the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game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(negative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or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positive).</a:t>
            </a:r>
            <a:endParaRPr lang="en-US" sz="1200" dirty="0">
              <a:latin typeface="Microsoft Sans Serif"/>
              <a:cs typeface="Microsoft Sans Serif"/>
            </a:endParaRPr>
          </a:p>
          <a:p>
            <a:pPr marL="12700" marR="81280">
              <a:lnSpc>
                <a:spcPct val="100000"/>
              </a:lnSpc>
              <a:spcBef>
                <a:spcPts val="290"/>
              </a:spcBef>
            </a:pPr>
            <a:r>
              <a:rPr lang="en-US" sz="1200" spc="-5" dirty="0">
                <a:latin typeface="Microsoft Sans Serif"/>
                <a:cs typeface="Microsoft Sans Serif"/>
              </a:rPr>
              <a:t>Find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suitable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actions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in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a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given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environment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with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the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goal </a:t>
            </a:r>
            <a:r>
              <a:rPr lang="en-US" sz="1200" spc="-25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of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maximizing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some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reward.</a:t>
            </a:r>
            <a:endParaRPr lang="en-US" sz="1200" dirty="0">
              <a:latin typeface="Microsoft Sans Serif"/>
              <a:cs typeface="Microsoft Sans Serif"/>
            </a:endParaRPr>
          </a:p>
          <a:p>
            <a:pPr marL="12700" marR="791845">
              <a:lnSpc>
                <a:spcPts val="1490"/>
              </a:lnSpc>
              <a:spcBef>
                <a:spcPts val="100"/>
              </a:spcBef>
            </a:pPr>
            <a:r>
              <a:rPr lang="en-US" sz="1200" spc="-5" dirty="0">
                <a:latin typeface="Microsoft Sans Serif"/>
                <a:cs typeface="Microsoft Sans Serif"/>
              </a:rPr>
              <a:t>correct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input/output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pairs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15" dirty="0">
                <a:latin typeface="Microsoft Sans Serif"/>
                <a:cs typeface="Microsoft Sans Serif"/>
              </a:rPr>
              <a:t>never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presented </a:t>
            </a:r>
            <a:r>
              <a:rPr lang="en-US" sz="120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Reward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might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only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come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after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many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actions.</a:t>
            </a:r>
            <a:endParaRPr lang="en-US" sz="1200" dirty="0">
              <a:latin typeface="Microsoft Sans Serif"/>
              <a:cs typeface="Microsoft Sans Serif"/>
            </a:endParaRPr>
          </a:p>
          <a:p>
            <a:pPr marL="12700" marR="102235">
              <a:lnSpc>
                <a:spcPct val="100000"/>
              </a:lnSpc>
              <a:spcBef>
                <a:spcPts val="200"/>
              </a:spcBef>
            </a:pPr>
            <a:r>
              <a:rPr lang="en-US" sz="1200" spc="-5" dirty="0">
                <a:latin typeface="Microsoft Sans Serif"/>
                <a:cs typeface="Microsoft Sans Serif"/>
              </a:rPr>
              <a:t>Current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action</a:t>
            </a:r>
            <a:r>
              <a:rPr lang="en-US" sz="1200" spc="15" dirty="0">
                <a:latin typeface="Microsoft Sans Serif"/>
                <a:cs typeface="Microsoft Sans Serif"/>
              </a:rPr>
              <a:t> </a:t>
            </a:r>
            <a:r>
              <a:rPr lang="en-US" sz="1200" spc="-15" dirty="0">
                <a:latin typeface="Microsoft Sans Serif"/>
                <a:cs typeface="Microsoft Sans Serif"/>
              </a:rPr>
              <a:t>may</a:t>
            </a:r>
            <a:r>
              <a:rPr lang="en-US" sz="1200" spc="1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not</a:t>
            </a:r>
            <a:r>
              <a:rPr lang="en-US" sz="1200" spc="1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only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influence</a:t>
            </a:r>
            <a:r>
              <a:rPr lang="en-US" sz="1200" spc="1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the</a:t>
            </a:r>
            <a:r>
              <a:rPr lang="en-US" sz="1200" spc="1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current</a:t>
            </a:r>
            <a:r>
              <a:rPr lang="en-US" sz="1200" spc="15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reward, </a:t>
            </a:r>
            <a:r>
              <a:rPr lang="en-US" sz="1200" spc="-25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but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future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rewards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15" dirty="0">
                <a:latin typeface="Microsoft Sans Serif"/>
                <a:cs typeface="Microsoft Sans Serif"/>
              </a:rPr>
              <a:t>too.</a:t>
            </a:r>
            <a:endParaRPr lang="en-US" sz="1200" dirty="0">
              <a:latin typeface="Microsoft Sans Serif"/>
              <a:cs typeface="Microsoft Sans Serif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2" Type="http://schemas.openxmlformats.org/officeDocument/2006/relationships/hyperlink" Target="https://www.kaggle.com/learn/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8DvywoWv6fI" TargetMode="External"/><Relationship Id="rId4" Type="http://schemas.openxmlformats.org/officeDocument/2006/relationships/hyperlink" Target="https://learn.microsoft.com/en-us/shows/intro-to-python-developmen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br>
              <a:rPr lang="en-US" sz="4800" b="1" dirty="0"/>
            </a:br>
            <a:r>
              <a:rPr lang="en-US" sz="4800" dirty="0"/>
              <a:t>Introduction to Statistical Learning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135019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59"/>
              </a:spcBef>
              <a:buNone/>
            </a:pPr>
            <a:r>
              <a:rPr lang="en-US" sz="24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Definition</a:t>
            </a:r>
            <a:r>
              <a:rPr lang="en-US" sz="2400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 (First</a:t>
            </a:r>
            <a:r>
              <a:rPr lang="en-US" sz="24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20" dirty="0">
                <a:solidFill>
                  <a:srgbClr val="0070C0"/>
                </a:solidFill>
                <a:latin typeface="Times New Roman"/>
                <a:cs typeface="Times New Roman"/>
              </a:rPr>
              <a:t>Try)</a:t>
            </a:r>
            <a:endParaRPr lang="en-US" sz="2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0" marR="5080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2400" spc="-5" dirty="0">
                <a:latin typeface="Microsoft Sans Serif"/>
                <a:cs typeface="Microsoft Sans Serif"/>
              </a:rPr>
              <a:t>Machine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learning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dirty="0">
                <a:latin typeface="Microsoft Sans Serif"/>
                <a:cs typeface="Microsoft Sans Serif"/>
              </a:rPr>
              <a:t>concerned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with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designing and developing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algorithms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that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allow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machines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to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dirty="0">
                <a:latin typeface="Microsoft Sans Serif"/>
                <a:cs typeface="Microsoft Sans Serif"/>
              </a:rPr>
              <a:t>learn.</a:t>
            </a: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44794" y="2764606"/>
            <a:ext cx="10341077" cy="499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marR="1549400" indent="0">
              <a:lnSpc>
                <a:spcPct val="124500"/>
              </a:lnSpc>
              <a:buFont typeface="Arial" panose="020B0604020202020204" pitchFamily="34" charset="0"/>
              <a:buNone/>
            </a:pPr>
            <a:r>
              <a:rPr lang="en-US" sz="2400" spc="-5" dirty="0">
                <a:latin typeface="Microsoft Sans Serif"/>
                <a:cs typeface="Microsoft Sans Serif"/>
              </a:rPr>
              <a:t>machines?</a:t>
            </a:r>
            <a:r>
              <a:rPr lang="en-US" sz="2400" spc="5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computers?</a:t>
            </a:r>
            <a:r>
              <a:rPr lang="en-US" sz="2400" spc="-25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to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dirty="0">
                <a:latin typeface="Microsoft Sans Serif"/>
                <a:cs typeface="Microsoft Sans Serif"/>
              </a:rPr>
              <a:t>learn?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4123" y="3511857"/>
            <a:ext cx="10341077" cy="883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lnSpc>
                <a:spcPct val="100000"/>
              </a:lnSpc>
              <a:spcBef>
                <a:spcPts val="295"/>
              </a:spcBef>
              <a:buNone/>
            </a:pPr>
            <a:r>
              <a:rPr lang="en-US" sz="2400" spc="-5" dirty="0">
                <a:latin typeface="Microsoft Sans Serif"/>
                <a:cs typeface="Microsoft Sans Serif"/>
              </a:rPr>
              <a:t>need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to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quantify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"learning"</a:t>
            </a:r>
            <a:endParaRPr lang="en-US" sz="2400" dirty="0">
              <a:latin typeface="Microsoft Sans Serif"/>
              <a:cs typeface="Microsoft Sans Serif"/>
            </a:endParaRPr>
          </a:p>
          <a:p>
            <a:pPr marL="36830" indent="0">
              <a:lnSpc>
                <a:spcPct val="100000"/>
              </a:lnSpc>
              <a:spcBef>
                <a:spcPts val="295"/>
              </a:spcBef>
              <a:buNone/>
            </a:pPr>
            <a:r>
              <a:rPr lang="en-US" sz="2400" spc="-5" dirty="0">
                <a:latin typeface="Microsoft Sans Serif"/>
                <a:cs typeface="Microsoft Sans Serif"/>
              </a:rPr>
              <a:t>to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improve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their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performance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15" dirty="0">
                <a:latin typeface="Microsoft Sans Serif"/>
                <a:cs typeface="Microsoft Sans Serif"/>
              </a:rPr>
              <a:t>over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time</a:t>
            </a:r>
            <a:endParaRPr lang="en-US" sz="2400" dirty="0">
              <a:latin typeface="Microsoft Sans Serif"/>
              <a:cs typeface="Microsoft Sans Serif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4962" y="4662231"/>
            <a:ext cx="10341077" cy="883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Definition</a:t>
            </a:r>
            <a:r>
              <a:rPr lang="en-US" sz="2400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5" dirty="0">
                <a:solidFill>
                  <a:srgbClr val="0070C0"/>
                </a:solidFill>
                <a:latin typeface="Times New Roman"/>
                <a:cs typeface="Times New Roman"/>
              </a:rPr>
              <a:t>(Second</a:t>
            </a:r>
            <a:r>
              <a:rPr lang="en-US" sz="2400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20" dirty="0">
                <a:solidFill>
                  <a:srgbClr val="0070C0"/>
                </a:solidFill>
                <a:latin typeface="Times New Roman"/>
                <a:cs typeface="Times New Roman"/>
              </a:rPr>
              <a:t>Try)</a:t>
            </a:r>
            <a:endParaRPr lang="en-US" sz="2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0" marR="5080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2400" spc="-5" dirty="0">
                <a:latin typeface="Microsoft Sans Serif"/>
                <a:cs typeface="Microsoft Sans Serif"/>
              </a:rPr>
              <a:t>Machine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learning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dirty="0">
                <a:latin typeface="Microsoft Sans Serif"/>
                <a:cs typeface="Microsoft Sans Serif"/>
              </a:rPr>
              <a:t>concerned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with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design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and </a:t>
            </a:r>
            <a:r>
              <a:rPr lang="en-US" sz="2400" spc="-10" dirty="0">
                <a:latin typeface="Microsoft Sans Serif"/>
                <a:cs typeface="Microsoft Sans Serif"/>
              </a:rPr>
              <a:t>development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of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algorithms</a:t>
            </a:r>
            <a:r>
              <a:rPr lang="en-US" sz="2400" spc="2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that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allow</a:t>
            </a:r>
            <a:r>
              <a:rPr lang="en-US" sz="2400" spc="2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computers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(machines)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to</a:t>
            </a:r>
            <a:r>
              <a:rPr lang="en-US" sz="2400" spc="-250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improve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their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performance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15" dirty="0">
                <a:latin typeface="Microsoft Sans Serif"/>
                <a:cs typeface="Microsoft Sans Serif"/>
              </a:rPr>
              <a:t>over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time.</a:t>
            </a:r>
            <a:endParaRPr lang="en-US"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0699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1124053"/>
          </a:xfrm>
        </p:spPr>
        <p:txBody>
          <a:bodyPr>
            <a:noAutofit/>
          </a:bodyPr>
          <a:lstStyle/>
          <a:p>
            <a:pPr marL="265430" marR="460375">
              <a:lnSpc>
                <a:spcPct val="124500"/>
              </a:lnSpc>
              <a:spcBef>
                <a:spcPts val="100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What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source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of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improved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performance? </a:t>
            </a:r>
            <a:endParaRPr lang="en-US" sz="2400" spc="-250" dirty="0">
              <a:latin typeface="Microsoft Sans Serif"/>
              <a:cs typeface="Microsoft Sans Serif"/>
            </a:endParaRPr>
          </a:p>
          <a:p>
            <a:pPr marL="265430" marR="460375">
              <a:lnSpc>
                <a:spcPct val="124500"/>
              </a:lnSpc>
              <a:spcBef>
                <a:spcPts val="100"/>
              </a:spcBef>
            </a:pPr>
            <a:r>
              <a:rPr lang="en-US" sz="2400" spc="-10" dirty="0">
                <a:latin typeface="Microsoft Sans Serif"/>
                <a:cs typeface="Microsoft Sans Serif"/>
              </a:rPr>
              <a:t>New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insights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15" dirty="0">
                <a:latin typeface="Microsoft Sans Serif"/>
                <a:cs typeface="Microsoft Sans Serif"/>
              </a:rPr>
              <a:t>by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algorithm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designer?</a:t>
            </a:r>
            <a:endParaRPr lang="en-US" sz="2400" dirty="0">
              <a:latin typeface="Microsoft Sans Serif"/>
              <a:cs typeface="Microsoft Sans Serif"/>
            </a:endParaRP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72614" y="4613070"/>
            <a:ext cx="10341077" cy="1650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Definition (Mitchell, 1998)</a:t>
            </a:r>
          </a:p>
          <a:p>
            <a:pPr marL="0" marR="5080" indent="0">
              <a:lnSpc>
                <a:spcPct val="100000"/>
              </a:lnSpc>
              <a:spcBef>
                <a:spcPts val="380"/>
              </a:spcBef>
              <a:buNone/>
            </a:pPr>
            <a:r>
              <a:rPr lang="en-US" sz="2400" spc="-5" dirty="0">
                <a:latin typeface="Microsoft Sans Serif"/>
                <a:cs typeface="Microsoft Sans Serif"/>
              </a:rPr>
              <a:t>A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computer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program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said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to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dirty="0">
                <a:latin typeface="Microsoft Sans Serif"/>
                <a:cs typeface="Microsoft Sans Serif"/>
              </a:rPr>
              <a:t>learn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from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experience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i="1" spc="-5" dirty="0">
                <a:latin typeface="Times New Roman"/>
                <a:cs typeface="Times New Roman"/>
              </a:rPr>
              <a:t>E</a:t>
            </a:r>
            <a:r>
              <a:rPr lang="en-US" sz="2400" i="1" spc="4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with respect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to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some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class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of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tasks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i="1" spc="-5" dirty="0">
                <a:latin typeface="Times New Roman"/>
                <a:cs typeface="Times New Roman"/>
              </a:rPr>
              <a:t>T</a:t>
            </a:r>
            <a:r>
              <a:rPr lang="en-US" sz="2400" i="1" spc="1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and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performance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measure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i="1" spc="-5" dirty="0">
                <a:latin typeface="Times New Roman"/>
                <a:cs typeface="Times New Roman"/>
              </a:rPr>
              <a:t>P</a:t>
            </a:r>
            <a:r>
              <a:rPr lang="en-US" sz="2400" spc="-5" dirty="0">
                <a:latin typeface="Microsoft Sans Serif"/>
                <a:cs typeface="Microsoft Sans Serif"/>
              </a:rPr>
              <a:t>, </a:t>
            </a:r>
            <a:r>
              <a:rPr lang="en-US" sz="2400" spc="-25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if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its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performance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at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tasks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in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i="1" spc="35" dirty="0">
                <a:latin typeface="Times New Roman"/>
                <a:cs typeface="Times New Roman"/>
              </a:rPr>
              <a:t>T</a:t>
            </a:r>
            <a:r>
              <a:rPr lang="en-US" sz="2400" spc="35" dirty="0">
                <a:latin typeface="Microsoft Sans Serif"/>
                <a:cs typeface="Microsoft Sans Serif"/>
              </a:rPr>
              <a:t>,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as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measured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15" dirty="0">
                <a:latin typeface="Microsoft Sans Serif"/>
                <a:cs typeface="Microsoft Sans Serif"/>
              </a:rPr>
              <a:t>by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i="1" spc="-5" dirty="0">
                <a:latin typeface="Times New Roman"/>
                <a:cs typeface="Times New Roman"/>
              </a:rPr>
              <a:t>P</a:t>
            </a:r>
            <a:r>
              <a:rPr lang="en-US" sz="2400" spc="-5" dirty="0">
                <a:latin typeface="Microsoft Sans Serif"/>
                <a:cs typeface="Microsoft Sans Serif"/>
              </a:rPr>
              <a:t>,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improves </a:t>
            </a:r>
            <a:r>
              <a:rPr lang="en-US" sz="2400" spc="-5" dirty="0">
                <a:latin typeface="Microsoft Sans Serif"/>
                <a:cs typeface="Microsoft Sans Serif"/>
              </a:rPr>
              <a:t>with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experience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i="1" spc="5" dirty="0">
                <a:latin typeface="Times New Roman"/>
                <a:cs typeface="Times New Roman"/>
              </a:rPr>
              <a:t>E</a:t>
            </a:r>
            <a:r>
              <a:rPr lang="en-US" sz="2400" spc="5" dirty="0">
                <a:latin typeface="Microsoft Sans Serif"/>
                <a:cs typeface="Microsoft Sans Serif"/>
              </a:rPr>
              <a:t>.</a:t>
            </a:r>
            <a:endParaRPr lang="en-US" sz="2400" dirty="0">
              <a:latin typeface="Microsoft Sans Serif"/>
              <a:cs typeface="Microsoft Sans Serif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52949" y="2676114"/>
            <a:ext cx="10341077" cy="1659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Definition</a:t>
            </a:r>
            <a:r>
              <a:rPr lang="en-US" sz="2400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5" dirty="0">
                <a:solidFill>
                  <a:srgbClr val="0070C0"/>
                </a:solidFill>
                <a:latin typeface="Times New Roman"/>
                <a:cs typeface="Times New Roman"/>
              </a:rPr>
              <a:t>(Final version</a:t>
            </a:r>
            <a:r>
              <a:rPr lang="en-US" sz="2400" i="1" spc="-20" dirty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0" marR="5080" indent="0">
              <a:lnSpc>
                <a:spcPct val="100000"/>
              </a:lnSpc>
              <a:spcBef>
                <a:spcPts val="365"/>
              </a:spcBef>
              <a:buNone/>
            </a:pPr>
            <a:r>
              <a:rPr lang="en-US" sz="2400" spc="-5" dirty="0">
                <a:latin typeface="Microsoft Sans Serif"/>
                <a:cs typeface="Microsoft Sans Serif"/>
              </a:rPr>
              <a:t>Machine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learning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dirty="0">
                <a:latin typeface="Microsoft Sans Serif"/>
                <a:cs typeface="Microsoft Sans Serif"/>
              </a:rPr>
              <a:t>concerned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with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designing and developing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algorithms</a:t>
            </a:r>
            <a:r>
              <a:rPr lang="en-US" sz="2400" spc="2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that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allow</a:t>
            </a:r>
            <a:r>
              <a:rPr lang="en-US" sz="2400" spc="2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computers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(machines)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to</a:t>
            </a:r>
            <a:r>
              <a:rPr lang="en-US" sz="2400" spc="-250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improve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their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performance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15" dirty="0">
                <a:latin typeface="Microsoft Sans Serif"/>
                <a:cs typeface="Microsoft Sans Serif"/>
              </a:rPr>
              <a:t>over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time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based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on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data.</a:t>
            </a:r>
            <a:endParaRPr lang="en-US"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08017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Categories of Machine Learning</a:t>
            </a: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19" y="1393569"/>
            <a:ext cx="80581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7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Categories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1863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Supervised learning</a:t>
            </a:r>
          </a:p>
          <a:p>
            <a:pPr marL="0" indent="0">
              <a:buNone/>
            </a:pPr>
            <a:r>
              <a:rPr lang="en-US" dirty="0"/>
              <a:t>Supervised learning is the subcategory of machine learning that focuses on learning a classification, or regression model, that is, learning from labeled training data.</a:t>
            </a:r>
            <a:endParaRPr lang="en-GB" sz="2400" spc="-5" dirty="0">
              <a:latin typeface="Microsoft Sans Serif"/>
              <a:cs typeface="Microsoft Sans Serif"/>
            </a:endParaRP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953" y="3466579"/>
            <a:ext cx="3134106" cy="3065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102" y="3491126"/>
            <a:ext cx="3195831" cy="29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6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Categories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1126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Supervised learning</a:t>
            </a:r>
          </a:p>
          <a:p>
            <a:pPr marL="0" indent="0">
              <a:buNone/>
            </a:pPr>
            <a:r>
              <a:rPr lang="en-US" dirty="0"/>
              <a:t>A rough overview of the supervised learning process.</a:t>
            </a:r>
            <a:endParaRPr lang="en-GB" sz="2400" spc="-5" dirty="0">
              <a:latin typeface="Microsoft Sans Serif"/>
              <a:cs typeface="Microsoft Sans Serif"/>
            </a:endParaRP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33" y="2601156"/>
            <a:ext cx="6388501" cy="37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Categories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1350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Unsupervised learning</a:t>
            </a:r>
          </a:p>
          <a:p>
            <a:pPr marL="0" indent="0">
              <a:buNone/>
            </a:pPr>
            <a:r>
              <a:rPr lang="en-US" dirty="0"/>
              <a:t>Unsupervised learning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is a branch of machine learning that is concerned with unlabeled data. Common tasks in unsupervised learning are clustering analysis and dimensionality reduction.</a:t>
            </a:r>
            <a:endParaRPr lang="en-GB" sz="2400" spc="-5" dirty="0">
              <a:latin typeface="Microsoft Sans Serif"/>
              <a:cs typeface="Microsoft Sans Serif"/>
            </a:endParaRP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78" y="3355759"/>
            <a:ext cx="3371597" cy="32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1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Categories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3647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Semi-supervised learning</a:t>
            </a:r>
          </a:p>
          <a:p>
            <a:r>
              <a:rPr lang="en-US" dirty="0"/>
              <a:t>Loosely speaking, semi-supervised learning can be described as a mix of supervised and unsupervised learning.</a:t>
            </a:r>
          </a:p>
          <a:p>
            <a:r>
              <a:rPr lang="en-US" dirty="0"/>
              <a:t>In semi-supervised learning tasks, some training examples contain outputs, but some do not.</a:t>
            </a:r>
          </a:p>
          <a:p>
            <a:r>
              <a:rPr lang="en-US" dirty="0"/>
              <a:t>We then use the labeled training subset to label the unlabeled portion of the training set, which we then also utilize for model training.</a:t>
            </a:r>
            <a:endParaRPr lang="en-GB" sz="1800" spc="-5" dirty="0">
              <a:latin typeface="Microsoft Sans Serif"/>
              <a:cs typeface="Microsoft Sans Serif"/>
            </a:endParaRP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0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Categories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1"/>
            <a:ext cx="10341077" cy="23514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Reinforcement learning</a:t>
            </a:r>
            <a:endParaRPr lang="en-US" sz="2000" b="1" dirty="0"/>
          </a:p>
          <a:p>
            <a:r>
              <a:rPr lang="en-US" sz="2000" dirty="0"/>
              <a:t>Reinforcement learning is the process of learning from rewards while performing a series of actions. </a:t>
            </a:r>
          </a:p>
          <a:p>
            <a:r>
              <a:rPr lang="en-US" sz="2000" dirty="0"/>
              <a:t>In reinforcement learning, we do not tell the learner or agent (for example, a robot), which action to take but merely assign a reward to each action and/or the overall outcome.</a:t>
            </a:r>
          </a:p>
          <a:p>
            <a:r>
              <a:rPr lang="en-US" sz="2000" dirty="0"/>
              <a:t>Instead of having “correct/false” labels for each step, the learner must discover or learn behavior that maximizes the reward for a series of actions. In that sense, it is not a supervised setting.</a:t>
            </a:r>
            <a:endParaRPr lang="en-GB" sz="1800" spc="-5" dirty="0">
              <a:latin typeface="Microsoft Sans Serif"/>
              <a:cs typeface="Microsoft Sans Serif"/>
            </a:endParaRP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607" y="3968318"/>
            <a:ext cx="4988212" cy="237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4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570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Tools</a:t>
            </a: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5731992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(programming language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45" y="1363543"/>
            <a:ext cx="1409240" cy="15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Ultimate Guide to the NumPy Package for Scientific Computing in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22" y="1450811"/>
            <a:ext cx="3031934" cy="12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(software)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38" y="3588147"/>
            <a:ext cx="3395041" cy="13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tplotlib logo — Matplotlib 3.1.0 document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61" y="3705509"/>
            <a:ext cx="4861523" cy="97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Use Mapillary Data in Jupyter Notebooks - The Mapillary Blo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67" y="5486401"/>
            <a:ext cx="3716827" cy="10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Scikit learn logo small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469" y="1210016"/>
            <a:ext cx="2664944" cy="143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95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Python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07" y="1575509"/>
            <a:ext cx="10341077" cy="3647601"/>
          </a:xfrm>
        </p:spPr>
        <p:txBody>
          <a:bodyPr>
            <a:noAutofit/>
          </a:bodyPr>
          <a:lstStyle/>
          <a:p>
            <a:r>
              <a:rPr lang="en-GB" dirty="0" err="1"/>
              <a:t>Kaggle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https://www.kaggle.com/learn/python</a:t>
            </a:r>
            <a:r>
              <a:rPr lang="en-GB" dirty="0"/>
              <a:t> </a:t>
            </a:r>
          </a:p>
          <a:p>
            <a:r>
              <a:rPr lang="en-GB" dirty="0"/>
              <a:t>Learn Python: </a:t>
            </a:r>
            <a:r>
              <a:rPr lang="en-GB" dirty="0">
                <a:hlinkClick r:id="rId3"/>
              </a:rPr>
              <a:t>https://www.learnpython.org/</a:t>
            </a:r>
            <a:r>
              <a:rPr lang="en-GB" dirty="0"/>
              <a:t> </a:t>
            </a:r>
          </a:p>
          <a:p>
            <a:r>
              <a:rPr lang="en-GB" dirty="0"/>
              <a:t>Python for Beginners by Microsoft: </a:t>
            </a:r>
            <a:r>
              <a:rPr lang="en-GB" dirty="0">
                <a:hlinkClick r:id="rId4"/>
              </a:rPr>
              <a:t>https://learn.microsoft.com/en-us/shows/intro-to-python-development/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Python for Everybody (up to 6 hours): </a:t>
            </a:r>
            <a:r>
              <a:rPr lang="en-US" dirty="0">
                <a:hlinkClick r:id="rId5"/>
              </a:rPr>
              <a:t>https://www.youtube.com/watch?v=8DvywoWv6fI</a:t>
            </a:r>
            <a:r>
              <a:rPr lang="en-US" dirty="0"/>
              <a:t> </a:t>
            </a:r>
          </a:p>
          <a:p>
            <a:r>
              <a:rPr lang="en-GB" b="1" dirty="0"/>
              <a:t>Google it</a:t>
            </a:r>
            <a:endParaRPr lang="en-US" b="1" dirty="0"/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42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152447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and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CEF02-794D-2C43-9606-8FA21EED0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0695"/>
          </a:xfrm>
        </p:spPr>
        <p:txBody>
          <a:bodyPr/>
          <a:lstStyle/>
          <a:p>
            <a:r>
              <a:rPr lang="en-US" dirty="0"/>
              <a:t>Course + Lab: Theory and Implementation 30%</a:t>
            </a:r>
          </a:p>
          <a:p>
            <a:endParaRPr lang="en-US" dirty="0"/>
          </a:p>
          <a:p>
            <a:r>
              <a:rPr lang="en-US" dirty="0"/>
              <a:t>Course Project: Maximum four people in one group 20%</a:t>
            </a:r>
          </a:p>
          <a:p>
            <a:endParaRPr lang="en-US" dirty="0"/>
          </a:p>
          <a:p>
            <a:r>
              <a:rPr lang="en-US" dirty="0"/>
              <a:t>Mid-term and Final Exams 20% + 30%</a:t>
            </a:r>
          </a:p>
        </p:txBody>
      </p:sp>
    </p:spTree>
    <p:extLst>
      <p:ext uri="{BB962C8B-B14F-4D97-AF65-F5344CB8AC3E}">
        <p14:creationId xmlns:p14="http://schemas.microsoft.com/office/powerpoint/2010/main" val="73286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Problems: Spam Detection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DA25B-8392-B844-B759-FF60EF1C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features of emails, build a spam 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47914-1124-174B-92B1-C047839F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31" y="2738816"/>
            <a:ext cx="9919999" cy="29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Handwritten Digit Recognition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DA25B-8392-B844-B759-FF60EF1C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images of handwritten digits, recognize the digits</a:t>
            </a:r>
          </a:p>
        </p:txBody>
      </p:sp>
      <p:pic>
        <p:nvPicPr>
          <p:cNvPr id="5" name="object 8">
            <a:extLst>
              <a:ext uri="{FF2B5EF4-FFF2-40B4-BE49-F238E27FC236}">
                <a16:creationId xmlns:a16="http://schemas.microsoft.com/office/drawing/2014/main" id="{4D6CCEE2-406E-324C-B1D0-E4248A9350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786" y="2660937"/>
            <a:ext cx="3650963" cy="36509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888C28-36E3-C949-BBA1-1B90CAE86082}"/>
              </a:ext>
            </a:extLst>
          </p:cNvPr>
          <p:cNvSpPr txBox="1">
            <a:spLocks/>
          </p:cNvSpPr>
          <p:nvPr/>
        </p:nvSpPr>
        <p:spPr>
          <a:xfrm>
            <a:off x="5876134" y="3429000"/>
            <a:ext cx="5899354" cy="204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MNIST dataset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https://</a:t>
            </a:r>
            <a:r>
              <a:rPr lang="en-US" sz="2400" dirty="0" err="1"/>
              <a:t>www.kaggle.com</a:t>
            </a:r>
            <a:r>
              <a:rPr lang="en-US" sz="2400" dirty="0"/>
              <a:t>/datasets/</a:t>
            </a:r>
            <a:r>
              <a:rPr lang="en-US" sz="2400" dirty="0" err="1"/>
              <a:t>hojjatk</a:t>
            </a:r>
            <a:r>
              <a:rPr lang="en-US" sz="2400" dirty="0"/>
              <a:t>/</a:t>
            </a:r>
            <a:r>
              <a:rPr lang="en-US" sz="2400" dirty="0" err="1"/>
              <a:t>mnist</a:t>
            </a:r>
            <a:r>
              <a:rPr lang="en-US" sz="2400" dirty="0"/>
              <a:t>-dataset</a:t>
            </a:r>
          </a:p>
        </p:txBody>
      </p:sp>
    </p:spTree>
    <p:extLst>
      <p:ext uri="{BB962C8B-B14F-4D97-AF65-F5344CB8AC3E}">
        <p14:creationId xmlns:p14="http://schemas.microsoft.com/office/powerpoint/2010/main" val="371154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pic>
        <p:nvPicPr>
          <p:cNvPr id="7" name="Picture 2" descr="A diagram of machine learning for automatic text classification.">
            <a:extLst>
              <a:ext uri="{FF2B5EF4-FFF2-40B4-BE49-F238E27FC236}">
                <a16:creationId xmlns:a16="http://schemas.microsoft.com/office/drawing/2014/main" id="{859C905F-790F-AE4D-817A-918886CE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802130"/>
            <a:ext cx="8887460" cy="448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1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Text-to-Image Generation</a:t>
            </a:r>
          </a:p>
        </p:txBody>
      </p:sp>
      <p:pic>
        <p:nvPicPr>
          <p:cNvPr id="3074" name="Picture 2" descr="From DALL·E to Stable Diffusion: How Do Text-to-Image Generation Models  Work? - Edge AI and Vision Alliance">
            <a:extLst>
              <a:ext uri="{FF2B5EF4-FFF2-40B4-BE49-F238E27FC236}">
                <a16:creationId xmlns:a16="http://schemas.microsoft.com/office/drawing/2014/main" id="{9DF9DE53-041E-6B4B-B6AA-AA298D2E3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1690688"/>
            <a:ext cx="9540240" cy="50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2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341077" cy="3906582"/>
          </a:xfrm>
        </p:spPr>
        <p:txBody>
          <a:bodyPr>
            <a:no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bioinformatics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detecting network intrusion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neuroscience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medical diagnosis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stock market analysis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social network analysis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traffic and infrastructure planning</a:t>
            </a:r>
          </a:p>
          <a:p>
            <a:pPr marL="0" marR="5080" indent="0">
              <a:lnSpc>
                <a:spcPct val="150000"/>
              </a:lnSpc>
              <a:spcBef>
                <a:spcPts val="95"/>
              </a:spcBef>
              <a:buNone/>
            </a:pPr>
            <a:r>
              <a:rPr lang="en-GB" sz="2400" spc="-5" dirty="0">
                <a:latin typeface="Microsoft Sans Serif"/>
                <a:cs typeface="Microsoft Sans Serif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2358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4C2037F-909E-E840-8A09-C2EF77C2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652"/>
            <a:ext cx="10515600" cy="3020695"/>
          </a:xfrm>
        </p:spPr>
        <p:txBody>
          <a:bodyPr>
            <a:normAutofit/>
          </a:bodyPr>
          <a:lstStyle/>
          <a:p>
            <a:r>
              <a:rPr lang="en-US" dirty="0"/>
              <a:t>An Introduction to Statistical Learning</a:t>
            </a:r>
          </a:p>
          <a:p>
            <a:endParaRPr lang="en-US" dirty="0"/>
          </a:p>
          <a:p>
            <a:r>
              <a:rPr lang="en-US" dirty="0"/>
              <a:t>Machine Learning with Python Tutorial (Optional)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910D6-5D5C-424B-BE21-E59B9B3E45A4}"/>
              </a:ext>
            </a:extLst>
          </p:cNvPr>
          <p:cNvSpPr txBox="1"/>
          <p:nvPr/>
        </p:nvSpPr>
        <p:spPr>
          <a:xfrm>
            <a:off x="838200" y="4188122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</p:spTree>
    <p:extLst>
      <p:ext uri="{BB962C8B-B14F-4D97-AF65-F5344CB8AC3E}">
        <p14:creationId xmlns:p14="http://schemas.microsoft.com/office/powerpoint/2010/main" val="132726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745</Words>
  <Application>Microsoft Macintosh PowerPoint</Application>
  <PresentationFormat>Widescreen</PresentationFormat>
  <Paragraphs>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Microsoft Sans Serif</vt:lpstr>
      <vt:lpstr>Times New Roman</vt:lpstr>
      <vt:lpstr>Office Theme</vt:lpstr>
      <vt:lpstr>  Introduction to Statistical Learning</vt:lpstr>
      <vt:lpstr>Course Website</vt:lpstr>
      <vt:lpstr>Assignments and Requirements</vt:lpstr>
      <vt:lpstr>Learning Problems: Spam Detection</vt:lpstr>
      <vt:lpstr>Handwritten Digit Recognition</vt:lpstr>
      <vt:lpstr>Text Classification</vt:lpstr>
      <vt:lpstr>Text-to-Image Generation</vt:lpstr>
      <vt:lpstr>Applications of Machine Learning</vt:lpstr>
      <vt:lpstr>Textbooks</vt:lpstr>
      <vt:lpstr>What is Machine Learning?</vt:lpstr>
      <vt:lpstr>What is Machine Learning?</vt:lpstr>
      <vt:lpstr>Categories of Machine Learning</vt:lpstr>
      <vt:lpstr>Categories of Machine Learning</vt:lpstr>
      <vt:lpstr>Categories of Machine Learning</vt:lpstr>
      <vt:lpstr>Categories of Machine Learning</vt:lpstr>
      <vt:lpstr>Categories of Machine Learning</vt:lpstr>
      <vt:lpstr>Categories of Machine Learning</vt:lpstr>
      <vt:lpstr>Tools</vt:lpstr>
      <vt:lpstr>Python Resources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64</cp:revision>
  <dcterms:created xsi:type="dcterms:W3CDTF">2023-01-15T02:09:57Z</dcterms:created>
  <dcterms:modified xsi:type="dcterms:W3CDTF">2023-08-10T17:22:52Z</dcterms:modified>
</cp:coreProperties>
</file>