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369" r:id="rId3"/>
    <p:sldId id="438" r:id="rId4"/>
    <p:sldId id="439" r:id="rId5"/>
    <p:sldId id="452" r:id="rId6"/>
    <p:sldId id="453" r:id="rId7"/>
    <p:sldId id="454" r:id="rId8"/>
    <p:sldId id="455" r:id="rId9"/>
    <p:sldId id="456" r:id="rId10"/>
    <p:sldId id="457" r:id="rId11"/>
    <p:sldId id="459" r:id="rId12"/>
    <p:sldId id="458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8" r:id="rId21"/>
    <p:sldId id="472" r:id="rId22"/>
    <p:sldId id="467" r:id="rId23"/>
    <p:sldId id="469" r:id="rId24"/>
    <p:sldId id="470" r:id="rId25"/>
    <p:sldId id="4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3" autoAdjust="0"/>
    <p:restoredTop sz="87211" autoAdjust="0"/>
  </p:normalViewPr>
  <p:slideViewPr>
    <p:cSldViewPr snapToGrid="0">
      <p:cViewPr varScale="1">
        <p:scale>
          <a:sx n="111" d="100"/>
          <a:sy n="111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73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80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5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4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23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79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50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0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72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5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2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91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37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73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0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1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0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7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5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4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3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sz="4800" b="1" dirty="0"/>
              <a:t>Multiple Hypothesis Testing 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Type I Error and Type II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36DA6-B12C-4653-21CA-C03D1A5B8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5989"/>
            <a:ext cx="10641084" cy="20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0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Type I Error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3CC1C-9DF6-9B92-4350-0548215AB4B1}"/>
              </a:ext>
            </a:extLst>
          </p:cNvPr>
          <p:cNvSpPr txBox="1"/>
          <p:nvPr/>
        </p:nvSpPr>
        <p:spPr>
          <a:xfrm>
            <a:off x="838200" y="1733985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Type I error rate is the probability of making a Type I error.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6DEE0-41DC-13F6-86C0-23D7E98D937F}"/>
              </a:ext>
            </a:extLst>
          </p:cNvPr>
          <p:cNvSpPr txBox="1"/>
          <p:nvPr/>
        </p:nvSpPr>
        <p:spPr>
          <a:xfrm>
            <a:off x="838200" y="2739127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want to ensure a small Type I error rate.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AA96A-7196-4108-DBBE-C3BE2FDA4534}"/>
                  </a:ext>
                </a:extLst>
              </p:cNvPr>
              <p:cNvSpPr txBox="1"/>
              <p:nvPr/>
            </p:nvSpPr>
            <p:spPr>
              <a:xfrm>
                <a:off x="838200" y="3744269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If we only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when the p-value is less than </a:t>
                </a:r>
                <a:r>
                  <a:rPr lang="el-GR" altLang="zh-CN" sz="2800" dirty="0"/>
                  <a:t>α, </a:t>
                </a:r>
                <a:r>
                  <a:rPr lang="en-US" altLang="zh-CN" sz="2800" dirty="0"/>
                  <a:t>then the Type I error rate will be at most </a:t>
                </a:r>
                <a:r>
                  <a:rPr lang="el-GR" altLang="zh-CN" sz="2800" dirty="0"/>
                  <a:t>α.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AA96A-7196-4108-DBBE-C3BE2FDA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44269"/>
                <a:ext cx="9727558" cy="1384995"/>
              </a:xfrm>
              <a:prstGeom prst="rect">
                <a:avLst/>
              </a:prstGeom>
              <a:blipFill>
                <a:blip r:embed="rId3"/>
                <a:stretch>
                  <a:fillRect l="-1305" t="-4545" r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3EF57-3E4F-6660-1191-A07EE08312E4}"/>
                  </a:ext>
                </a:extLst>
              </p:cNvPr>
              <p:cNvSpPr txBox="1"/>
              <p:nvPr/>
            </p:nvSpPr>
            <p:spPr>
              <a:xfrm>
                <a:off x="838200" y="5250907"/>
                <a:ext cx="9727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So,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when the p-value falls below some </a:t>
                </a:r>
                <a:r>
                  <a:rPr lang="el-GR" altLang="zh-CN" sz="2800" dirty="0"/>
                  <a:t>α: </a:t>
                </a:r>
                <a:r>
                  <a:rPr lang="en-US" altLang="zh-CN" sz="2800" dirty="0"/>
                  <a:t>often we choose </a:t>
                </a:r>
                <a:r>
                  <a:rPr lang="el-GR" altLang="zh-CN" sz="2800" dirty="0"/>
                  <a:t>α </a:t>
                </a:r>
                <a:r>
                  <a:rPr lang="en-US" altLang="zh-CN" sz="2800" dirty="0"/>
                  <a:t>to equal 0.05 or 0.01 or 0.001. </a:t>
                </a:r>
                <a:endParaRPr lang="el-GR" altLang="zh-CN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3EF57-3E4F-6660-1191-A07EE0831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0907"/>
                <a:ext cx="9727558" cy="954107"/>
              </a:xfrm>
              <a:prstGeom prst="rect">
                <a:avLst/>
              </a:prstGeom>
              <a:blipFill>
                <a:blip r:embed="rId4"/>
                <a:stretch>
                  <a:fillRect l="-1305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17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Multiple Testing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69211-D2ED-512E-360D-EE85AFE3A82F}"/>
              </a:ext>
            </a:extLst>
          </p:cNvPr>
          <p:cNvSpPr txBox="1"/>
          <p:nvPr/>
        </p:nvSpPr>
        <p:spPr>
          <a:xfrm>
            <a:off x="838200" y="1745939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Now suppose that we wish to test m null hypotheses 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9B04-9369-D902-50EB-D892B12B4728}"/>
              </a:ext>
            </a:extLst>
          </p:cNvPr>
          <p:cNvSpPr txBox="1"/>
          <p:nvPr/>
        </p:nvSpPr>
        <p:spPr>
          <a:xfrm>
            <a:off x="838200" y="2772960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Can we simply reject all null hypotheses for which the corresponding p-value falls below (say) 0.01? </a:t>
            </a:r>
          </a:p>
          <a:p>
            <a:endParaRPr lang="en-US" altLang="zh-C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F4163-6D56-9C10-D0B5-7CDD12291993}"/>
              </a:ext>
            </a:extLst>
          </p:cNvPr>
          <p:cNvSpPr txBox="1"/>
          <p:nvPr/>
        </p:nvSpPr>
        <p:spPr>
          <a:xfrm>
            <a:off x="838200" y="4230869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we reject all null hypotheses for which the p-value falls below 0.01, then how many Type I errors will we make?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2031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Challenge of Multiple Testing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/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Suppose we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altLang="zh-CN" sz="2800" dirty="0"/>
                  <a:t>,...,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/>
                  <a:t>, all of which are true, and reject any null hypothesis with a p-value below 0.01.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blipFill>
                <a:blip r:embed="rId3"/>
                <a:stretch>
                  <a:fillRect l="-1305" t="-4545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A09B04-9369-D902-50EB-D892B12B4728}"/>
              </a:ext>
            </a:extLst>
          </p:cNvPr>
          <p:cNvSpPr txBox="1"/>
          <p:nvPr/>
        </p:nvSpPr>
        <p:spPr>
          <a:xfrm>
            <a:off x="838200" y="3052799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Then we expect to falsely reject approximately 0.01 × m null hypotheses.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F4163-6D56-9C10-D0B5-7CDD12291993}"/>
              </a:ext>
            </a:extLst>
          </p:cNvPr>
          <p:cNvSpPr txBox="1"/>
          <p:nvPr/>
        </p:nvSpPr>
        <p:spPr>
          <a:xfrm>
            <a:off x="838200" y="4437794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m = 10,000, then we expect to falsely reject 100 null hypotheses by chance! </a:t>
            </a:r>
          </a:p>
        </p:txBody>
      </p:sp>
    </p:spTree>
    <p:extLst>
      <p:ext uri="{BB962C8B-B14F-4D97-AF65-F5344CB8AC3E}">
        <p14:creationId xmlns:p14="http://schemas.microsoft.com/office/powerpoint/2010/main" val="276581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Family-Wise Error Rate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69211-D2ED-512E-360D-EE85AFE3A82F}"/>
              </a:ext>
            </a:extLst>
          </p:cNvPr>
          <p:cNvSpPr txBox="1"/>
          <p:nvPr/>
        </p:nvSpPr>
        <p:spPr>
          <a:xfrm>
            <a:off x="838200" y="1745939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family-wise error rate (FWER) is the probability of making at least one Type I error when conducting m hypothesis tests. 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9B04-9369-D902-50EB-D892B12B4728}"/>
              </a:ext>
            </a:extLst>
          </p:cNvPr>
          <p:cNvSpPr txBox="1"/>
          <p:nvPr/>
        </p:nvSpPr>
        <p:spPr>
          <a:xfrm>
            <a:off x="838200" y="3052799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FWER=</a:t>
            </a:r>
            <a:r>
              <a:rPr lang="en-US" altLang="zh-CN" sz="2800" dirty="0" err="1"/>
              <a:t>Pr</a:t>
            </a:r>
            <a:r>
              <a:rPr lang="en-US" altLang="zh-CN" sz="2800" dirty="0"/>
              <a:t>(V ≥1)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32B26-757E-CB8A-EA66-1714D546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08" y="4000960"/>
            <a:ext cx="8438909" cy="17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2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Family-Wise Error Rate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6DEC7-478E-E314-64C2-7AE52924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2647"/>
            <a:ext cx="9151436" cy="1196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544D6B-3B48-491F-B61D-E31F1FCE6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074883"/>
            <a:ext cx="7957457" cy="17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Family-Wise Error Rate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0D0B6-7B0D-61B7-0BFD-3E0016C0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29" y="1347020"/>
            <a:ext cx="8051800" cy="533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1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Holm’s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C75C0-43BD-ACF5-7F83-20791EF0E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59923"/>
            <a:ext cx="9023695" cy="981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058AA5-0CD2-F263-E837-3BF3641B9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208516"/>
            <a:ext cx="9152502" cy="615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FAA2BA-9CDC-AEF5-90B9-954AB9274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90582"/>
            <a:ext cx="9461288" cy="156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7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False Discovery Rate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AD9827-6B6F-0FBC-07B6-713AAD85A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67935"/>
            <a:ext cx="9248113" cy="1846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742D0C-F28F-15C6-7D93-38B7554F7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70" y="4335772"/>
            <a:ext cx="9911253" cy="9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79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False Discovery Rate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D9E6F-47AB-78F8-04BC-1D2A31DEE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8341"/>
            <a:ext cx="9911253" cy="981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EE5E5-192F-4A4F-90A2-27EBE9F48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626" y="4679291"/>
            <a:ext cx="7772400" cy="1273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CB7C7B-7EF1-7162-27D8-6D60723EF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550478"/>
            <a:ext cx="7772400" cy="4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2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Multiple Hypothesis Testing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6BB70-4375-EA9D-67F2-6E7DAD955BF9}"/>
                  </a:ext>
                </a:extLst>
              </p:cNvPr>
              <p:cNvSpPr txBox="1"/>
              <p:nvPr/>
            </p:nvSpPr>
            <p:spPr>
              <a:xfrm>
                <a:off x="838200" y="1843208"/>
                <a:ext cx="1022719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single null hypothesis might look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: the expected blood pressures of mice in the control and treatment groups are the same.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6BB70-4375-EA9D-67F2-6E7DAD955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3208"/>
                <a:ext cx="10227196" cy="954107"/>
              </a:xfrm>
              <a:prstGeom prst="rect">
                <a:avLst/>
              </a:prstGeom>
              <a:blipFill>
                <a:blip r:embed="rId3"/>
                <a:stretch>
                  <a:fillRect l="-1241" t="-5195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C7D56-CB45-C71A-2746-00DD285CC760}"/>
                  </a:ext>
                </a:extLst>
              </p:cNvPr>
              <p:cNvSpPr txBox="1"/>
              <p:nvPr/>
            </p:nvSpPr>
            <p:spPr>
              <a:xfrm>
                <a:off x="838202" y="3540094"/>
                <a:ext cx="10088300" cy="1850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We will now consider testing m null hypotheses,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/>
                  <a:t>, where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: the expected values of the </a:t>
                </a:r>
                <a:r>
                  <a:rPr lang="en-US" altLang="zh-CN" sz="2800" dirty="0" err="1"/>
                  <a:t>jth</a:t>
                </a:r>
                <a:r>
                  <a:rPr lang="en-US" altLang="zh-CN" sz="2800" dirty="0"/>
                  <a:t> biomarker among mice in the control and treatment groups are equal.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C7D56-CB45-C71A-2746-00DD285CC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2" y="3540094"/>
                <a:ext cx="10088300" cy="1850571"/>
              </a:xfrm>
              <a:prstGeom prst="rect">
                <a:avLst/>
              </a:prstGeom>
              <a:blipFill>
                <a:blip r:embed="rId4"/>
                <a:stretch>
                  <a:fillRect l="-1258" t="-3401" r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Benjamini</a:t>
            </a:r>
            <a:r>
              <a:rPr lang="en-US" dirty="0"/>
              <a:t>-Hochberg Procedure to Control FDR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124C6-7532-9A4A-0EBB-FADB20E5E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88893"/>
            <a:ext cx="8418641" cy="536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85514-8AE3-D7D9-9F3E-DC9E15BC3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698996"/>
            <a:ext cx="9019516" cy="981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FC87AE-295C-4534-6898-3E202329E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89451"/>
            <a:ext cx="9451558" cy="61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51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Re-Sampling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D6BA4-67A2-C31F-7600-65A0109CA018}"/>
              </a:ext>
            </a:extLst>
          </p:cNvPr>
          <p:cNvSpPr txBox="1"/>
          <p:nvPr/>
        </p:nvSpPr>
        <p:spPr>
          <a:xfrm>
            <a:off x="838200" y="4862917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What if this theoretical null distribution is unknown?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B1C65-E4B9-4BD9-2579-0F981E54ABCD}"/>
              </a:ext>
            </a:extLst>
          </p:cNvPr>
          <p:cNvSpPr txBox="1"/>
          <p:nvPr/>
        </p:nvSpPr>
        <p:spPr>
          <a:xfrm>
            <a:off x="838200" y="1613118"/>
            <a:ext cx="97275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So far, we have assumed that we want to test some null hypothesis H0 with some test statistic T, and that we know (or can assume) the distribution of T under H0.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C6A2C-95CF-318C-78B6-28BA728DC9E7}"/>
              </a:ext>
            </a:extLst>
          </p:cNvPr>
          <p:cNvSpPr txBox="1"/>
          <p:nvPr/>
        </p:nvSpPr>
        <p:spPr>
          <a:xfrm>
            <a:off x="838200" y="3695098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This allows us to compute the p-value. </a:t>
            </a:r>
          </a:p>
        </p:txBody>
      </p:sp>
    </p:spTree>
    <p:extLst>
      <p:ext uri="{BB962C8B-B14F-4D97-AF65-F5344CB8AC3E}">
        <p14:creationId xmlns:p14="http://schemas.microsoft.com/office/powerpoint/2010/main" val="167916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Two-Sample t-Test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DB2B47-980D-4357-FECF-618E6E3FD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12" y="1925151"/>
            <a:ext cx="9308160" cy="13695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4D5D7E-9088-3E19-561C-D6FDFAAF4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12" y="3928492"/>
            <a:ext cx="7494745" cy="202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59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Two-Sample t-Test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1B853-5E4A-9A91-A8E5-A850B4C9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11" y="1734530"/>
            <a:ext cx="9475689" cy="981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C50642-8E55-DAFD-C26E-46A33631F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112" y="3726405"/>
            <a:ext cx="9475689" cy="9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0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1D9FA-636B-F0DD-245E-DC5AA085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88" y="1599842"/>
            <a:ext cx="9475689" cy="981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724BC-69D8-6507-04B6-D7B37CFBB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288" y="2872447"/>
            <a:ext cx="9331731" cy="479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4FBAA-249E-19D5-1625-3222FBFAC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773" y="3623359"/>
            <a:ext cx="6953416" cy="528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E4D7AF-100C-54AB-CA99-85232D528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643" y="4452680"/>
            <a:ext cx="8753188" cy="893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0A6DE-716A-4DB8-B197-2B1FBC4F3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643" y="5647133"/>
            <a:ext cx="8753184" cy="8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46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P-Value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AF9AE-1713-51A4-9642-36BFC8A0D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0379"/>
            <a:ext cx="9476257" cy="2081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266E85-F9D8-511D-D05C-ED65E4A99A0E}"/>
              </a:ext>
            </a:extLst>
          </p:cNvPr>
          <p:cNvSpPr txBox="1"/>
          <p:nvPr/>
        </p:nvSpPr>
        <p:spPr>
          <a:xfrm>
            <a:off x="838200" y="4235130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Re-sampling approaches are useful if the theoretical null distribution is unavailable, or requires stringent assumptions. 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555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 Quick Review of Hypothesis Testing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Hypothesis tests allow us to answer simple “yes-or-no” questions, such as: </a:t>
            </a:r>
          </a:p>
          <a:p>
            <a:endParaRPr lang="en-US" altLang="zh-C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A82CD-9FBB-DE57-5399-549FF5021818}"/>
              </a:ext>
            </a:extLst>
          </p:cNvPr>
          <p:cNvSpPr txBox="1"/>
          <p:nvPr/>
        </p:nvSpPr>
        <p:spPr>
          <a:xfrm>
            <a:off x="1465161" y="2777679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Is the true coefficient in a linear regression equal to zero? 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3731786"/>
            <a:ext cx="97275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Does the expected blood pressure among mice in the treatment group equal the expected blood pressure among mice in the control group? 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2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Process of 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Hypothesis testing proceeds as follows: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A82CD-9FBB-DE57-5399-549FF5021818}"/>
              </a:ext>
            </a:extLst>
          </p:cNvPr>
          <p:cNvSpPr txBox="1"/>
          <p:nvPr/>
        </p:nvSpPr>
        <p:spPr>
          <a:xfrm>
            <a:off x="1465161" y="2475144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1. Define the null and alternative hypotheses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3429000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2. Construct the test statistic (t-statistics, F-statistics)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CC3CF-17B8-4A22-C3E2-88AD8F360105}"/>
              </a:ext>
            </a:extLst>
          </p:cNvPr>
          <p:cNvSpPr txBox="1"/>
          <p:nvPr/>
        </p:nvSpPr>
        <p:spPr>
          <a:xfrm>
            <a:off x="1465161" y="4382856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3. Compute the p-value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9440E-E337-154B-0B7D-7F5A7DE0E969}"/>
              </a:ext>
            </a:extLst>
          </p:cNvPr>
          <p:cNvSpPr txBox="1"/>
          <p:nvPr/>
        </p:nvSpPr>
        <p:spPr>
          <a:xfrm>
            <a:off x="1465161" y="5290545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4. Decide whether to reject the null hypothesis </a:t>
            </a:r>
          </a:p>
          <a:p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53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Define the Null Hypotheses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divide the world into null and alternative hypotheses. </a:t>
            </a:r>
          </a:p>
          <a:p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8A82CD-9FBB-DE57-5399-549FF5021818}"/>
                  </a:ext>
                </a:extLst>
              </p:cNvPr>
              <p:cNvSpPr txBox="1"/>
              <p:nvPr/>
            </p:nvSpPr>
            <p:spPr>
              <a:xfrm>
                <a:off x="838200" y="2475144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null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, is the default state of belief about the world. For instance: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8A82CD-9FBB-DE57-5399-549FF5021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75144"/>
                <a:ext cx="9727558" cy="1384995"/>
              </a:xfrm>
              <a:prstGeom prst="rect">
                <a:avLst/>
              </a:prstGeom>
              <a:blipFill>
                <a:blip r:embed="rId3"/>
                <a:stretch>
                  <a:fillRect l="-1305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3859636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true coefficient equals zero.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en-US" altLang="zh-CN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CC3CF-17B8-4A22-C3E2-88AD8F360105}"/>
              </a:ext>
            </a:extLst>
          </p:cNvPr>
          <p:cNvSpPr txBox="1"/>
          <p:nvPr/>
        </p:nvSpPr>
        <p:spPr>
          <a:xfrm>
            <a:off x="1465161" y="4731474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There is no difference in the expected blood pressures.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2547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Define the Alternative 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8F2E7-6196-8B5C-B1A7-53610E8EF7F4}"/>
                  </a:ext>
                </a:extLst>
              </p:cNvPr>
              <p:cNvSpPr txBox="1"/>
              <p:nvPr/>
            </p:nvSpPr>
            <p:spPr>
              <a:xfrm>
                <a:off x="838200" y="1745939"/>
                <a:ext cx="9727558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alternative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800" dirty="0"/>
                  <a:t>, represents something different and unexpected. For instance: </a:t>
                </a:r>
              </a:p>
              <a:p>
                <a:endParaRPr lang="en-US" altLang="zh-CN" sz="2800" dirty="0"/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8F2E7-6196-8B5C-B1A7-53610E8EF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939"/>
                <a:ext cx="9727558" cy="1815882"/>
              </a:xfrm>
              <a:prstGeom prst="rect">
                <a:avLst/>
              </a:prstGeom>
              <a:blipFill>
                <a:blip r:embed="rId3"/>
                <a:stretch>
                  <a:fillRect l="-1305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69268C9-12FB-300E-DDCD-1DC4C22BA610}"/>
              </a:ext>
            </a:extLst>
          </p:cNvPr>
          <p:cNvSpPr txBox="1"/>
          <p:nvPr/>
        </p:nvSpPr>
        <p:spPr>
          <a:xfrm>
            <a:off x="1476736" y="3130934"/>
            <a:ext cx="97275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true coefficient is non-zero.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en-US" altLang="zh-CN" sz="2800" dirty="0"/>
              <a:t>There is a difference in the expected blood pressures. 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307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Construct the Test Statistic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FC8CC-54F1-C6E6-3877-98DEECCE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8" y="3182257"/>
            <a:ext cx="8937930" cy="2876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65106-DBF6-A510-9851-23C129C87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7" y="1710150"/>
            <a:ext cx="8937930" cy="8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/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p-value is the probability of observing a test statistic at least as extreme as the observed statistic, under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is true.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blipFill>
                <a:blip r:embed="rId3"/>
                <a:stretch>
                  <a:fillRect l="-1305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/>
              <p:nvPr/>
            </p:nvSpPr>
            <p:spPr>
              <a:xfrm>
                <a:off x="838200" y="3529853"/>
                <a:ext cx="9727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small p-value provides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9853"/>
                <a:ext cx="9727558" cy="954107"/>
              </a:xfrm>
              <a:prstGeom prst="rect">
                <a:avLst/>
              </a:prstGeom>
              <a:blipFill>
                <a:blip r:embed="rId4"/>
                <a:stretch>
                  <a:fillRect l="-1305" t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9F43D7-B7FD-09EC-EF82-7C4CD62D71BE}"/>
                  </a:ext>
                </a:extLst>
              </p:cNvPr>
              <p:cNvSpPr txBox="1"/>
              <p:nvPr/>
            </p:nvSpPr>
            <p:spPr>
              <a:xfrm>
                <a:off x="838200" y="4631377"/>
                <a:ext cx="9727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large p-value indicates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is likely to be true.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9F43D7-B7FD-09EC-EF82-7C4CD62D7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31377"/>
                <a:ext cx="9727558" cy="954107"/>
              </a:xfrm>
              <a:prstGeom prst="rect">
                <a:avLst/>
              </a:prstGeom>
              <a:blipFill>
                <a:blip r:embed="rId5"/>
                <a:stretch>
                  <a:fillRect l="-1305"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6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9818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Decide Whether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981894"/>
              </a:xfrm>
              <a:blipFill>
                <a:blip r:embed="rId3"/>
                <a:stretch>
                  <a:fillRect l="-2413" t="-5063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/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small p-value indicates that such a large value of the test statistic is unlikely to occur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blipFill>
                <a:blip r:embed="rId4"/>
                <a:stretch>
                  <a:fillRect l="-1305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9727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small p-value provides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9727558" cy="954107"/>
              </a:xfrm>
              <a:prstGeom prst="rect">
                <a:avLst/>
              </a:prstGeom>
              <a:blipFill>
                <a:blip r:embed="rId5"/>
                <a:stretch>
                  <a:fillRect l="-1305" t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0BF4163-6D56-9C10-D0B5-7CDD12291993}"/>
              </a:ext>
            </a:extLst>
          </p:cNvPr>
          <p:cNvSpPr txBox="1"/>
          <p:nvPr/>
        </p:nvSpPr>
        <p:spPr>
          <a:xfrm>
            <a:off x="838200" y="4689250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the p-value is sufficiently small, then we will want to reject H0 (and, therefore, make a potential “discovery”). </a:t>
            </a:r>
          </a:p>
        </p:txBody>
      </p:sp>
    </p:spTree>
    <p:extLst>
      <p:ext uri="{BB962C8B-B14F-4D97-AF65-F5344CB8AC3E}">
        <p14:creationId xmlns:p14="http://schemas.microsoft.com/office/powerpoint/2010/main" val="216681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49680</TotalTime>
  <Words>743</Words>
  <Application>Microsoft Macintosh PowerPoint</Application>
  <PresentationFormat>Widescreen</PresentationFormat>
  <Paragraphs>97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 Multiple Hypothesis Testing  </vt:lpstr>
      <vt:lpstr>Multiple Hypothesis Testing </vt:lpstr>
      <vt:lpstr>A Quick Review of Hypothesis Testing  </vt:lpstr>
      <vt:lpstr>Process of Hypothesis Testing</vt:lpstr>
      <vt:lpstr>Define the Null Hypotheses </vt:lpstr>
      <vt:lpstr>Define the Alternative Hypotheses</vt:lpstr>
      <vt:lpstr>Construct the Test Statistic </vt:lpstr>
      <vt:lpstr>P-Value</vt:lpstr>
      <vt:lpstr>Decide Whether to Reject H_0 </vt:lpstr>
      <vt:lpstr>Type I Error and Type II Error</vt:lpstr>
      <vt:lpstr>Type I Error Rate</vt:lpstr>
      <vt:lpstr>Multiple Testing </vt:lpstr>
      <vt:lpstr>The Challenge of Multiple Testing </vt:lpstr>
      <vt:lpstr>The Family-Wise Error Rate </vt:lpstr>
      <vt:lpstr>The Family-Wise Error Rate </vt:lpstr>
      <vt:lpstr>The Family-Wise Error Rate </vt:lpstr>
      <vt:lpstr>Holm’s Method</vt:lpstr>
      <vt:lpstr>False Discovery Rate </vt:lpstr>
      <vt:lpstr>False Discovery Rate </vt:lpstr>
      <vt:lpstr>Benjamini-Hochberg Procedure to Control FDR  </vt:lpstr>
      <vt:lpstr>Re-Sampling</vt:lpstr>
      <vt:lpstr>Two-Sample t-Test </vt:lpstr>
      <vt:lpstr>Two-Sample t-Test </vt:lpstr>
      <vt:lpstr>Resampling</vt:lpstr>
      <vt:lpstr>P-Value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812</cp:revision>
  <dcterms:created xsi:type="dcterms:W3CDTF">2023-01-15T02:09:57Z</dcterms:created>
  <dcterms:modified xsi:type="dcterms:W3CDTF">2023-11-08T16:53:27Z</dcterms:modified>
</cp:coreProperties>
</file>