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80" r:id="rId15"/>
    <p:sldId id="268" r:id="rId16"/>
    <p:sldId id="270" r:id="rId17"/>
    <p:sldId id="272" r:id="rId18"/>
    <p:sldId id="273" r:id="rId19"/>
    <p:sldId id="277" r:id="rId20"/>
    <p:sldId id="274" r:id="rId21"/>
    <p:sldId id="276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200" spc="-5" dirty="0">
                <a:latin typeface="Microsoft Sans Serif"/>
                <a:cs typeface="Microsoft Sans Serif"/>
              </a:rPr>
              <a:t>Example:</a:t>
            </a:r>
            <a:r>
              <a:rPr lang="en-US" sz="1200" spc="7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Game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playing.</a:t>
            </a:r>
            <a:r>
              <a:rPr lang="en-US" sz="1200" spc="7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There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is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one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at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end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of </a:t>
            </a:r>
            <a:r>
              <a:rPr lang="en-US" sz="1200" spc="-25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game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(negative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or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positive).</a:t>
            </a:r>
            <a:endParaRPr lang="en-US" sz="1200" dirty="0">
              <a:latin typeface="Microsoft Sans Serif"/>
              <a:cs typeface="Microsoft Sans Serif"/>
            </a:endParaRPr>
          </a:p>
          <a:p>
            <a:pPr marL="12700" marR="81280">
              <a:lnSpc>
                <a:spcPct val="100000"/>
              </a:lnSpc>
              <a:spcBef>
                <a:spcPts val="290"/>
              </a:spcBef>
            </a:pPr>
            <a:r>
              <a:rPr lang="en-US" sz="1200" spc="-5" dirty="0">
                <a:latin typeface="Microsoft Sans Serif"/>
                <a:cs typeface="Microsoft Sans Serif"/>
              </a:rPr>
              <a:t>Find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suitable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actions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in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given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environment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with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goal </a:t>
            </a:r>
            <a:r>
              <a:rPr lang="en-US" sz="1200" spc="-25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of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maximizing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some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reward.</a:t>
            </a:r>
            <a:endParaRPr lang="en-US" sz="1200" dirty="0">
              <a:latin typeface="Microsoft Sans Serif"/>
              <a:cs typeface="Microsoft Sans Serif"/>
            </a:endParaRPr>
          </a:p>
          <a:p>
            <a:pPr marL="12700" marR="791845">
              <a:lnSpc>
                <a:spcPts val="1490"/>
              </a:lnSpc>
              <a:spcBef>
                <a:spcPts val="100"/>
              </a:spcBef>
            </a:pPr>
            <a:r>
              <a:rPr lang="en-US" sz="1200" spc="-5" dirty="0">
                <a:latin typeface="Microsoft Sans Serif"/>
                <a:cs typeface="Microsoft Sans Serif"/>
              </a:rPr>
              <a:t>correct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input/output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pairs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5" dirty="0">
                <a:latin typeface="Microsoft Sans Serif"/>
                <a:cs typeface="Microsoft Sans Serif"/>
              </a:rPr>
              <a:t>never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presented </a:t>
            </a:r>
            <a:r>
              <a:rPr lang="en-US" sz="120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might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only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come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after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many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actions.</a:t>
            </a:r>
            <a:endParaRPr lang="en-US" sz="1200" dirty="0">
              <a:latin typeface="Microsoft Sans Serif"/>
              <a:cs typeface="Microsoft Sans Serif"/>
            </a:endParaRPr>
          </a:p>
          <a:p>
            <a:pPr marL="12700" marR="102235">
              <a:lnSpc>
                <a:spcPct val="100000"/>
              </a:lnSpc>
              <a:spcBef>
                <a:spcPts val="200"/>
              </a:spcBef>
            </a:pPr>
            <a:r>
              <a:rPr lang="en-US" sz="1200" spc="-5" dirty="0">
                <a:latin typeface="Microsoft Sans Serif"/>
                <a:cs typeface="Microsoft Sans Serif"/>
              </a:rPr>
              <a:t>Current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action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15" dirty="0">
                <a:latin typeface="Microsoft Sans Serif"/>
                <a:cs typeface="Microsoft Sans Serif"/>
              </a:rPr>
              <a:t>may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not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only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influence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the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current</a:t>
            </a:r>
            <a:r>
              <a:rPr lang="en-US" sz="1200" spc="15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reward, </a:t>
            </a:r>
            <a:r>
              <a:rPr lang="en-US" sz="1200" spc="-25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but</a:t>
            </a:r>
            <a:r>
              <a:rPr lang="en-US" sz="1200" spc="5" dirty="0">
                <a:latin typeface="Microsoft Sans Serif"/>
                <a:cs typeface="Microsoft Sans Serif"/>
              </a:rPr>
              <a:t> </a:t>
            </a:r>
            <a:r>
              <a:rPr lang="en-US" sz="1200" spc="-5" dirty="0">
                <a:latin typeface="Microsoft Sans Serif"/>
                <a:cs typeface="Microsoft Sans Serif"/>
              </a:rPr>
              <a:t>future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0" dirty="0">
                <a:latin typeface="Microsoft Sans Serif"/>
                <a:cs typeface="Microsoft Sans Serif"/>
              </a:rPr>
              <a:t>rewards</a:t>
            </a:r>
            <a:r>
              <a:rPr lang="en-US" sz="1200" spc="10" dirty="0">
                <a:latin typeface="Microsoft Sans Serif"/>
                <a:cs typeface="Microsoft Sans Serif"/>
              </a:rPr>
              <a:t> </a:t>
            </a:r>
            <a:r>
              <a:rPr lang="en-US" sz="1200" spc="-15" dirty="0">
                <a:latin typeface="Microsoft Sans Serif"/>
                <a:cs typeface="Microsoft Sans Serif"/>
              </a:rPr>
              <a:t>too.</a:t>
            </a:r>
            <a:endParaRPr lang="en-US" sz="1200" dirty="0">
              <a:latin typeface="Microsoft Sans Serif"/>
              <a:cs typeface="Microsoft Sans Serif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kaggle.com/learn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learn.microsoft.com/en-us/shows/intro-to-python-developme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alaxyzoo.org/#/classif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tent.iospress.com/articles/journal-of-intelligent-and-fuzzy-systems/ifs21202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agen.research.goog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591" y="50602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>
                <a:solidFill>
                  <a:srgbClr val="0E6AAA"/>
                </a:solidFill>
              </a:rPr>
            </a:br>
            <a:r>
              <a:rPr lang="en-US" sz="4800" b="1" dirty="0">
                <a:solidFill>
                  <a:srgbClr val="0E6AAA"/>
                </a:solidFill>
              </a:rPr>
              <a:t> COMP-SCI 5565-0002</a:t>
            </a:r>
            <a:br>
              <a:rPr lang="en-US" sz="4800" b="1" dirty="0">
                <a:solidFill>
                  <a:srgbClr val="0E6AAA"/>
                </a:solidFill>
              </a:rPr>
            </a:br>
            <a:r>
              <a:rPr lang="en-US" sz="4800" b="1" dirty="0">
                <a:solidFill>
                  <a:srgbClr val="0E6AAA"/>
                </a:solidFill>
              </a:rPr>
              <a:t> 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735204"/>
            <a:ext cx="9144000" cy="67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/>
              <a:t>Tianhang</a:t>
            </a:r>
            <a:r>
              <a:rPr lang="en-GB" b="1" dirty="0"/>
              <a:t> Zheng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2879" y="4658482"/>
            <a:ext cx="9144000" cy="164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University of Missouri-Kansas City</a:t>
            </a:r>
          </a:p>
          <a:p>
            <a:r>
              <a:rPr lang="en-US" sz="1800" dirty="0"/>
              <a:t>Division of Computing, Analytics, and Mathematics</a:t>
            </a:r>
          </a:p>
          <a:p>
            <a:r>
              <a:rPr lang="en-US" sz="1800" dirty="0"/>
              <a:t>School of Science and Engineering</a:t>
            </a:r>
          </a:p>
        </p:txBody>
      </p:sp>
      <p:pic>
        <p:nvPicPr>
          <p:cNvPr id="1028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9510" y="2615381"/>
            <a:ext cx="6381135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Lecture 1 - 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Other 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3906582"/>
          </a:xfrm>
        </p:spPr>
        <p:txBody>
          <a:bodyPr>
            <a:no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autonomous robotics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bioinformatics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detecting network intrusion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neuroscience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medical diagnosis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stock market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social network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traffic and infrastructure planning</a:t>
            </a:r>
          </a:p>
          <a:p>
            <a:pPr marL="0" marR="5080" indent="0">
              <a:lnSpc>
                <a:spcPct val="150000"/>
              </a:lnSpc>
              <a:spcBef>
                <a:spcPts val="95"/>
              </a:spcBef>
              <a:buNone/>
            </a:pPr>
            <a:r>
              <a:rPr lang="en-GB" sz="2400" spc="-5" dirty="0">
                <a:latin typeface="Microsoft Sans Serif"/>
                <a:cs typeface="Microsoft Sans Serif"/>
              </a:rPr>
              <a:t>…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8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649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Machine learning vs. “classic” programming.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16022"/>
            <a:ext cx="10515600" cy="58327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Traditional programming paradigm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89" y="1843698"/>
            <a:ext cx="7248525" cy="1990725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67697" y="3939557"/>
            <a:ext cx="10515600" cy="583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70C0"/>
                </a:solidFill>
              </a:rPr>
              <a:t>Machine learning paradigm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35" y="4635141"/>
            <a:ext cx="6041346" cy="15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common to these examples?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71" y="1697805"/>
            <a:ext cx="10341077" cy="4585007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Microsoft Sans Serif"/>
                <a:cs typeface="Microsoft Sans Serif"/>
              </a:rPr>
              <a:t>Given some data (e.g. handwritten digits).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US" spc="-5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Microsoft Sans Serif"/>
                <a:cs typeface="Microsoft Sans Serif"/>
              </a:rPr>
              <a:t>Possibly some extra information (e.g. which digit does this  number represent)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lang="en-US" spc="-5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Microsoft Sans Serif"/>
                <a:cs typeface="Microsoft Sans Serif"/>
              </a:rPr>
              <a:t>Goal: Built a machine that can learn from the given data utilizing the extra information (if available).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Flavor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4526014"/>
          </a:xfrm>
        </p:spPr>
        <p:txBody>
          <a:bodyPr>
            <a:no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Formalize intuitions about problems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Use the language of mathematics to express models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Geometry, vectors, and linear algebra for reasoning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Probabilistic models to capture uncertainty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Calculus to identify good parameters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Design and analysis of algorithms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Numerical algorithms in python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Understand the choices when designing machine learning  methods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Textbooks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.media-amazon.com/images/I/41pP5+SAv-L._SX330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89" y="1605005"/>
            <a:ext cx="31623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.media-amazon.com/images/I/416FCCO5tqL._SX331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65" y="1592479"/>
            <a:ext cx="31718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6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3501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59"/>
              </a:spcBef>
              <a:buNone/>
            </a:pP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Definition</a:t>
            </a:r>
            <a:r>
              <a:rPr lang="en-US"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(First</a:t>
            </a: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Try)</a:t>
            </a:r>
            <a:endParaRPr lang="en-US"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Machine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learning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concerned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with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designing and developing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algorithms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that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allow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machines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learn.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44794" y="2764606"/>
            <a:ext cx="10341077" cy="499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marR="1549400" indent="0">
              <a:lnSpc>
                <a:spcPct val="124500"/>
              </a:lnSpc>
              <a:buFont typeface="Arial" panose="020B0604020202020204" pitchFamily="34" charset="0"/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machines?</a:t>
            </a:r>
            <a:r>
              <a:rPr lang="en-US" sz="2400" spc="5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computers?</a:t>
            </a:r>
            <a:r>
              <a:rPr lang="en-US" sz="2400" spc="-25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learn?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4123" y="3511857"/>
            <a:ext cx="10341077" cy="883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00000"/>
              </a:lnSpc>
              <a:spcBef>
                <a:spcPts val="295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need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quantify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"learning"</a:t>
            </a:r>
            <a:endParaRPr lang="en-US" sz="2400" dirty="0">
              <a:latin typeface="Microsoft Sans Serif"/>
              <a:cs typeface="Microsoft Sans Serif"/>
            </a:endParaRPr>
          </a:p>
          <a:p>
            <a:pPr marL="36830" indent="0">
              <a:lnSpc>
                <a:spcPct val="100000"/>
              </a:lnSpc>
              <a:spcBef>
                <a:spcPts val="295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their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over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time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4962" y="4662231"/>
            <a:ext cx="10341077" cy="883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Definition</a:t>
            </a:r>
            <a:r>
              <a:rPr lang="en-US"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(Second</a:t>
            </a:r>
            <a:r>
              <a:rPr lang="en-US"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Try)</a:t>
            </a:r>
            <a:endParaRPr lang="en-US"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Machine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learning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concerned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with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design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and </a:t>
            </a:r>
            <a:r>
              <a:rPr lang="en-US" sz="2400" spc="-10" dirty="0">
                <a:latin typeface="Microsoft Sans Serif"/>
                <a:cs typeface="Microsoft Sans Serif"/>
              </a:rPr>
              <a:t>development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of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algorithms</a:t>
            </a:r>
            <a:r>
              <a:rPr lang="en-US" sz="2400" spc="2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that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allow</a:t>
            </a:r>
            <a:r>
              <a:rPr lang="en-US" sz="2400" spc="2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computers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(machines)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-25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their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over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time.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69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124053"/>
          </a:xfrm>
        </p:spPr>
        <p:txBody>
          <a:bodyPr>
            <a:noAutofit/>
          </a:bodyPr>
          <a:lstStyle/>
          <a:p>
            <a:pPr marL="265430" marR="460375">
              <a:lnSpc>
                <a:spcPct val="124500"/>
              </a:lnSpc>
              <a:spcBef>
                <a:spcPts val="100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What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source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of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performance? </a:t>
            </a:r>
            <a:endParaRPr lang="en-US" sz="2400" spc="-250" dirty="0">
              <a:latin typeface="Microsoft Sans Serif"/>
              <a:cs typeface="Microsoft Sans Serif"/>
            </a:endParaRPr>
          </a:p>
          <a:p>
            <a:pPr marL="265430" marR="460375">
              <a:lnSpc>
                <a:spcPct val="124500"/>
              </a:lnSpc>
              <a:spcBef>
                <a:spcPts val="100"/>
              </a:spcBef>
            </a:pPr>
            <a:r>
              <a:rPr lang="en-US" sz="2400" spc="-10" dirty="0">
                <a:latin typeface="Microsoft Sans Serif"/>
                <a:cs typeface="Microsoft Sans Serif"/>
              </a:rPr>
              <a:t>New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insights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by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algorithm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designer?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72614" y="4613070"/>
            <a:ext cx="10341077" cy="165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Definition (Mitchell, 1998)</a:t>
            </a:r>
          </a:p>
          <a:p>
            <a:pPr marL="0" marR="5080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A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computer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program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said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learn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from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experience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E</a:t>
            </a:r>
            <a:r>
              <a:rPr lang="en-US" sz="2400" i="1" spc="4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with respect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some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class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of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tasks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T</a:t>
            </a:r>
            <a:r>
              <a:rPr lang="en-US" sz="2400" i="1" spc="1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and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measure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P</a:t>
            </a:r>
            <a:r>
              <a:rPr lang="en-US" sz="2400" spc="-5" dirty="0">
                <a:latin typeface="Microsoft Sans Serif"/>
                <a:cs typeface="Microsoft Sans Serif"/>
              </a:rPr>
              <a:t>, </a:t>
            </a:r>
            <a:r>
              <a:rPr lang="en-US" sz="2400" spc="-25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if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its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at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tasks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in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i="1" spc="35" dirty="0">
                <a:latin typeface="Times New Roman"/>
                <a:cs typeface="Times New Roman"/>
              </a:rPr>
              <a:t>T</a:t>
            </a:r>
            <a:r>
              <a:rPr lang="en-US" sz="2400" spc="35" dirty="0">
                <a:latin typeface="Microsoft Sans Serif"/>
                <a:cs typeface="Microsoft Sans Serif"/>
              </a:rPr>
              <a:t>,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measured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by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i="1" spc="-5" dirty="0">
                <a:latin typeface="Times New Roman"/>
                <a:cs typeface="Times New Roman"/>
              </a:rPr>
              <a:t>P</a:t>
            </a:r>
            <a:r>
              <a:rPr lang="en-US" sz="2400" spc="-5" dirty="0">
                <a:latin typeface="Microsoft Sans Serif"/>
                <a:cs typeface="Microsoft Sans Serif"/>
              </a:rPr>
              <a:t>,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improves </a:t>
            </a:r>
            <a:r>
              <a:rPr lang="en-US" sz="2400" spc="-5" dirty="0">
                <a:latin typeface="Microsoft Sans Serif"/>
                <a:cs typeface="Microsoft Sans Serif"/>
              </a:rPr>
              <a:t>with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experience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i="1" spc="5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Microsoft Sans Serif"/>
                <a:cs typeface="Microsoft Sans Serif"/>
              </a:rPr>
              <a:t>.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2949" y="2676114"/>
            <a:ext cx="10341077" cy="1659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Definition</a:t>
            </a:r>
            <a:r>
              <a:rPr lang="en-US" sz="2400" i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5" dirty="0">
                <a:solidFill>
                  <a:srgbClr val="0070C0"/>
                </a:solidFill>
                <a:latin typeface="Times New Roman"/>
                <a:cs typeface="Times New Roman"/>
              </a:rPr>
              <a:t>(Final version</a:t>
            </a:r>
            <a:r>
              <a:rPr lang="en-US" sz="2400" i="1" spc="-2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00000"/>
              </a:lnSpc>
              <a:spcBef>
                <a:spcPts val="365"/>
              </a:spcBef>
              <a:buNone/>
            </a:pPr>
            <a:r>
              <a:rPr lang="en-US" sz="2400" spc="-5" dirty="0">
                <a:latin typeface="Microsoft Sans Serif"/>
                <a:cs typeface="Microsoft Sans Serif"/>
              </a:rPr>
              <a:t>Machine</a:t>
            </a:r>
            <a:r>
              <a:rPr lang="en-US" sz="2400" spc="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learning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is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dirty="0">
                <a:latin typeface="Microsoft Sans Serif"/>
                <a:cs typeface="Microsoft Sans Serif"/>
              </a:rPr>
              <a:t>concerned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with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designing and developing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algorithms</a:t>
            </a:r>
            <a:r>
              <a:rPr lang="en-US" sz="2400" spc="2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that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allow</a:t>
            </a:r>
            <a:r>
              <a:rPr lang="en-US" sz="2400" spc="2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computers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(machines)</a:t>
            </a:r>
            <a:r>
              <a:rPr lang="en-US" sz="2400" spc="15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to</a:t>
            </a:r>
            <a:r>
              <a:rPr lang="en-US" sz="2400" spc="-250" dirty="0"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latin typeface="Microsoft Sans Serif"/>
                <a:cs typeface="Microsoft Sans Serif"/>
              </a:rPr>
              <a:t>improve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their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performance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latin typeface="Microsoft Sans Serif"/>
                <a:cs typeface="Microsoft Sans Serif"/>
              </a:rPr>
              <a:t>over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time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based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on</a:t>
            </a:r>
            <a:r>
              <a:rPr lang="en-US" sz="2400" spc="10" dirty="0"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latin typeface="Microsoft Sans Serif"/>
                <a:cs typeface="Microsoft Sans Serif"/>
              </a:rPr>
              <a:t>data.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0801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19" y="1393569"/>
            <a:ext cx="80581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863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Supervised learning</a:t>
            </a:r>
          </a:p>
          <a:p>
            <a:pPr marL="0" indent="0">
              <a:buNone/>
            </a:pPr>
            <a:r>
              <a:rPr lang="en-US" dirty="0"/>
              <a:t>Supervised learning is the subcategory of machine learning that focuses on learning a classification, or regression model, that is, learning from labeled training data.</a:t>
            </a:r>
            <a:endParaRPr lang="en-GB" sz="24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953" y="3466579"/>
            <a:ext cx="3134106" cy="3065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102" y="3491126"/>
            <a:ext cx="3195831" cy="29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126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Supervised learning</a:t>
            </a:r>
          </a:p>
          <a:p>
            <a:pPr marL="0" indent="0">
              <a:buNone/>
            </a:pPr>
            <a:r>
              <a:rPr lang="en-US" dirty="0"/>
              <a:t>A rough overview of the supervised learning process.</a:t>
            </a:r>
            <a:endParaRPr lang="en-GB" sz="24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33" y="2601156"/>
            <a:ext cx="6388501" cy="37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3BE260-ECE4-3C46-9FC2-BBAFA53B53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070C0"/>
                </a:solidFill>
              </a:rPr>
              <a:t>Course Website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5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1350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Unsupervised learning</a:t>
            </a:r>
          </a:p>
          <a:p>
            <a:pPr marL="0" indent="0">
              <a:buNone/>
            </a:pPr>
            <a:r>
              <a:rPr lang="en-US" dirty="0"/>
              <a:t>Unsupervised learning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a branch of machine learning that is concerned with unlabeled data. Common tasks in unsupervised learning are clustering analysis and dimensionality reduction.</a:t>
            </a:r>
            <a:endParaRPr lang="en-GB" sz="24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78" y="3355759"/>
            <a:ext cx="3371597" cy="32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3647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Semi-supervised learning</a:t>
            </a:r>
          </a:p>
          <a:p>
            <a:r>
              <a:rPr lang="en-US" dirty="0"/>
              <a:t>Loosely speaking, semi-supervised learning can be described as a mix of supervised and unsupervised learning.</a:t>
            </a:r>
          </a:p>
          <a:p>
            <a:r>
              <a:rPr lang="en-US" dirty="0"/>
              <a:t>In semi-supervised learning tasks, some training examples contain outputs, but some do not.</a:t>
            </a:r>
          </a:p>
          <a:p>
            <a:r>
              <a:rPr lang="en-US" dirty="0"/>
              <a:t>We then use the labeled training subset to label the unlabeled portion of the training set, which we then also utilize for model training.</a:t>
            </a:r>
            <a:endParaRPr lang="en-GB" sz="18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0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1"/>
            <a:ext cx="10341077" cy="23514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Reinforcement learning</a:t>
            </a:r>
            <a:endParaRPr lang="en-US" sz="2000" b="1" dirty="0"/>
          </a:p>
          <a:p>
            <a:r>
              <a:rPr lang="en-US" sz="2000" dirty="0"/>
              <a:t>Reinforcement learning is the process of learning from rewards while performing a series of actions. </a:t>
            </a:r>
          </a:p>
          <a:p>
            <a:r>
              <a:rPr lang="en-US" sz="2000" dirty="0"/>
              <a:t>In reinforcement learning, we do not tell the learner or agent (for example, a robot), which action to take but merely assign a reward to each action and/or the overall outcome.</a:t>
            </a:r>
          </a:p>
          <a:p>
            <a:r>
              <a:rPr lang="en-US" sz="2000" dirty="0"/>
              <a:t>Instead of having “correct/false” labels for each step, the learner must discover or learn behavior that maximizes the reward for a series of actions. In that sense, it is not a supervised setting.</a:t>
            </a:r>
            <a:endParaRPr lang="en-GB" sz="18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07" y="3968318"/>
            <a:ext cx="4988212" cy="23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70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Tools</a:t>
            </a: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5731992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45" y="1363543"/>
            <a:ext cx="1409240" cy="1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the NumPy Package for Scientific Computing in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22" y="1450811"/>
            <a:ext cx="3031934" cy="12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38" y="3588147"/>
            <a:ext cx="3395041" cy="13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1.0 document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61" y="3705509"/>
            <a:ext cx="4861523" cy="9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Mapillary Data in Jupyter Notebooks - The Mapillary Blo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67" y="5486401"/>
            <a:ext cx="3716827" cy="1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469" y="1210016"/>
            <a:ext cx="266494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951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07" y="1575509"/>
            <a:ext cx="10341077" cy="3647601"/>
          </a:xfrm>
        </p:spPr>
        <p:txBody>
          <a:bodyPr>
            <a:noAutofit/>
          </a:bodyPr>
          <a:lstStyle/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https://www.kaggle.com/learn/python</a:t>
            </a:r>
            <a:r>
              <a:rPr lang="en-GB" dirty="0"/>
              <a:t> </a:t>
            </a:r>
          </a:p>
          <a:p>
            <a:r>
              <a:rPr lang="en-GB" dirty="0"/>
              <a:t>Learn Python: </a:t>
            </a:r>
            <a:r>
              <a:rPr lang="en-GB" dirty="0">
                <a:hlinkClick r:id="rId3"/>
              </a:rPr>
              <a:t>https://www.learnpython.org/</a:t>
            </a:r>
            <a:r>
              <a:rPr lang="en-GB" dirty="0"/>
              <a:t> </a:t>
            </a:r>
          </a:p>
          <a:p>
            <a:r>
              <a:rPr lang="en-GB" dirty="0"/>
              <a:t>Python for Beginners by Microsoft: </a:t>
            </a:r>
            <a:r>
              <a:rPr lang="en-GB" dirty="0">
                <a:hlinkClick r:id="rId4"/>
              </a:rPr>
              <a:t>https://learn.microsoft.com/en-us/shows/intro-to-python-development/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Python for Everybody (up to 6 hours): </a:t>
            </a:r>
            <a:r>
              <a:rPr lang="en-US" dirty="0">
                <a:hlinkClick r:id="rId5"/>
              </a:rPr>
              <a:t>https://www.youtube.com/watch?v=8DvywoWv6fI</a:t>
            </a:r>
            <a:r>
              <a:rPr lang="en-US" dirty="0"/>
              <a:t> </a:t>
            </a:r>
          </a:p>
          <a:p>
            <a:r>
              <a:rPr lang="en-GB" b="1" dirty="0"/>
              <a:t>Google it</a:t>
            </a:r>
            <a:endParaRPr lang="en-US" b="1" dirty="0"/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2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Junk</a:t>
            </a:r>
            <a:r>
              <a:rPr lang="en-US" spc="-25" dirty="0">
                <a:solidFill>
                  <a:srgbClr val="0070C0"/>
                </a:solidFill>
              </a:rPr>
              <a:t> </a:t>
            </a:r>
            <a:r>
              <a:rPr lang="en-US" spc="15" dirty="0">
                <a:solidFill>
                  <a:srgbClr val="0070C0"/>
                </a:solidFill>
              </a:rPr>
              <a:t>Mail</a:t>
            </a:r>
            <a:r>
              <a:rPr lang="en-US" spc="-25" dirty="0">
                <a:solidFill>
                  <a:srgbClr val="0070C0"/>
                </a:solidFill>
              </a:rPr>
              <a:t> </a:t>
            </a:r>
            <a:r>
              <a:rPr lang="en-US" spc="5" dirty="0">
                <a:solidFill>
                  <a:srgbClr val="0070C0"/>
                </a:solidFill>
              </a:rPr>
              <a:t>Filtering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71" y="1599483"/>
            <a:ext cx="3556819" cy="4351338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2000" spc="-10" dirty="0">
                <a:latin typeface="Microsoft Sans Serif"/>
                <a:cs typeface="Microsoft Sans Serif"/>
              </a:rPr>
              <a:t>Given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some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10" dirty="0">
                <a:latin typeface="Microsoft Sans Serif"/>
                <a:cs typeface="Microsoft Sans Serif"/>
              </a:rPr>
              <a:t>examples</a:t>
            </a:r>
            <a:r>
              <a:rPr lang="en-US" sz="2000" spc="10" dirty="0">
                <a:latin typeface="Microsoft Sans Serif"/>
                <a:cs typeface="Microsoft Sans Serif"/>
              </a:rPr>
              <a:t> of </a:t>
            </a:r>
            <a:r>
              <a:rPr lang="en-US" sz="2000" spc="-5" dirty="0">
                <a:latin typeface="Microsoft Sans Serif"/>
                <a:cs typeface="Microsoft Sans Serif"/>
              </a:rPr>
              <a:t>what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the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user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defined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as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junk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mail.</a:t>
            </a:r>
            <a:endParaRPr lang="en-US" sz="2000" dirty="0">
              <a:latin typeface="Microsoft Sans Serif"/>
              <a:cs typeface="Microsoft Sans Serif"/>
            </a:endParaRPr>
          </a:p>
          <a:p>
            <a:pPr marL="12700" marR="22860">
              <a:lnSpc>
                <a:spcPct val="100000"/>
              </a:lnSpc>
              <a:spcBef>
                <a:spcPts val="295"/>
              </a:spcBef>
            </a:pPr>
            <a:r>
              <a:rPr lang="en-US" sz="2000" spc="-15" dirty="0">
                <a:latin typeface="Microsoft Sans Serif"/>
                <a:cs typeface="Microsoft Sans Serif"/>
              </a:rPr>
              <a:t>From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these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10" dirty="0">
                <a:latin typeface="Microsoft Sans Serif"/>
                <a:cs typeface="Microsoft Sans Serif"/>
              </a:rPr>
              <a:t>examples,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dirty="0">
                <a:latin typeface="Microsoft Sans Serif"/>
                <a:cs typeface="Microsoft Sans Serif"/>
              </a:rPr>
              <a:t>learn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to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identify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10" dirty="0">
                <a:latin typeface="Microsoft Sans Serif"/>
                <a:cs typeface="Microsoft Sans Serif"/>
              </a:rPr>
              <a:t>new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incoming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junk mail.</a:t>
            </a:r>
            <a:endParaRPr lang="en-US" sz="2000" dirty="0">
              <a:latin typeface="Microsoft Sans Serif"/>
              <a:cs typeface="Microsoft Sans Serif"/>
            </a:endParaRPr>
          </a:p>
          <a:p>
            <a:endParaRPr lang="en-US" sz="2000" dirty="0"/>
          </a:p>
        </p:txBody>
      </p:sp>
      <p:pic>
        <p:nvPicPr>
          <p:cNvPr id="5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450" y="1533832"/>
            <a:ext cx="5751872" cy="5076956"/>
          </a:xfrm>
          <a:prstGeom prst="rect">
            <a:avLst/>
          </a:prstGeom>
        </p:spPr>
      </p:pic>
      <p:pic>
        <p:nvPicPr>
          <p:cNvPr id="6" name="Picture 4" descr="File:UMKC log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Gmail - Priority inbox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71" y="1599483"/>
            <a:ext cx="10341077" cy="8880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395"/>
              </a:spcBef>
              <a:buNone/>
            </a:pPr>
            <a:r>
              <a:rPr lang="en-US" sz="2000" spc="-10" dirty="0">
                <a:latin typeface="Microsoft Sans Serif"/>
                <a:cs typeface="Microsoft Sans Serif"/>
              </a:rPr>
              <a:t>Given examples of what the user defined as important mail.  From these examples, learn to identify new important mail.</a:t>
            </a:r>
          </a:p>
        </p:txBody>
      </p:sp>
      <p:pic>
        <p:nvPicPr>
          <p:cNvPr id="6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7187" y="2334834"/>
            <a:ext cx="8082116" cy="41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5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Handwritten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71" y="1599483"/>
            <a:ext cx="10341077" cy="888078"/>
          </a:xfrm>
        </p:spPr>
        <p:txBody>
          <a:bodyPr>
            <a:norm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000" spc="-10" dirty="0">
                <a:latin typeface="Microsoft Sans Serif"/>
                <a:cs typeface="Microsoft Sans Serif"/>
              </a:rPr>
              <a:t>Given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handwritten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ZIP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codes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on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letters,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10" dirty="0">
                <a:latin typeface="Microsoft Sans Serif"/>
                <a:cs typeface="Microsoft Sans Serif"/>
              </a:rPr>
              <a:t>money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amounts on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r>
              <a:rPr lang="en-US" sz="2000" spc="-5" dirty="0" err="1">
                <a:latin typeface="Microsoft Sans Serif"/>
                <a:cs typeface="Microsoft Sans Serif"/>
              </a:rPr>
              <a:t>cheques</a:t>
            </a:r>
            <a:r>
              <a:rPr lang="en-US" sz="2000" spc="-5" dirty="0">
                <a:latin typeface="Microsoft Sans Serif"/>
                <a:cs typeface="Microsoft Sans Serif"/>
              </a:rPr>
              <a:t>,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etc.</a:t>
            </a:r>
            <a:endParaRPr lang="en-US"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z="2000" dirty="0">
                <a:latin typeface="Microsoft Sans Serif"/>
                <a:cs typeface="Microsoft Sans Serif"/>
              </a:rPr>
              <a:t>Learn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to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recognize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the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correct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digit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written</a:t>
            </a:r>
            <a:r>
              <a:rPr lang="en-US" sz="2000" spc="15" dirty="0">
                <a:latin typeface="Microsoft Sans Serif"/>
                <a:cs typeface="Microsoft Sans Serif"/>
              </a:rPr>
              <a:t> </a:t>
            </a:r>
            <a:r>
              <a:rPr lang="en-US" sz="2000" spc="-15" dirty="0">
                <a:latin typeface="Microsoft Sans Serif"/>
                <a:cs typeface="Microsoft Sans Serif"/>
              </a:rPr>
              <a:t>by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hand.</a:t>
            </a:r>
            <a:endParaRPr lang="en-US" sz="2000" dirty="0">
              <a:latin typeface="Microsoft Sans Serif"/>
              <a:cs typeface="Microsoft Sans Serif"/>
            </a:endParaRPr>
          </a:p>
        </p:txBody>
      </p:sp>
      <p:pic>
        <p:nvPicPr>
          <p:cNvPr id="6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6946" y="2663897"/>
            <a:ext cx="3650963" cy="36509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 rot="13474155">
            <a:off x="6726222" y="3727012"/>
            <a:ext cx="925706" cy="925706"/>
            <a:chOff x="2842478" y="1377469"/>
            <a:chExt cx="453390" cy="4533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1358" y="1428611"/>
              <a:ext cx="287110" cy="3197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1" name="object 11"/>
            <p:cNvSpPr/>
            <p:nvPr/>
          </p:nvSpPr>
          <p:spPr>
            <a:xfrm>
              <a:off x="2845653" y="1380644"/>
              <a:ext cx="447040" cy="447040"/>
            </a:xfrm>
            <a:custGeom>
              <a:avLst/>
              <a:gdLst/>
              <a:ahLst/>
              <a:cxnLst/>
              <a:rect l="l" t="t" r="r" b="b"/>
              <a:pathLst>
                <a:path w="447039" h="447039">
                  <a:moveTo>
                    <a:pt x="0" y="446618"/>
                  </a:moveTo>
                  <a:lnTo>
                    <a:pt x="446618" y="446618"/>
                  </a:lnTo>
                </a:path>
                <a:path w="447039" h="447039">
                  <a:moveTo>
                    <a:pt x="0" y="0"/>
                  </a:moveTo>
                  <a:lnTo>
                    <a:pt x="446618" y="0"/>
                  </a:lnTo>
                </a:path>
                <a:path w="447039" h="447039">
                  <a:moveTo>
                    <a:pt x="446618" y="0"/>
                  </a:moveTo>
                  <a:lnTo>
                    <a:pt x="446618" y="446618"/>
                  </a:lnTo>
                </a:path>
                <a:path w="447039" h="447039">
                  <a:moveTo>
                    <a:pt x="0" y="0"/>
                  </a:moveTo>
                  <a:lnTo>
                    <a:pt x="0" y="446618"/>
                  </a:lnTo>
                </a:path>
                <a:path w="447039" h="447039">
                  <a:moveTo>
                    <a:pt x="0" y="446618"/>
                  </a:moveTo>
                  <a:lnTo>
                    <a:pt x="446618" y="446618"/>
                  </a:lnTo>
                </a:path>
                <a:path w="447039" h="447039">
                  <a:moveTo>
                    <a:pt x="0" y="0"/>
                  </a:moveTo>
                  <a:lnTo>
                    <a:pt x="0" y="446618"/>
                  </a:lnTo>
                </a:path>
              </a:pathLst>
            </a:custGeom>
            <a:ln w="63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16565" y="1823031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5"/>
                  </a:moveTo>
                  <a:lnTo>
                    <a:pt x="3175" y="2115"/>
                  </a:lnTo>
                </a:path>
              </a:pathLst>
            </a:custGeom>
            <a:ln w="423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16565" y="1380644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8"/>
                  </a:moveTo>
                  <a:lnTo>
                    <a:pt x="3175" y="2118"/>
                  </a:lnTo>
                </a:path>
              </a:pathLst>
            </a:custGeom>
            <a:ln w="4236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6996" y="1823031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5"/>
                  </a:moveTo>
                  <a:lnTo>
                    <a:pt x="3175" y="2115"/>
                  </a:lnTo>
                </a:path>
              </a:pathLst>
            </a:custGeom>
            <a:ln w="423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6996" y="1380644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8"/>
                  </a:moveTo>
                  <a:lnTo>
                    <a:pt x="3175" y="2118"/>
                  </a:lnTo>
                </a:path>
              </a:pathLst>
            </a:custGeom>
            <a:ln w="4236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6371" y="1823031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5"/>
                  </a:moveTo>
                  <a:lnTo>
                    <a:pt x="3175" y="2115"/>
                  </a:lnTo>
                </a:path>
              </a:pathLst>
            </a:custGeom>
            <a:ln w="423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6371" y="1380644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8"/>
                  </a:moveTo>
                  <a:lnTo>
                    <a:pt x="3175" y="2118"/>
                  </a:lnTo>
                </a:path>
              </a:pathLst>
            </a:custGeom>
            <a:ln w="4236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55746" y="1823031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5"/>
                  </a:moveTo>
                  <a:lnTo>
                    <a:pt x="3175" y="2115"/>
                  </a:lnTo>
                </a:path>
              </a:pathLst>
            </a:custGeom>
            <a:ln w="423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5746" y="1380644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8"/>
                  </a:moveTo>
                  <a:lnTo>
                    <a:pt x="3175" y="2118"/>
                  </a:lnTo>
                </a:path>
              </a:pathLst>
            </a:custGeom>
            <a:ln w="4236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6175" y="1823031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5"/>
                  </a:moveTo>
                  <a:lnTo>
                    <a:pt x="3175" y="2115"/>
                  </a:lnTo>
                </a:path>
              </a:pathLst>
            </a:custGeom>
            <a:ln w="423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6175" y="1380644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3175" y="2118"/>
                  </a:moveTo>
                  <a:lnTo>
                    <a:pt x="3175" y="2118"/>
                  </a:lnTo>
                </a:path>
              </a:pathLst>
            </a:custGeom>
            <a:ln w="4236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45653" y="1380644"/>
              <a:ext cx="447040" cy="447040"/>
            </a:xfrm>
            <a:custGeom>
              <a:avLst/>
              <a:gdLst/>
              <a:ahLst/>
              <a:cxnLst/>
              <a:rect l="l" t="t" r="r" b="b"/>
              <a:pathLst>
                <a:path w="447039" h="447039">
                  <a:moveTo>
                    <a:pt x="0" y="71968"/>
                  </a:moveTo>
                  <a:lnTo>
                    <a:pt x="4236" y="71968"/>
                  </a:lnTo>
                </a:path>
                <a:path w="447039" h="447039">
                  <a:moveTo>
                    <a:pt x="446618" y="71968"/>
                  </a:moveTo>
                  <a:lnTo>
                    <a:pt x="441322" y="71968"/>
                  </a:lnTo>
                </a:path>
                <a:path w="447039" h="447039">
                  <a:moveTo>
                    <a:pt x="0" y="151343"/>
                  </a:moveTo>
                  <a:lnTo>
                    <a:pt x="4236" y="151343"/>
                  </a:lnTo>
                </a:path>
                <a:path w="447039" h="447039">
                  <a:moveTo>
                    <a:pt x="446618" y="151343"/>
                  </a:moveTo>
                  <a:lnTo>
                    <a:pt x="441322" y="151343"/>
                  </a:lnTo>
                </a:path>
                <a:path w="447039" h="447039">
                  <a:moveTo>
                    <a:pt x="0" y="231775"/>
                  </a:moveTo>
                  <a:lnTo>
                    <a:pt x="4236" y="231775"/>
                  </a:lnTo>
                </a:path>
                <a:path w="447039" h="447039">
                  <a:moveTo>
                    <a:pt x="446618" y="231775"/>
                  </a:moveTo>
                  <a:lnTo>
                    <a:pt x="441322" y="231775"/>
                  </a:lnTo>
                </a:path>
                <a:path w="447039" h="447039">
                  <a:moveTo>
                    <a:pt x="0" y="311150"/>
                  </a:moveTo>
                  <a:lnTo>
                    <a:pt x="4236" y="311150"/>
                  </a:lnTo>
                </a:path>
                <a:path w="447039" h="447039">
                  <a:moveTo>
                    <a:pt x="446618" y="311150"/>
                  </a:moveTo>
                  <a:lnTo>
                    <a:pt x="441322" y="311150"/>
                  </a:lnTo>
                </a:path>
                <a:path w="447039" h="447039">
                  <a:moveTo>
                    <a:pt x="0" y="390525"/>
                  </a:moveTo>
                  <a:lnTo>
                    <a:pt x="4236" y="390525"/>
                  </a:lnTo>
                </a:path>
                <a:path w="447039" h="447039">
                  <a:moveTo>
                    <a:pt x="446618" y="390525"/>
                  </a:moveTo>
                  <a:lnTo>
                    <a:pt x="441322" y="390525"/>
                  </a:lnTo>
                </a:path>
                <a:path w="447039" h="447039">
                  <a:moveTo>
                    <a:pt x="0" y="446618"/>
                  </a:moveTo>
                  <a:lnTo>
                    <a:pt x="446618" y="446618"/>
                  </a:lnTo>
                </a:path>
                <a:path w="447039" h="447039">
                  <a:moveTo>
                    <a:pt x="0" y="0"/>
                  </a:moveTo>
                  <a:lnTo>
                    <a:pt x="446618" y="0"/>
                  </a:lnTo>
                </a:path>
                <a:path w="447039" h="447039">
                  <a:moveTo>
                    <a:pt x="446618" y="0"/>
                  </a:moveTo>
                  <a:lnTo>
                    <a:pt x="446618" y="446618"/>
                  </a:lnTo>
                </a:path>
                <a:path w="447039" h="447039">
                  <a:moveTo>
                    <a:pt x="0" y="0"/>
                  </a:moveTo>
                  <a:lnTo>
                    <a:pt x="0" y="446618"/>
                  </a:lnTo>
                </a:path>
              </a:pathLst>
            </a:custGeom>
            <a:ln w="635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62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Galaxy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871" y="1599483"/>
            <a:ext cx="10341077" cy="888078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latin typeface="Microsoft Sans Serif"/>
                <a:cs typeface="Microsoft Sans Serif"/>
              </a:rPr>
              <a:t>Given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images</a:t>
            </a:r>
            <a:r>
              <a:rPr lang="en-US" sz="1600" spc="10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of</a:t>
            </a:r>
            <a:r>
              <a:rPr lang="en-US" sz="1600" spc="10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the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sky</a:t>
            </a:r>
            <a:r>
              <a:rPr lang="en-US" sz="1600" spc="10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from</a:t>
            </a:r>
            <a:r>
              <a:rPr lang="en-US" sz="1600" spc="10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SDSS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and</a:t>
            </a:r>
            <a:r>
              <a:rPr lang="en-US" sz="1600" spc="10" dirty="0">
                <a:latin typeface="Microsoft Sans Serif"/>
                <a:cs typeface="Microsoft Sans Serif"/>
              </a:rPr>
              <a:t> </a:t>
            </a:r>
            <a:r>
              <a:rPr lang="en-US" sz="1600" spc="-10" dirty="0">
                <a:latin typeface="Microsoft Sans Serif"/>
                <a:cs typeface="Microsoft Sans Serif"/>
              </a:rPr>
              <a:t>CTIO,</a:t>
            </a:r>
            <a:r>
              <a:rPr lang="en-US" sz="1600" spc="10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and </a:t>
            </a:r>
            <a:r>
              <a:rPr lang="en-US" sz="1600" spc="-250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crowdsourced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labels</a:t>
            </a:r>
            <a:endParaRPr lang="en-US"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z="1600" spc="-15" dirty="0">
                <a:latin typeface="Microsoft Sans Serif"/>
                <a:cs typeface="Microsoft Sans Serif"/>
              </a:rPr>
              <a:t>From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these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spc="-10" dirty="0">
                <a:latin typeface="Microsoft Sans Serif"/>
                <a:cs typeface="Microsoft Sans Serif"/>
              </a:rPr>
              <a:t>examples,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dirty="0">
                <a:latin typeface="Microsoft Sans Serif"/>
                <a:cs typeface="Microsoft Sans Serif"/>
              </a:rPr>
              <a:t>learn</a:t>
            </a:r>
            <a:r>
              <a:rPr lang="en-US" sz="1600" spc="10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to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identify</a:t>
            </a:r>
            <a:r>
              <a:rPr lang="en-US" sz="1600" spc="5" dirty="0">
                <a:latin typeface="Microsoft Sans Serif"/>
                <a:cs typeface="Microsoft Sans Serif"/>
              </a:rPr>
              <a:t> </a:t>
            </a:r>
            <a:r>
              <a:rPr lang="en-US" sz="1600" spc="-5" dirty="0">
                <a:latin typeface="Microsoft Sans Serif"/>
                <a:cs typeface="Microsoft Sans Serif"/>
              </a:rPr>
              <a:t>galaxies.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z="1600" spc="-5" dirty="0">
                <a:latin typeface="Courier New"/>
                <a:cs typeface="Courier New"/>
                <a:hlinkClick r:id="rId2"/>
              </a:rPr>
              <a:t>http://www.galaxyzoo.org/#/classify</a:t>
            </a:r>
            <a:endParaRPr lang="en-US"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endParaRPr lang="en-US" sz="1600" dirty="0">
              <a:latin typeface="Microsoft Sans Serif"/>
              <a:cs typeface="Microsoft Sans Serif"/>
            </a:endParaRPr>
          </a:p>
        </p:txBody>
      </p:sp>
      <p:pic>
        <p:nvPicPr>
          <p:cNvPr id="6" name="Picture 4" descr="File:UMKC log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244" y="2635045"/>
            <a:ext cx="8558535" cy="37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888078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>
                <a:latin typeface="Microsoft Sans Serif"/>
                <a:cs typeface="Microsoft Sans Serif"/>
              </a:rPr>
              <a:t>Uses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a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combination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of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deep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neural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networks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and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tree search.</a:t>
            </a:r>
            <a:endParaRPr lang="en-US"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US" sz="2000" spc="-5" dirty="0">
                <a:latin typeface="Microsoft Sans Serif"/>
                <a:cs typeface="Microsoft Sans Serif"/>
              </a:rPr>
              <a:t>Beat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world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champion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Lee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r>
              <a:rPr lang="en-US" sz="2000" spc="-5" dirty="0" err="1">
                <a:latin typeface="Microsoft Sans Serif"/>
                <a:cs typeface="Microsoft Sans Serif"/>
              </a:rPr>
              <a:t>Sedol</a:t>
            </a:r>
            <a:r>
              <a:rPr lang="en-US" sz="2000" spc="10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in</a:t>
            </a:r>
            <a:r>
              <a:rPr lang="en-US" sz="2000" spc="5" dirty="0"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latin typeface="Microsoft Sans Serif"/>
                <a:cs typeface="Microsoft Sans Serif"/>
              </a:rPr>
              <a:t>2016.</a:t>
            </a:r>
            <a:endParaRPr lang="en-US" sz="2000" dirty="0">
              <a:latin typeface="Microsoft Sans Serif"/>
              <a:cs typeface="Microsoft Sans Serif"/>
            </a:endParaRPr>
          </a:p>
        </p:txBody>
      </p:sp>
      <p:pic>
        <p:nvPicPr>
          <p:cNvPr id="6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4245" y="2268545"/>
            <a:ext cx="3254478" cy="43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Image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888078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>
                <a:latin typeface="Microsoft Sans Serif"/>
                <a:cs typeface="Microsoft Sans Serif"/>
              </a:rPr>
              <a:t>Uses convolutional neural networks to extract image features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2000" spc="-5" dirty="0">
                <a:latin typeface="Microsoft Sans Serif"/>
                <a:cs typeface="Microsoft Sans Serif"/>
              </a:rPr>
              <a:t>Then uses the extracted features to identify unseen images</a:t>
            </a:r>
            <a:endParaRPr lang="en-US" sz="2000" dirty="0">
              <a:latin typeface="Microsoft Sans Serif"/>
              <a:cs typeface="Microsoft Sans Serif"/>
            </a:endParaRPr>
          </a:p>
        </p:txBody>
      </p:sp>
      <p:pic>
        <p:nvPicPr>
          <p:cNvPr id="6" name="Picture 4" descr="File:UMKC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 alternative text description for thi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39" y="2816840"/>
            <a:ext cx="98107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14"/>
          <p:cNvSpPr txBox="1"/>
          <p:nvPr/>
        </p:nvSpPr>
        <p:spPr>
          <a:xfrm>
            <a:off x="1209368" y="5634648"/>
            <a:ext cx="863272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400" spc="-5" dirty="0">
                <a:latin typeface="Microsoft Sans Serif"/>
                <a:cs typeface="Microsoft Sans Serif"/>
                <a:hlinkClick r:id="rId4"/>
              </a:rPr>
              <a:t>Baffour</a:t>
            </a:r>
            <a:r>
              <a:rPr sz="1400" spc="15" dirty="0">
                <a:latin typeface="Microsoft Sans Serif"/>
                <a:cs typeface="Microsoft Sans Serif"/>
                <a:hlinkClick r:id="rId4"/>
              </a:rPr>
              <a:t> </a:t>
            </a:r>
            <a:r>
              <a:rPr sz="1400" spc="-5" dirty="0">
                <a:latin typeface="Microsoft Sans Serif"/>
                <a:cs typeface="Microsoft Sans Serif"/>
                <a:hlinkClick r:id="rId4"/>
              </a:rPr>
              <a:t>et.</a:t>
            </a:r>
            <a:r>
              <a:rPr sz="1400" spc="50" dirty="0">
                <a:latin typeface="Microsoft Sans Serif"/>
                <a:cs typeface="Microsoft Sans Serif"/>
                <a:hlinkClick r:id="rId4"/>
              </a:rPr>
              <a:t> </a:t>
            </a:r>
            <a:r>
              <a:rPr sz="1400" spc="-5" dirty="0">
                <a:latin typeface="Microsoft Sans Serif"/>
                <a:cs typeface="Microsoft Sans Serif"/>
                <a:hlinkClick r:id="rId4"/>
              </a:rPr>
              <a:t>al.,</a:t>
            </a:r>
            <a:r>
              <a:rPr sz="1400" spc="15" dirty="0">
                <a:latin typeface="Microsoft Sans Serif"/>
                <a:cs typeface="Microsoft Sans Serif"/>
                <a:hlinkClick r:id="rId4"/>
              </a:rPr>
              <a:t> </a:t>
            </a:r>
            <a:r>
              <a:rPr sz="1400" spc="-5" dirty="0">
                <a:latin typeface="Microsoft Sans Serif"/>
                <a:cs typeface="Microsoft Sans Serif"/>
                <a:hlinkClick r:id="rId4"/>
              </a:rPr>
              <a:t>"</a:t>
            </a:r>
            <a:r>
              <a:rPr lang="en-US" sz="1400" spc="-5" dirty="0">
                <a:latin typeface="Microsoft Sans Serif"/>
                <a:cs typeface="Microsoft Sans Serif"/>
                <a:hlinkClick r:id="rId4"/>
              </a:rPr>
              <a:t>Facial expression recognition via coarse-grained and fine-grained feature representation</a:t>
            </a:r>
            <a:r>
              <a:rPr sz="1400" spc="-5" dirty="0">
                <a:latin typeface="Microsoft Sans Serif"/>
                <a:cs typeface="Microsoft Sans Serif"/>
                <a:hlinkClick r:id="rId4"/>
              </a:rPr>
              <a:t>"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30991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Image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2" y="1412670"/>
            <a:ext cx="10341077" cy="888078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>
                <a:latin typeface="Microsoft Sans Serif"/>
                <a:cs typeface="Microsoft Sans Serif"/>
              </a:rPr>
              <a:t>AI system that creates photorealistic images from input text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GB" sz="2000" spc="-5" dirty="0">
                <a:latin typeface="Microsoft Sans Serif"/>
                <a:cs typeface="Microsoft Sans Serif"/>
                <a:hlinkClick r:id="rId2"/>
              </a:rPr>
              <a:t>https://imagen.research.google/</a:t>
            </a:r>
            <a:endParaRPr lang="en-GB" sz="2000" spc="-5" dirty="0">
              <a:latin typeface="Microsoft Sans Serif"/>
              <a:cs typeface="Microsoft Sans Serif"/>
            </a:endParaRPr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312" y="2227314"/>
            <a:ext cx="3854398" cy="4522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814" y="2241755"/>
            <a:ext cx="3774165" cy="44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2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929</Words>
  <Application>Microsoft Macintosh PowerPoint</Application>
  <PresentationFormat>Widescreen</PresentationFormat>
  <Paragraphs>105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Microsoft Sans Serif</vt:lpstr>
      <vt:lpstr>Times New Roman</vt:lpstr>
      <vt:lpstr>Office Theme</vt:lpstr>
      <vt:lpstr>  COMP-SCI 5565-0002  Introduction to Statistical Learning</vt:lpstr>
      <vt:lpstr>PowerPoint Presentation</vt:lpstr>
      <vt:lpstr>Junk Mail Filtering</vt:lpstr>
      <vt:lpstr>Gmail - Priority inbox</vt:lpstr>
      <vt:lpstr>Handwritten Digit Recognition</vt:lpstr>
      <vt:lpstr>Galaxy classification</vt:lpstr>
      <vt:lpstr>Go</vt:lpstr>
      <vt:lpstr>Image Classification</vt:lpstr>
      <vt:lpstr>Image Generators</vt:lpstr>
      <vt:lpstr>Other applications of Machine Learning</vt:lpstr>
      <vt:lpstr>Machine learning vs. “classic” programming.</vt:lpstr>
      <vt:lpstr>What is common to these examples?</vt:lpstr>
      <vt:lpstr>Flavor of this course</vt:lpstr>
      <vt:lpstr>Textbooks</vt:lpstr>
      <vt:lpstr>What is Machine Learning?</vt:lpstr>
      <vt:lpstr>What is Machine Learning?</vt:lpstr>
      <vt:lpstr>Categories of Machine Learning</vt:lpstr>
      <vt:lpstr>Categories of Machine Learning</vt:lpstr>
      <vt:lpstr>Categories of Machine Learning</vt:lpstr>
      <vt:lpstr>Categories of Machine Learning</vt:lpstr>
      <vt:lpstr>Categories of Machine Learning</vt:lpstr>
      <vt:lpstr>Categories of Machine Learning</vt:lpstr>
      <vt:lpstr>Tools</vt:lpstr>
      <vt:lpstr>Python Resources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47</cp:revision>
  <dcterms:created xsi:type="dcterms:W3CDTF">2023-01-15T02:09:57Z</dcterms:created>
  <dcterms:modified xsi:type="dcterms:W3CDTF">2023-08-09T20:12:00Z</dcterms:modified>
</cp:coreProperties>
</file>