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21" r:id="rId3"/>
    <p:sldId id="324" r:id="rId4"/>
    <p:sldId id="326" r:id="rId5"/>
    <p:sldId id="323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72975" autoAdjust="0"/>
  </p:normalViewPr>
  <p:slideViewPr>
    <p:cSldViewPr snapToGrid="0">
      <p:cViewPr varScale="1">
        <p:scale>
          <a:sx n="84" d="100"/>
          <a:sy n="84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3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0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6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0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Resampling and Evaluation Methods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Bias vs 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6C41F-AE18-04EA-51B2-AA4611A21B33}"/>
              </a:ext>
            </a:extLst>
          </p:cNvPr>
          <p:cNvSpPr txBox="1"/>
          <p:nvPr/>
        </p:nvSpPr>
        <p:spPr>
          <a:xfrm>
            <a:off x="838200" y="1771941"/>
            <a:ext cx="100736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estimates of prediction error will typically be biased since the training data size is n(K-1)/K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DAB0B-4F0B-8501-A94C-7FC7C9A23C7E}"/>
              </a:ext>
            </a:extLst>
          </p:cNvPr>
          <p:cNvSpPr txBox="1"/>
          <p:nvPr/>
        </p:nvSpPr>
        <p:spPr>
          <a:xfrm>
            <a:off x="838200" y="342900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LOOCV is almost unbiased but incurs high variance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1744F-D6B1-38C0-9F38-A296B6D4F814}"/>
              </a:ext>
            </a:extLst>
          </p:cNvPr>
          <p:cNvSpPr txBox="1"/>
          <p:nvPr/>
        </p:nvSpPr>
        <p:spPr>
          <a:xfrm>
            <a:off x="838200" y="4781299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K=5 or 10 provides a good compromise for this bias-variance tradeoff.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596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Cross-Validation for Classification Problems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09DEB-1A34-99F8-EC71-A92F8CEC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89" y="1719887"/>
            <a:ext cx="3559723" cy="129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B0F01-F51F-4A10-6010-CFE8A3A2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09" y="2042569"/>
            <a:ext cx="4750188" cy="670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05FB9-B18B-1259-4EAE-16F62FCAD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6" y="3713069"/>
            <a:ext cx="6707126" cy="15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2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Cross-Validation: Right and Wrong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C4E31-5C4F-8C5E-0670-92CC3314C410}"/>
              </a:ext>
            </a:extLst>
          </p:cNvPr>
          <p:cNvSpPr txBox="1"/>
          <p:nvPr/>
        </p:nvSpPr>
        <p:spPr>
          <a:xfrm>
            <a:off x="838200" y="1771941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Consider a simple classifier applied to some two-class data: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500FB-42E8-FACA-1931-9CDF7436ECDE}"/>
              </a:ext>
            </a:extLst>
          </p:cNvPr>
          <p:cNvSpPr txBox="1"/>
          <p:nvPr/>
        </p:nvSpPr>
        <p:spPr>
          <a:xfrm>
            <a:off x="1059180" y="2464438"/>
            <a:ext cx="10073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Starting with 5000 predictors and 50 samples, find the 100 predictors having the largest correlation with the class labels.</a:t>
            </a:r>
          </a:p>
          <a:p>
            <a:pPr marL="514350" indent="-514350">
              <a:buFontTx/>
              <a:buAutoNum type="arabicPeriod"/>
            </a:pPr>
            <a:r>
              <a:rPr lang="en-US" sz="2800" dirty="0"/>
              <a:t> We then apply a classifier such as logistic regression, using only these 100 predictors. </a:t>
            </a:r>
          </a:p>
          <a:p>
            <a:pPr marL="514350" indent="-514350">
              <a:buFontTx/>
              <a:buAutoNum type="arabicPeriod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18E2E-BE15-44E8-2297-863F53A652EC}"/>
              </a:ext>
            </a:extLst>
          </p:cNvPr>
          <p:cNvSpPr txBox="1"/>
          <p:nvPr/>
        </p:nvSpPr>
        <p:spPr>
          <a:xfrm>
            <a:off x="838200" y="4880484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should we conduct cross validation?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75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Cross-Validation: Right and Wrong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C4E31-5C4F-8C5E-0670-92CC3314C410}"/>
              </a:ext>
            </a:extLst>
          </p:cNvPr>
          <p:cNvSpPr txBox="1"/>
          <p:nvPr/>
        </p:nvSpPr>
        <p:spPr>
          <a:xfrm>
            <a:off x="838200" y="1771941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Apply cross-validation to both step 1 and 2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63CC7-A927-7EB8-9D15-6A5BD435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2623222"/>
            <a:ext cx="7811770" cy="38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4150D-9FCD-82CD-3220-1D064BF51754}"/>
              </a:ext>
            </a:extLst>
          </p:cNvPr>
          <p:cNvSpPr txBox="1"/>
          <p:nvPr/>
        </p:nvSpPr>
        <p:spPr>
          <a:xfrm>
            <a:off x="838200" y="1695324"/>
            <a:ext cx="10073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obtain distinct datasets by repeatedly sampling observations from the original dataset with replacement.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Each “bootstrap dataset” is created by sampling with replacement and is the same size as our original dataset. </a:t>
            </a:r>
          </a:p>
          <a:p>
            <a:endParaRPr lang="en-US" sz="2800" dirty="0"/>
          </a:p>
          <a:p>
            <a:r>
              <a:rPr lang="en-US" sz="2800" dirty="0"/>
              <a:t>Use the bootstrap to get an estimate of a parameter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3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8BB28-20A2-4C26-7FC9-AB7D1894E896}"/>
              </a:ext>
            </a:extLst>
          </p:cNvPr>
          <p:cNvSpPr txBox="1"/>
          <p:nvPr/>
        </p:nvSpPr>
        <p:spPr>
          <a:xfrm>
            <a:off x="838200" y="1664844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Primarily used to obtain standard errors of an estimate.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30FF3-1FF3-67D4-88AD-DD40F08F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89" y="2340636"/>
            <a:ext cx="6647631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A3CA4-FD1E-8E78-C529-F7D51A2434E9}"/>
              </a:ext>
            </a:extLst>
          </p:cNvPr>
          <p:cNvSpPr txBox="1"/>
          <p:nvPr/>
        </p:nvSpPr>
        <p:spPr>
          <a:xfrm>
            <a:off x="838200" y="4146717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Provide approximate confidence intervals for a population parameter. </a:t>
            </a:r>
          </a:p>
        </p:txBody>
      </p:sp>
    </p:spTree>
    <p:extLst>
      <p:ext uri="{BB962C8B-B14F-4D97-AF65-F5344CB8AC3E}">
        <p14:creationId xmlns:p14="http://schemas.microsoft.com/office/powerpoint/2010/main" val="286995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BootStrap</a:t>
            </a:r>
            <a:r>
              <a:rPr lang="en-US" dirty="0"/>
              <a:t> to Estimate Prediction Error?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75A8D-8890-BDD1-554E-E8F45ED9E1D5}"/>
              </a:ext>
            </a:extLst>
          </p:cNvPr>
          <p:cNvSpPr txBox="1"/>
          <p:nvPr/>
        </p:nvSpPr>
        <p:spPr>
          <a:xfrm>
            <a:off x="838200" y="1664844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estimate prediction error using the bootstrap, we could think about using each bootstrap dataset as our training sample, and the original sample as our validation sample. 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669BD-E3BE-B66A-93D3-70F58FBE70BC}"/>
              </a:ext>
            </a:extLst>
          </p:cNvPr>
          <p:cNvSpPr txBox="1"/>
          <p:nvPr/>
        </p:nvSpPr>
        <p:spPr>
          <a:xfrm>
            <a:off x="838200" y="4027044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But there is large overlap between training and validation set, which will underestimate the error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221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Cross-validation and the Bootstrap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971533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These methods refit a model of interest to samples formed from the training set, to obtain additional information about the fitted model.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D0B88-C0D1-1F23-83E9-F41A5A8CE093}"/>
              </a:ext>
            </a:extLst>
          </p:cNvPr>
          <p:cNvSpPr txBox="1"/>
          <p:nvPr/>
        </p:nvSpPr>
        <p:spPr>
          <a:xfrm>
            <a:off x="838200" y="393236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example, they provide estimates of test-set prediction error, and the standard deviation and bias of our parameter estimates 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Training Error versus Test error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9E0CA-657E-60CC-C1BC-5DE7BF00D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8" t="2564" b="3920"/>
          <a:stretch/>
        </p:blipFill>
        <p:spPr>
          <a:xfrm>
            <a:off x="1508760" y="1347020"/>
            <a:ext cx="8122920" cy="54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Prediction-error estimates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D7244-AA61-272C-18EC-CACB915467A7}"/>
              </a:ext>
            </a:extLst>
          </p:cNvPr>
          <p:cNvSpPr txBox="1"/>
          <p:nvPr/>
        </p:nvSpPr>
        <p:spPr>
          <a:xfrm>
            <a:off x="838200" y="1742933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Cannot use training error to estimate prediction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51695-DAA1-9FCB-F8B3-D4577A0C4BEA}"/>
              </a:ext>
            </a:extLst>
          </p:cNvPr>
          <p:cNvSpPr txBox="1"/>
          <p:nvPr/>
        </p:nvSpPr>
        <p:spPr>
          <a:xfrm>
            <a:off x="838200" y="2905780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Best solution: a large designated test set </a:t>
            </a:r>
            <a:r>
              <a:rPr lang="en-US" sz="2800" b="1" dirty="0"/>
              <a:t>but often not available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4CC39-578C-7CE7-9FB4-A9BEBDC8183B}"/>
              </a:ext>
            </a:extLst>
          </p:cNvPr>
          <p:cNvSpPr txBox="1"/>
          <p:nvPr/>
        </p:nvSpPr>
        <p:spPr>
          <a:xfrm>
            <a:off x="838200" y="4068627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Hold out a subset of the training observations from the fitting process (</a:t>
            </a:r>
            <a:r>
              <a:rPr lang="en-US" sz="2800" b="1" dirty="0"/>
              <a:t>validation set</a:t>
            </a:r>
            <a:r>
              <a:rPr lang="en-US" sz="2800" dirty="0"/>
              <a:t>), and then applying the statistical learning method to those held out observations (validation samples). </a:t>
            </a:r>
          </a:p>
        </p:txBody>
      </p:sp>
    </p:spTree>
    <p:extLst>
      <p:ext uri="{BB962C8B-B14F-4D97-AF65-F5344CB8AC3E}">
        <p14:creationId xmlns:p14="http://schemas.microsoft.com/office/powerpoint/2010/main" val="34338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Validation-Set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EBBA6-0D48-123F-1926-2D64B75A5046}"/>
              </a:ext>
            </a:extLst>
          </p:cNvPr>
          <p:cNvSpPr txBox="1"/>
          <p:nvPr/>
        </p:nvSpPr>
        <p:spPr>
          <a:xfrm>
            <a:off x="838200" y="1742933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randomly divide the available set of samples into two parts: a training set and a validation or hold-out set.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9D565-CE21-99CD-4585-4190C9650DA1}"/>
              </a:ext>
            </a:extLst>
          </p:cNvPr>
          <p:cNvSpPr txBox="1"/>
          <p:nvPr/>
        </p:nvSpPr>
        <p:spPr>
          <a:xfrm>
            <a:off x="838200" y="316739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model is fit on the training set, and the fitted model is used to </a:t>
            </a:r>
            <a:r>
              <a:rPr lang="en-US" sz="2800" b="1" dirty="0"/>
              <a:t>predict the responses for the observations in the validation set. 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6763-9DEB-2C2A-0B73-B5F9DD906862}"/>
              </a:ext>
            </a:extLst>
          </p:cNvPr>
          <p:cNvSpPr txBox="1"/>
          <p:nvPr/>
        </p:nvSpPr>
        <p:spPr>
          <a:xfrm>
            <a:off x="838200" y="4684253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resulting validation-set error provides an estimate of the test error.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Drawbacks of Validation-Set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EBBA6-0D48-123F-1926-2D64B75A5046}"/>
              </a:ext>
            </a:extLst>
          </p:cNvPr>
          <p:cNvSpPr txBox="1"/>
          <p:nvPr/>
        </p:nvSpPr>
        <p:spPr>
          <a:xfrm>
            <a:off x="838200" y="1742933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validation estimate of the test error can vary a lot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9D565-CE21-99CD-4585-4190C9650DA1}"/>
              </a:ext>
            </a:extLst>
          </p:cNvPr>
          <p:cNvSpPr txBox="1"/>
          <p:nvPr/>
        </p:nvSpPr>
        <p:spPr>
          <a:xfrm>
            <a:off x="838200" y="3092953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the validation approach, only a subset of the observations are used to fit the model</a:t>
            </a:r>
          </a:p>
          <a:p>
            <a:r>
              <a:rPr lang="en-US" sz="2800" b="1" dirty="0"/>
              <a:t> 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6763-9DEB-2C2A-0B73-B5F9DD906862}"/>
              </a:ext>
            </a:extLst>
          </p:cNvPr>
          <p:cNvSpPr txBox="1"/>
          <p:nvPr/>
        </p:nvSpPr>
        <p:spPr>
          <a:xfrm>
            <a:off x="838200" y="4684253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Thus, the validation set error may tend to </a:t>
            </a:r>
            <a:r>
              <a:rPr lang="en-US" sz="2800" b="1" dirty="0"/>
              <a:t>overestimate</a:t>
            </a:r>
            <a:r>
              <a:rPr lang="en-US" sz="2800" dirty="0"/>
              <a:t> the test error for the model fit on the entire data set.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9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K-Fold Cross-validation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EBBA6-0D48-123F-1926-2D64B75A5046}"/>
              </a:ext>
            </a:extLst>
          </p:cNvPr>
          <p:cNvSpPr txBox="1"/>
          <p:nvPr/>
        </p:nvSpPr>
        <p:spPr>
          <a:xfrm>
            <a:off x="838200" y="1742933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Randomly divide the data into K equal-sized parts. We leave out part k, fit the model to the other K − 1 parts (combined), and then obtain predictions for the left-out kth part.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6763-9DEB-2C2A-0B73-B5F9DD906862}"/>
              </a:ext>
            </a:extLst>
          </p:cNvPr>
          <p:cNvSpPr txBox="1"/>
          <p:nvPr/>
        </p:nvSpPr>
        <p:spPr>
          <a:xfrm>
            <a:off x="838200" y="3921397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is done in turn for each part k = 1,2,...K, and then the results are combined.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824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K-Fold Cross-validation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5CA15-EE71-3C45-9F97-60B655FA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587316"/>
            <a:ext cx="8083892" cy="21158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C41F-AE18-04EA-51B2-AA4611A21B33}"/>
                  </a:ext>
                </a:extLst>
              </p:cNvPr>
              <p:cNvSpPr txBox="1"/>
              <p:nvPr/>
            </p:nvSpPr>
            <p:spPr>
              <a:xfrm>
                <a:off x="838200" y="3921397"/>
                <a:ext cx="1007364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Denote K parts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C41F-AE18-04EA-51B2-AA4611A2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21397"/>
                <a:ext cx="10073640" cy="1815882"/>
              </a:xfrm>
              <a:prstGeom prst="rect">
                <a:avLst/>
              </a:prstGeom>
              <a:blipFill>
                <a:blip r:embed="rId4"/>
                <a:stretch>
                  <a:fillRect l="-1259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D3A816-9CF7-33D8-F915-D889479B6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830" y="4844579"/>
            <a:ext cx="4035220" cy="1266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0ADA0-8FC0-E508-4AC8-0E748A250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632" y="5086059"/>
            <a:ext cx="4395735" cy="6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9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Leave-One Out Cross-Validation (LOOCV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6C41F-AE18-04EA-51B2-AA4611A21B33}"/>
              </a:ext>
            </a:extLst>
          </p:cNvPr>
          <p:cNvSpPr txBox="1"/>
          <p:nvPr/>
        </p:nvSpPr>
        <p:spPr>
          <a:xfrm>
            <a:off x="838200" y="1771941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K=n K-fold cross validation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DAB0B-4F0B-8501-A94C-7FC7C9A23C7E}"/>
              </a:ext>
            </a:extLst>
          </p:cNvPr>
          <p:cNvSpPr txBox="1"/>
          <p:nvPr/>
        </p:nvSpPr>
        <p:spPr>
          <a:xfrm>
            <a:off x="838200" y="2884461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LOOCV is sometimes useful, but the estimates are highly correlated, so the average has high variance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1744F-D6B1-38C0-9F38-A296B6D4F814}"/>
              </a:ext>
            </a:extLst>
          </p:cNvPr>
          <p:cNvSpPr txBox="1"/>
          <p:nvPr/>
        </p:nvSpPr>
        <p:spPr>
          <a:xfrm>
            <a:off x="838200" y="513123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better choice is K=5 or 10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64FFB-AC19-1999-E060-1F907ADA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3961278"/>
            <a:ext cx="6135370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26510</TotalTime>
  <Words>614</Words>
  <Application>Microsoft Macintosh PowerPoint</Application>
  <PresentationFormat>Widescreen</PresentationFormat>
  <Paragraphs>87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 Resampling and Evaluation Methods</vt:lpstr>
      <vt:lpstr>Cross-validation and the Bootstrap </vt:lpstr>
      <vt:lpstr>Training Error versus Test error </vt:lpstr>
      <vt:lpstr>Prediction-error estimates </vt:lpstr>
      <vt:lpstr>Validation-Set Approach</vt:lpstr>
      <vt:lpstr>Drawbacks of Validation-Set Approach</vt:lpstr>
      <vt:lpstr>K-Fold Cross-validation </vt:lpstr>
      <vt:lpstr>K-Fold Cross-validation </vt:lpstr>
      <vt:lpstr>Leave-One Out Cross-Validation (LOOCV )</vt:lpstr>
      <vt:lpstr>Bias vs Variance</vt:lpstr>
      <vt:lpstr>Cross-Validation for Classification Problems </vt:lpstr>
      <vt:lpstr>Cross-Validation: Right and Wrong</vt:lpstr>
      <vt:lpstr>Cross-Validation: Right and Wrong</vt:lpstr>
      <vt:lpstr>BootStrap</vt:lpstr>
      <vt:lpstr>BootStrap</vt:lpstr>
      <vt:lpstr>BootStrap to Estimate Prediction Error?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426</cp:revision>
  <dcterms:created xsi:type="dcterms:W3CDTF">2023-01-15T02:09:57Z</dcterms:created>
  <dcterms:modified xsi:type="dcterms:W3CDTF">2023-09-18T01:05:18Z</dcterms:modified>
</cp:coreProperties>
</file>