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4" r:id="rId3"/>
    <p:sldId id="300" r:id="rId4"/>
    <p:sldId id="285" r:id="rId5"/>
    <p:sldId id="297" r:id="rId6"/>
    <p:sldId id="315" r:id="rId7"/>
    <p:sldId id="316" r:id="rId8"/>
    <p:sldId id="317" r:id="rId9"/>
    <p:sldId id="319" r:id="rId10"/>
    <p:sldId id="324" r:id="rId11"/>
    <p:sldId id="322" r:id="rId12"/>
    <p:sldId id="320" r:id="rId13"/>
    <p:sldId id="325" r:id="rId14"/>
    <p:sldId id="321" r:id="rId15"/>
    <p:sldId id="323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2985" autoAdjust="0"/>
  </p:normalViewPr>
  <p:slideViewPr>
    <p:cSldViewPr snapToGrid="0">
      <p:cViewPr varScale="1">
        <p:scale>
          <a:sx n="83" d="100"/>
          <a:sy n="83" d="100"/>
        </p:scale>
        <p:origin x="1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8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7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9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6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22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24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8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94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29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838200" y="190667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Under the assumption of linear regression model (ideal model)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blipFill>
                <a:blip r:embed="rId4"/>
                <a:stretch>
                  <a:fillRect t="-64286" b="-9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1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 (Unbiased)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blipFill>
                <a:blip r:embed="rId3"/>
                <a:stretch>
                  <a:fillRect t="-20623" b="-6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/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]=0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A0D427-613C-5475-9C74-9F962F5DE442}"/>
              </a:ext>
            </a:extLst>
          </p:cNvPr>
          <p:cNvSpPr txBox="1"/>
          <p:nvPr/>
        </p:nvSpPr>
        <p:spPr>
          <a:xfrm>
            <a:off x="7513192" y="5486783"/>
            <a:ext cx="2710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Why unbiased?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56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/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blipFill>
                <a:blip r:embed="rId3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blipFill>
                <a:blip r:embed="rId4"/>
                <a:stretch>
                  <a:fillRect l="-763" t="-5882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blipFill>
                <a:blip r:embed="rId5"/>
                <a:stretch>
                  <a:fillRect l="-489" b="-7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31B40CB-C1D5-EC5F-3788-8AF7166BABE9}"/>
              </a:ext>
            </a:extLst>
          </p:cNvPr>
          <p:cNvSpPr txBox="1"/>
          <p:nvPr/>
        </p:nvSpPr>
        <p:spPr>
          <a:xfrm>
            <a:off x="838200" y="520232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What if we have a lot of training data samp</a:t>
            </a:r>
            <a:r>
              <a:rPr lang="en-US" sz="2800" dirty="0"/>
              <a:t>les?</a:t>
            </a:r>
          </a:p>
        </p:txBody>
      </p:sp>
    </p:spTree>
    <p:extLst>
      <p:ext uri="{BB962C8B-B14F-4D97-AF65-F5344CB8AC3E}">
        <p14:creationId xmlns:p14="http://schemas.microsoft.com/office/powerpoint/2010/main" val="58625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1666836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If we have a lot of training samp</a:t>
            </a:r>
            <a:r>
              <a:rPr lang="en-US" sz="2800" dirty="0"/>
              <a:t>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blipFill>
                <a:blip r:embed="rId3"/>
                <a:stretch>
                  <a:fillRect l="-763" t="-7463" b="-83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blipFill>
                <a:blip r:embed="rId4"/>
                <a:stretch>
                  <a:fillRect l="-733" b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/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blipFill>
                <a:blip r:embed="rId6"/>
                <a:stretch>
                  <a:fillRect l="-716" t="-63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1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Confidence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2865628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 95% confidence interval is defined as a range of values with 95% probability, and the interval for the least square method is 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/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blipFill>
                <a:blip r:embed="rId3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/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There is 95% probability that this interval contains the tru</a:t>
                </a:r>
                <a:r>
                  <a:rPr lang="en-US" sz="2800" dirty="0"/>
                  <a:t>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/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means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that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blipFill>
                <a:blip r:embed="rId5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/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no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362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362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/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=0       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8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C719F-2DE0-7AA6-4FD0-861BA603DC91}"/>
              </a:ext>
            </a:extLst>
          </p:cNvPr>
          <p:cNvSpPr txBox="1"/>
          <p:nvPr/>
        </p:nvSpPr>
        <p:spPr>
          <a:xfrm>
            <a:off x="838200" y="190655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the hypothesis testing, we need a t-statistic (not z-statistic)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Because we do not know the true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!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/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We can only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blipFill>
                <a:blip r:embed="rId4"/>
                <a:stretch>
                  <a:fillRect l="-1206" t="-67188" b="-1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59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/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blipFill>
                <a:blip r:embed="rId3"/>
                <a:stretch>
                  <a:fillRect l="-955" t="-5797" b="-79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42689C-58C2-9DC3-2111-E0C023E9EDCE}"/>
              </a:ext>
            </a:extLst>
          </p:cNvPr>
          <p:cNvSpPr txBox="1"/>
          <p:nvPr/>
        </p:nvSpPr>
        <p:spPr>
          <a:xfrm>
            <a:off x="838200" y="318027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could compute a t-statistics by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/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blipFill>
                <a:blip r:embed="rId4"/>
                <a:stretch>
                  <a:fillRect t="-3488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4117F8-F118-743E-9855-A6D53147D5A5}"/>
              </a:ext>
            </a:extLst>
          </p:cNvPr>
          <p:cNvSpPr txBox="1"/>
          <p:nvPr/>
        </p:nvSpPr>
        <p:spPr>
          <a:xfrm>
            <a:off x="838200" y="442561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This variable should satisfy t-distribution with n-2 degrees</a:t>
            </a:r>
          </a:p>
        </p:txBody>
      </p:sp>
    </p:spTree>
    <p:extLst>
      <p:ext uri="{BB962C8B-B14F-4D97-AF65-F5344CB8AC3E}">
        <p14:creationId xmlns:p14="http://schemas.microsoft.com/office/powerpoint/2010/main" val="317994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pic>
        <p:nvPicPr>
          <p:cNvPr id="1026" name="Picture 2" descr="Using the t Table to Find the P-value in One-Sample t Tests - YouTube">
            <a:extLst>
              <a:ext uri="{FF2B5EF4-FFF2-40B4-BE49-F238E27FC236}">
                <a16:creationId xmlns:a16="http://schemas.microsoft.com/office/drawing/2014/main" id="{7B9C3A7A-2BFE-A3C4-B656-B0D7D517B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20461" r="16356" b="36271"/>
          <a:stretch/>
        </p:blipFill>
        <p:spPr bwMode="auto">
          <a:xfrm>
            <a:off x="185979" y="2675459"/>
            <a:ext cx="11375756" cy="401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the t Table to Find the P-value in One-Sample t Tests - YouTube">
            <a:extLst>
              <a:ext uri="{FF2B5EF4-FFF2-40B4-BE49-F238E27FC236}">
                <a16:creationId xmlns:a16="http://schemas.microsoft.com/office/drawing/2014/main" id="{5C21BAA5-131A-955B-C4CA-223DC6E3B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4" t="4151" r="41144" b="79180"/>
          <a:stretch/>
        </p:blipFill>
        <p:spPr bwMode="auto">
          <a:xfrm>
            <a:off x="5873857" y="166469"/>
            <a:ext cx="4641744" cy="23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81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 For LR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/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 is very large, which means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is very small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/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Then we could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/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This means </a:t>
                </a:r>
                <a:r>
                  <a:rPr lang="en-US" sz="2800" dirty="0">
                    <a:latin typeface="CMR10"/>
                  </a:rPr>
                  <a:t>t</a:t>
                </a:r>
                <a:r>
                  <a:rPr lang="en-US" sz="2800" dirty="0">
                    <a:effectLst/>
                    <a:latin typeface="CMR10"/>
                  </a:rPr>
                  <a:t>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33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88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06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proportion of the variance that can be explained by 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blipFill>
                <a:blip r:embed="rId3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DA081BA-13D6-A431-B56C-2542AC1AC17D}"/>
              </a:ext>
            </a:extLst>
          </p:cNvPr>
          <p:cNvSpPr txBox="1"/>
          <p:nvPr/>
        </p:nvSpPr>
        <p:spPr>
          <a:xfrm>
            <a:off x="838200" y="4116417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TSS is the total sum of squares (total variance of y)</a:t>
            </a:r>
          </a:p>
        </p:txBody>
      </p:sp>
    </p:spTree>
    <p:extLst>
      <p:ext uri="{BB962C8B-B14F-4D97-AF65-F5344CB8AC3E}">
        <p14:creationId xmlns:p14="http://schemas.microsoft.com/office/powerpoint/2010/main" val="367212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linear regression, R-squared is the square of the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blipFill>
                <a:blip r:embed="rId4"/>
                <a:stretch>
                  <a:fillRect t="-60674" b="-88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/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the correlation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69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</a:t>
            </a:r>
            <a:r>
              <a:rPr lang="en-US"/>
              <a:t>(Corrections)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/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8534085-9068-4A45-BE62-D58F3365F00B}"/>
              </a:ext>
            </a:extLst>
          </p:cNvPr>
          <p:cNvSpPr txBox="1"/>
          <p:nvPr/>
        </p:nvSpPr>
        <p:spPr>
          <a:xfrm>
            <a:off x="1264920" y="322894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Bias: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/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12BDA-2D4C-494C-AD06-BACD08DA722C}"/>
              </a:ext>
            </a:extLst>
          </p:cNvPr>
          <p:cNvSpPr txBox="1"/>
          <p:nvPr/>
        </p:nvSpPr>
        <p:spPr>
          <a:xfrm>
            <a:off x="1264920" y="404033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Variance: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/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[(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785F286-48FD-4E40-A600-091F499952CE}"/>
              </a:ext>
            </a:extLst>
          </p:cNvPr>
          <p:cNvSpPr txBox="1"/>
          <p:nvPr/>
        </p:nvSpPr>
        <p:spPr>
          <a:xfrm>
            <a:off x="1264920" y="50288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Irreducible error: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/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54CF7F3-DFAF-834F-BE10-068704335A89}"/>
              </a:ext>
            </a:extLst>
          </p:cNvPr>
          <p:cNvSpPr/>
          <p:nvPr/>
        </p:nvSpPr>
        <p:spPr>
          <a:xfrm rot="10800000">
            <a:off x="7722870" y="3350504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C4E5D-3F30-7544-8A7B-69D9EE464884}"/>
              </a:ext>
            </a:extLst>
          </p:cNvPr>
          <p:cNvSpPr txBox="1"/>
          <p:nvPr/>
        </p:nvSpPr>
        <p:spPr>
          <a:xfrm>
            <a:off x="8381999" y="3556486"/>
            <a:ext cx="2922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Depends on </a:t>
            </a:r>
          </a:p>
          <a:p>
            <a:r>
              <a:rPr lang="en-US" sz="2800" dirty="0"/>
              <a:t>model complexity  </a:t>
            </a:r>
          </a:p>
        </p:txBody>
      </p:sp>
    </p:spTree>
    <p:extLst>
      <p:ext uri="{BB962C8B-B14F-4D97-AF65-F5344CB8AC3E}">
        <p14:creationId xmlns:p14="http://schemas.microsoft.com/office/powerpoint/2010/main" val="36209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(LR) is one of the simplest methods for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/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Linear Regression assumes that the dependence of 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/>
                  <a:t> is linear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blipFill>
                <a:blip r:embed="rId3"/>
                <a:stretch>
                  <a:fillRect l="-1206" t="-6579" r="-12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13F6AA-2D10-BF49-B10F-4DB615730CAA}"/>
              </a:ext>
            </a:extLst>
          </p:cNvPr>
          <p:cNvSpPr txBox="1"/>
          <p:nvPr/>
        </p:nvSpPr>
        <p:spPr>
          <a:xfrm>
            <a:off x="838200" y="482855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most cases, regression function is not linear (but interpretable)</a:t>
            </a: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02BBF6-2811-9F4D-B3D8-BD9FBDF657C0}"/>
              </a:ext>
            </a:extLst>
          </p:cNvPr>
          <p:cNvSpPr txBox="1"/>
          <p:nvPr/>
        </p:nvSpPr>
        <p:spPr>
          <a:xfrm>
            <a:off x="838200" y="175356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a single predictor (Assume the ideal model is a linear function)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/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 is the error term: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/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called intercept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called slope, which are two parameters. 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724" t="-11905" r="-168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52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outcome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/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the residual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blipFill>
                <a:blip r:embed="rId7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4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least squares method is commonly used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800" dirty="0"/>
                  <a:t>, the residual sum of squares (RSS) can be defined as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blipFill>
                <a:blip r:embed="rId4"/>
                <a:stretch>
                  <a:fillRect l="-1206" t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blipFill>
                <a:blip r:embed="rId5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9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28571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579120" y="336726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Take the derivative and set the derivative as 0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/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blipFill>
                <a:blip r:embed="rId4"/>
                <a:stretch>
                  <a:fillRect t="-65060" b="-96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blipFill>
                <a:blip r:embed="rId5"/>
                <a:stretch>
                  <a:fillRect t="-9302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1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16360</TotalTime>
  <Words>823</Words>
  <Application>Microsoft Macintosh PowerPoint</Application>
  <PresentationFormat>Widescreen</PresentationFormat>
  <Paragraphs>134</Paragraphs>
  <Slides>24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CMR10</vt:lpstr>
      <vt:lpstr>Arial</vt:lpstr>
      <vt:lpstr>Calibri</vt:lpstr>
      <vt:lpstr>Calibri Light</vt:lpstr>
      <vt:lpstr>Cambria Math</vt:lpstr>
      <vt:lpstr>Office Theme</vt:lpstr>
      <vt:lpstr> Linear Regression</vt:lpstr>
      <vt:lpstr>Course Website</vt:lpstr>
      <vt:lpstr>Bias and Variance (Corrections)</vt:lpstr>
      <vt:lpstr>Linear Regression</vt:lpstr>
      <vt:lpstr>Simple Linear Regression </vt:lpstr>
      <vt:lpstr>Simple Linear Regression </vt:lpstr>
      <vt:lpstr>Simple Linear Regression </vt:lpstr>
      <vt:lpstr>Least Squares Method</vt:lpstr>
      <vt:lpstr>Least Squares Method</vt:lpstr>
      <vt:lpstr>Analyzing Least Squares Method</vt:lpstr>
      <vt:lpstr>Analyzing Least Squares Method (Unbiased)</vt:lpstr>
      <vt:lpstr>Analyzing Least Squares Method</vt:lpstr>
      <vt:lpstr>Analyzing Least Squares Method</vt:lpstr>
      <vt:lpstr>Confidence Level</vt:lpstr>
      <vt:lpstr>Hypothesis Testing</vt:lpstr>
      <vt:lpstr>Hypothesis Testing</vt:lpstr>
      <vt:lpstr>Hypothesis Testing</vt:lpstr>
      <vt:lpstr>Hypothesis Testing</vt:lpstr>
      <vt:lpstr>Hypothesis Testing For LR</vt:lpstr>
      <vt:lpstr>Prediction Error</vt:lpstr>
      <vt:lpstr>Prediction Error</vt:lpstr>
      <vt:lpstr>R-Squared </vt:lpstr>
      <vt:lpstr>R-Squared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244</cp:revision>
  <dcterms:created xsi:type="dcterms:W3CDTF">2023-01-15T02:09:57Z</dcterms:created>
  <dcterms:modified xsi:type="dcterms:W3CDTF">2023-08-30T16:36:00Z</dcterms:modified>
</cp:coreProperties>
</file>