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307" r:id="rId3"/>
    <p:sldId id="303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269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254B1-C3F9-474B-9079-E60F1733524C}" type="datetimeFigureOut">
              <a:rPr lang="zh-CN" altLang="en-US" smtClean="0"/>
              <a:t>2014/12/15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65123-E801-4A26-8EB3-4209F03A6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4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2014/12/15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v_july_v/article/details/412095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916832"/>
            <a:ext cx="9396536" cy="14700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Light LDA</a:t>
            </a:r>
            <a:r>
              <a:rPr lang="en-US" altLang="zh-CN" dirty="0"/>
              <a:t>: </a:t>
            </a:r>
            <a:r>
              <a:rPr lang="en-US" altLang="zh-CN" dirty="0" smtClean="0"/>
              <a:t>Big Topic Models </a:t>
            </a:r>
            <a:r>
              <a:rPr lang="en-US" altLang="zh-CN" dirty="0"/>
              <a:t>on Modest </a:t>
            </a:r>
            <a:r>
              <a:rPr lang="en-US" altLang="zh-CN" dirty="0" smtClean="0"/>
              <a:t>Compute Clusters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7056784" cy="2592288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Jinhui</a:t>
            </a:r>
            <a:r>
              <a:rPr lang="en-US" altLang="zh-CN" dirty="0" smtClean="0"/>
              <a:t> Yuan (@</a:t>
            </a:r>
            <a:r>
              <a:rPr lang="zh-CN" altLang="en-US" dirty="0" smtClean="0"/>
              <a:t>老师木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MSRW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arXiv</a:t>
            </a:r>
            <a:r>
              <a:rPr lang="en-US" altLang="zh-CN" dirty="0" smtClean="0"/>
              <a:t> 2014 Dec)</a:t>
            </a:r>
            <a:endParaRPr kumimoji="1" lang="en-US" altLang="ja-JP" dirty="0"/>
          </a:p>
          <a:p>
            <a:r>
              <a:rPr lang="en-US" altLang="ja-JP" dirty="0" smtClean="0"/>
              <a:t>			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13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5316"/>
            <a:ext cx="8229600" cy="9704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并行架构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5091007"/>
          </a:xfrm>
        </p:spPr>
        <p:txBody>
          <a:bodyPr>
            <a:noAutofit/>
          </a:bodyPr>
          <a:lstStyle/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图示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err="1" smtClean="0">
                <a:solidFill>
                  <a:prstClr val="black"/>
                </a:solidFill>
              </a:rPr>
              <a:t>n_k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主题出现次数  </a:t>
            </a:r>
            <a:r>
              <a:rPr lang="en-US" altLang="zh-CN" dirty="0" err="1" smtClean="0">
                <a:solidFill>
                  <a:prstClr val="black"/>
                </a:solidFill>
              </a:rPr>
              <a:t>n_kv</a:t>
            </a:r>
            <a:r>
              <a:rPr lang="zh-CN" altLang="en-US" dirty="0" smtClean="0">
                <a:solidFill>
                  <a:prstClr val="black"/>
                </a:solidFill>
              </a:rPr>
              <a:t>主题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词共现次数 </a:t>
            </a:r>
            <a:r>
              <a:rPr lang="en-US" altLang="zh-CN" dirty="0" err="1" smtClean="0">
                <a:solidFill>
                  <a:prstClr val="black"/>
                </a:solidFill>
              </a:rPr>
              <a:t>n_kd</a:t>
            </a:r>
            <a:r>
              <a:rPr lang="zh-CN" altLang="en-US" dirty="0" smtClean="0">
                <a:solidFill>
                  <a:prstClr val="black"/>
                </a:solidFill>
              </a:rPr>
              <a:t>文档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主题共现次数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   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词和文档的</a:t>
            </a:r>
            <a:r>
              <a:rPr lang="en-US" altLang="zh-CN" dirty="0">
                <a:solidFill>
                  <a:prstClr val="black"/>
                </a:solidFill>
              </a:rPr>
              <a:t>token</a:t>
            </a: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92696"/>
            <a:ext cx="7312960" cy="35708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5661248"/>
            <a:ext cx="1076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5316"/>
            <a:ext cx="8229600" cy="9704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其他策略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779791"/>
            <a:ext cx="8507288" cy="5091007"/>
          </a:xfrm>
        </p:spPr>
        <p:txBody>
          <a:bodyPr>
            <a:noAutofit/>
          </a:bodyPr>
          <a:lstStyle/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使用</a:t>
            </a:r>
            <a:r>
              <a:rPr lang="en-US" altLang="zh-CN" dirty="0" err="1">
                <a:solidFill>
                  <a:prstClr val="black"/>
                </a:solidFill>
              </a:rPr>
              <a:t>Petuum</a:t>
            </a:r>
            <a:r>
              <a:rPr lang="zh-CN" altLang="en-US" dirty="0">
                <a:solidFill>
                  <a:prstClr val="black"/>
                </a:solidFill>
              </a:rPr>
              <a:t>的分布式机器学习</a:t>
            </a:r>
            <a:r>
              <a:rPr lang="zh-CN" altLang="en-US" dirty="0" smtClean="0">
                <a:solidFill>
                  <a:prstClr val="black"/>
                </a:solidFill>
              </a:rPr>
              <a:t>库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通信方式 </a:t>
            </a:r>
            <a:r>
              <a:rPr lang="en-US" altLang="zh-CN" dirty="0"/>
              <a:t>Stale Synchronous Parallel (SSP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4"/>
            <a:r>
              <a:rPr lang="zh-CN" altLang="en-US" dirty="0">
                <a:solidFill>
                  <a:prstClr val="black"/>
                </a:solidFill>
              </a:rPr>
              <a:t>一</a:t>
            </a:r>
            <a:r>
              <a:rPr lang="zh-CN" altLang="en-US" dirty="0" smtClean="0">
                <a:solidFill>
                  <a:prstClr val="black"/>
                </a:solidFill>
              </a:rPr>
              <a:t>种介于同步</a:t>
            </a:r>
            <a:r>
              <a:rPr lang="en-US" altLang="zh-CN" dirty="0" smtClean="0">
                <a:solidFill>
                  <a:prstClr val="black"/>
                </a:solidFill>
              </a:rPr>
              <a:t>/</a:t>
            </a:r>
            <a:r>
              <a:rPr lang="zh-CN" altLang="en-US" dirty="0" smtClean="0">
                <a:solidFill>
                  <a:prstClr val="black"/>
                </a:solidFill>
              </a:rPr>
              <a:t>异步之间的方式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r>
              <a:rPr lang="zh-CN" altLang="en-US" dirty="0" smtClean="0">
                <a:solidFill>
                  <a:prstClr val="black"/>
                </a:solidFill>
              </a:rPr>
              <a:t>会校验更新时的版本差，相差太大则进行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等待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r>
              <a:rPr lang="zh-CN" altLang="en-US" dirty="0" smtClean="0">
                <a:solidFill>
                  <a:prstClr val="black"/>
                </a:solidFill>
              </a:rPr>
              <a:t>同步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长尾词</a:t>
            </a:r>
            <a:r>
              <a:rPr lang="zh-CN" altLang="en-US" dirty="0" smtClean="0">
                <a:solidFill>
                  <a:prstClr val="black"/>
                </a:solidFill>
              </a:rPr>
              <a:t>处理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稀疏存储   内存节省 </a:t>
            </a:r>
            <a:r>
              <a:rPr lang="en-US" altLang="zh-CN" dirty="0" smtClean="0">
                <a:solidFill>
                  <a:prstClr val="black"/>
                </a:solidFill>
              </a:rPr>
              <a:t>4T -&gt; 0.7 T</a:t>
            </a: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词频 </a:t>
            </a:r>
            <a:r>
              <a:rPr lang="en-US" altLang="zh-CN" dirty="0" smtClean="0">
                <a:solidFill>
                  <a:prstClr val="black"/>
                </a:solidFill>
              </a:rPr>
              <a:t>&lt; </a:t>
            </a:r>
            <a:r>
              <a:rPr lang="zh-CN" altLang="en-US" dirty="0" smtClean="0">
                <a:solidFill>
                  <a:prstClr val="black"/>
                </a:solidFill>
              </a:rPr>
              <a:t>文档数算作稀疏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轻量级采样</a:t>
            </a:r>
            <a:r>
              <a:rPr lang="zh-CN" altLang="en-US" dirty="0" smtClean="0">
                <a:solidFill>
                  <a:prstClr val="black"/>
                </a:solidFill>
              </a:rPr>
              <a:t>算法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b="1" dirty="0" err="1"/>
              <a:t>gibbs</a:t>
            </a:r>
            <a:r>
              <a:rPr lang="zh-CN" altLang="en-US" dirty="0" smtClean="0">
                <a:solidFill>
                  <a:prstClr val="black"/>
                </a:solidFill>
              </a:rPr>
              <a:t>采样   </a:t>
            </a:r>
            <a:r>
              <a:rPr lang="en-US" altLang="zh-CN" dirty="0">
                <a:solidFill>
                  <a:prstClr val="black"/>
                </a:solidFill>
              </a:rPr>
              <a:t>-&gt;   </a:t>
            </a:r>
            <a:r>
              <a:rPr lang="en-US" altLang="zh-CN" dirty="0" smtClean="0">
                <a:solidFill>
                  <a:prstClr val="black"/>
                </a:solidFill>
              </a:rPr>
              <a:t>Metropolis-Hastings sampling</a:t>
            </a:r>
          </a:p>
          <a:p>
            <a:pPr lvl="2"/>
            <a:r>
              <a:rPr lang="zh-CN" altLang="en-US" dirty="0">
                <a:solidFill>
                  <a:prstClr val="black"/>
                </a:solidFill>
              </a:rPr>
              <a:t>多</a:t>
            </a:r>
            <a:r>
              <a:rPr lang="zh-CN" altLang="en-US" dirty="0" smtClean="0">
                <a:solidFill>
                  <a:prstClr val="black"/>
                </a:solidFill>
              </a:rPr>
              <a:t>线程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专门做通信</a:t>
            </a:r>
            <a:r>
              <a:rPr lang="en-US" altLang="zh-CN" dirty="0" smtClean="0">
                <a:solidFill>
                  <a:prstClr val="black"/>
                </a:solidFill>
              </a:rPr>
              <a:t>/IO</a:t>
            </a:r>
            <a:r>
              <a:rPr lang="zh-CN" altLang="en-US" dirty="0" smtClean="0">
                <a:solidFill>
                  <a:prstClr val="black"/>
                </a:solidFill>
              </a:rPr>
              <a:t>的线程</a:t>
            </a:r>
            <a:endParaRPr lang="en-US" altLang="zh-CN" dirty="0">
              <a:solidFill>
                <a:prstClr val="black"/>
              </a:solidFill>
            </a:endParaRPr>
          </a:p>
          <a:p>
            <a:pPr lvl="3"/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endParaRPr lang="en-US" altLang="zh-CN" dirty="0">
              <a:solidFill>
                <a:prstClr val="black"/>
              </a:solidFill>
            </a:endParaRPr>
          </a:p>
          <a:p>
            <a:pPr lvl="2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5316"/>
            <a:ext cx="8229600" cy="970459"/>
          </a:xfrm>
        </p:spPr>
        <p:txBody>
          <a:bodyPr>
            <a:normAutofit/>
          </a:bodyPr>
          <a:lstStyle/>
          <a:p>
            <a:r>
              <a:rPr lang="zh-CN" altLang="en-US" dirty="0"/>
              <a:t>实验结果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779791"/>
            <a:ext cx="8507288" cy="5091007"/>
          </a:xfrm>
        </p:spPr>
        <p:txBody>
          <a:bodyPr>
            <a:noAutofit/>
          </a:bodyPr>
          <a:lstStyle/>
          <a:p>
            <a:pPr lvl="3"/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endParaRPr lang="en-US" altLang="zh-CN" dirty="0">
              <a:solidFill>
                <a:prstClr val="black"/>
              </a:solidFill>
            </a:endParaRPr>
          </a:p>
          <a:p>
            <a:pPr lvl="2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64425"/>
            <a:ext cx="3240360" cy="19891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698" y="988845"/>
            <a:ext cx="3143372" cy="18647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248" y="3235895"/>
            <a:ext cx="3807504" cy="26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1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0305" y="2720181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谢谢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82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LDA</a:t>
            </a:r>
            <a:r>
              <a:rPr lang="zh-CN" altLang="en-US" dirty="0" smtClean="0">
                <a:solidFill>
                  <a:prstClr val="black"/>
                </a:solidFill>
              </a:rPr>
              <a:t>简介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并行思想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并行架构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其他策略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LDA</a:t>
            </a:r>
            <a:r>
              <a:rPr lang="zh-CN" altLang="en-US" dirty="0" smtClean="0"/>
              <a:t>简介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PLSA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每篇文档以一定的概率生成</a:t>
            </a:r>
            <a:r>
              <a:rPr lang="zh-CN" altLang="en-US" dirty="0">
                <a:solidFill>
                  <a:prstClr val="black"/>
                </a:solidFill>
              </a:rPr>
              <a:t>某个</a:t>
            </a:r>
            <a:r>
              <a:rPr lang="zh-CN" altLang="en-US" dirty="0" smtClean="0">
                <a:solidFill>
                  <a:prstClr val="black"/>
                </a:solidFill>
              </a:rPr>
              <a:t>主题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该主题以一定的概率生成词语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训练</a:t>
            </a:r>
            <a:r>
              <a:rPr lang="en-US" altLang="zh-CN" dirty="0" smtClean="0">
                <a:solidFill>
                  <a:prstClr val="black"/>
                </a:solidFill>
              </a:rPr>
              <a:t>:EM</a:t>
            </a:r>
            <a:r>
              <a:rPr lang="zh-CN" altLang="en-US" dirty="0" smtClean="0">
                <a:solidFill>
                  <a:prstClr val="black"/>
                </a:solidFill>
              </a:rPr>
              <a:t>算法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拟合出上述概率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每条边都是一个概率值</a:t>
            </a:r>
            <a:endParaRPr lang="en-US" altLang="zh-CN" dirty="0">
              <a:solidFill>
                <a:prstClr val="black"/>
              </a:solidFill>
            </a:endParaRPr>
          </a:p>
          <a:p>
            <a:pPr lvl="4"/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50899"/>
            <a:ext cx="3707211" cy="4076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7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LDA</a:t>
            </a:r>
            <a:r>
              <a:rPr lang="zh-CN" altLang="en-US" dirty="0" smtClean="0"/>
              <a:t>简介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7152" y="591096"/>
            <a:ext cx="8507288" cy="4525963"/>
          </a:xfrm>
        </p:spPr>
        <p:txBody>
          <a:bodyPr>
            <a:noAutofit/>
          </a:bodyPr>
          <a:lstStyle/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PLSA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每篇文档以一定的概率生成</a:t>
            </a:r>
            <a:r>
              <a:rPr lang="zh-CN" altLang="en-US" dirty="0">
                <a:solidFill>
                  <a:prstClr val="black"/>
                </a:solidFill>
              </a:rPr>
              <a:t>某个</a:t>
            </a:r>
            <a:r>
              <a:rPr lang="zh-CN" altLang="en-US" dirty="0" smtClean="0">
                <a:solidFill>
                  <a:prstClr val="black"/>
                </a:solidFill>
              </a:rPr>
              <a:t>主题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该主题以一定的概率生成词语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频率派的思想</a:t>
            </a:r>
            <a:endParaRPr lang="en-US" altLang="zh-CN" dirty="0">
              <a:solidFill>
                <a:prstClr val="black"/>
              </a:solidFill>
            </a:endParaRPr>
          </a:p>
          <a:p>
            <a:pPr lvl="4"/>
            <a:r>
              <a:rPr lang="zh-CN" altLang="en-US" dirty="0" smtClean="0">
                <a:solidFill>
                  <a:prstClr val="black"/>
                </a:solidFill>
              </a:rPr>
              <a:t>参数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概率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  <a:r>
              <a:rPr lang="zh-CN" altLang="en-US" dirty="0" smtClean="0">
                <a:solidFill>
                  <a:prstClr val="black"/>
                </a:solidFill>
              </a:rPr>
              <a:t>是未知但确定的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r>
              <a:rPr lang="zh-CN" altLang="en-US" dirty="0" smtClean="0">
                <a:solidFill>
                  <a:prstClr val="black"/>
                </a:solidFill>
              </a:rPr>
              <a:t>重点研究样本空间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>
                <a:solidFill>
                  <a:prstClr val="black"/>
                </a:solidFill>
              </a:rPr>
              <a:t>根据</a:t>
            </a:r>
            <a:r>
              <a:rPr lang="zh-CN" altLang="en-US" dirty="0" smtClean="0">
                <a:solidFill>
                  <a:prstClr val="black"/>
                </a:solidFill>
              </a:rPr>
              <a:t>样本空间的分布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计算出参数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LDA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贝叶</a:t>
            </a:r>
            <a:r>
              <a:rPr lang="zh-CN" altLang="en-US" dirty="0" smtClean="0">
                <a:solidFill>
                  <a:prstClr val="black"/>
                </a:solidFill>
              </a:rPr>
              <a:t>斯派思想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r>
              <a:rPr lang="zh-CN" altLang="en-US" dirty="0" smtClean="0">
                <a:solidFill>
                  <a:prstClr val="black"/>
                </a:solidFill>
              </a:rPr>
              <a:t>与频率派不同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参数是未知的随机变量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>
                <a:solidFill>
                  <a:prstClr val="black"/>
                </a:solidFill>
              </a:rPr>
              <a:t>但</a:t>
            </a:r>
            <a:r>
              <a:rPr lang="zh-CN" altLang="en-US" dirty="0" smtClean="0">
                <a:solidFill>
                  <a:prstClr val="black"/>
                </a:solidFill>
              </a:rPr>
              <a:t>服从一定分布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r>
              <a:rPr lang="zh-CN" altLang="en-US" dirty="0" smtClean="0">
                <a:solidFill>
                  <a:prstClr val="black"/>
                </a:solidFill>
              </a:rPr>
              <a:t>样本是固定的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重点研究参数的分布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 smtClean="0">
                <a:solidFill>
                  <a:prstClr val="black"/>
                </a:solidFill>
              </a:rPr>
              <a:t>LDA</a:t>
            </a:r>
            <a:r>
              <a:rPr lang="zh-CN" altLang="en-US" dirty="0" smtClean="0">
                <a:solidFill>
                  <a:prstClr val="black"/>
                </a:solidFill>
              </a:rPr>
              <a:t>是贝叶斯版的</a:t>
            </a:r>
            <a:r>
              <a:rPr lang="en-US" altLang="zh-CN" dirty="0" smtClean="0">
                <a:solidFill>
                  <a:prstClr val="black"/>
                </a:solidFill>
              </a:rPr>
              <a:t>PLSA</a:t>
            </a:r>
          </a:p>
          <a:p>
            <a:pPr lvl="4"/>
            <a:r>
              <a:rPr lang="zh-CN" altLang="en-US" dirty="0">
                <a:solidFill>
                  <a:prstClr val="black"/>
                </a:solidFill>
              </a:rPr>
              <a:t>每篇文档以一定的概率</a:t>
            </a:r>
            <a:r>
              <a:rPr lang="zh-CN" altLang="en-US" dirty="0" smtClean="0">
                <a:solidFill>
                  <a:prstClr val="black"/>
                </a:solidFill>
              </a:rPr>
              <a:t>生成某个主题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概率是个不确定的变量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但符合某种分布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r>
              <a:rPr lang="zh-CN" altLang="en-US" dirty="0">
                <a:solidFill>
                  <a:prstClr val="black"/>
                </a:solidFill>
              </a:rPr>
              <a:t>该主题以一定的概率生成</a:t>
            </a:r>
            <a:r>
              <a:rPr lang="zh-CN" altLang="en-US" dirty="0" smtClean="0">
                <a:solidFill>
                  <a:prstClr val="black"/>
                </a:solidFill>
              </a:rPr>
              <a:t>词语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同样是不确定变量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也服从某种分布</a:t>
            </a:r>
            <a:endParaRPr lang="en-US" altLang="zh-CN" dirty="0">
              <a:solidFill>
                <a:prstClr val="black"/>
              </a:solidFill>
            </a:endParaRPr>
          </a:p>
          <a:p>
            <a:pPr lvl="3"/>
            <a:endParaRPr lang="en-US" altLang="zh-CN" dirty="0">
              <a:solidFill>
                <a:prstClr val="black"/>
              </a:solidFill>
            </a:endParaRPr>
          </a:p>
          <a:p>
            <a:pPr lvl="4"/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LDA</a:t>
            </a:r>
            <a:r>
              <a:rPr lang="zh-CN" altLang="en-US" dirty="0" smtClean="0"/>
              <a:t>简介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091007"/>
          </a:xfrm>
        </p:spPr>
        <p:txBody>
          <a:bodyPr>
            <a:noAutofit/>
          </a:bodyPr>
          <a:lstStyle/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LDA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LDA</a:t>
            </a:r>
            <a:r>
              <a:rPr lang="zh-CN" altLang="en-US" dirty="0" smtClean="0">
                <a:solidFill>
                  <a:prstClr val="black"/>
                </a:solidFill>
              </a:rPr>
              <a:t>是贝叶斯版的</a:t>
            </a:r>
            <a:r>
              <a:rPr lang="en-US" altLang="zh-CN" dirty="0" smtClean="0">
                <a:solidFill>
                  <a:prstClr val="black"/>
                </a:solidFill>
              </a:rPr>
              <a:t>PLSA</a:t>
            </a:r>
          </a:p>
          <a:p>
            <a:pPr lvl="4"/>
            <a:r>
              <a:rPr lang="zh-CN" altLang="en-US" dirty="0">
                <a:solidFill>
                  <a:prstClr val="black"/>
                </a:solidFill>
              </a:rPr>
              <a:t>每篇文档以一定的概率</a:t>
            </a:r>
            <a:r>
              <a:rPr lang="zh-CN" altLang="en-US" dirty="0" smtClean="0">
                <a:solidFill>
                  <a:prstClr val="black"/>
                </a:solidFill>
              </a:rPr>
              <a:t>生成某个主题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概率是个</a:t>
            </a:r>
            <a:r>
              <a:rPr lang="zh-CN" altLang="en-US" dirty="0" smtClean="0">
                <a:solidFill>
                  <a:srgbClr val="FF0000"/>
                </a:solidFill>
              </a:rPr>
              <a:t>不确定的变量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但符合某种分布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r>
              <a:rPr lang="zh-CN" altLang="en-US" dirty="0">
                <a:solidFill>
                  <a:prstClr val="black"/>
                </a:solidFill>
              </a:rPr>
              <a:t>该主题以一定的概率生成</a:t>
            </a:r>
            <a:r>
              <a:rPr lang="zh-CN" altLang="en-US" dirty="0" smtClean="0">
                <a:solidFill>
                  <a:prstClr val="black"/>
                </a:solidFill>
              </a:rPr>
              <a:t>词语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同样是</a:t>
            </a:r>
            <a:r>
              <a:rPr lang="zh-CN" altLang="en-US" dirty="0" smtClean="0">
                <a:solidFill>
                  <a:srgbClr val="FF0000"/>
                </a:solidFill>
              </a:rPr>
              <a:t>不确定变量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也服从某种分布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如何对待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不确定变量</a:t>
            </a:r>
            <a:r>
              <a:rPr lang="en-US" altLang="zh-CN" dirty="0" smtClean="0">
                <a:solidFill>
                  <a:prstClr val="black"/>
                </a:solidFill>
              </a:rPr>
              <a:t>” -&gt; </a:t>
            </a:r>
            <a:r>
              <a:rPr lang="en-US" altLang="zh-CN" dirty="0" err="1"/>
              <a:t>Dirichlet</a:t>
            </a:r>
            <a:r>
              <a:rPr lang="zh-CN" altLang="en-US" dirty="0"/>
              <a:t>分布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/>
              <a:t>狄利克雷分布（</a:t>
            </a:r>
            <a:r>
              <a:rPr lang="en-US" altLang="zh-CN" dirty="0" err="1"/>
              <a:t>Dirichlet</a:t>
            </a:r>
            <a:r>
              <a:rPr lang="zh-CN" altLang="en-US" dirty="0"/>
              <a:t>分布）是多项式分布的共轭先验概率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如果</a:t>
            </a:r>
            <a:r>
              <a:rPr lang="zh-CN" altLang="en-US" dirty="0"/>
              <a:t>我们为多项分布</a:t>
            </a:r>
            <a:r>
              <a:rPr lang="zh-CN" altLang="en-US" dirty="0" smtClean="0"/>
              <a:t>的</a:t>
            </a:r>
            <a:r>
              <a:rPr lang="zh-CN" altLang="en-US" dirty="0"/>
              <a:t>观测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  </a:t>
            </a:r>
            <a:r>
              <a:rPr lang="zh-CN" altLang="en-US" dirty="0" smtClean="0"/>
              <a:t>选取先验分布</a:t>
            </a:r>
            <a:r>
              <a:rPr lang="zh-CN" altLang="en-US" dirty="0"/>
              <a:t>是</a:t>
            </a:r>
            <a:r>
              <a:rPr lang="en-US" altLang="zh-CN" dirty="0" err="1"/>
              <a:t>Dirichlet</a:t>
            </a:r>
            <a:r>
              <a:rPr lang="zh-CN" altLang="en-US" dirty="0" smtClean="0"/>
              <a:t>分布</a:t>
            </a:r>
            <a:r>
              <a:rPr lang="en-US" altLang="zh-CN" dirty="0" smtClean="0"/>
              <a:t>,  </a:t>
            </a:r>
            <a:r>
              <a:rPr lang="zh-CN" altLang="en-US" dirty="0" smtClean="0"/>
              <a:t>那么用这观测数据进行贝叶斯估计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得到</a:t>
            </a:r>
            <a:r>
              <a:rPr lang="zh-CN" altLang="en-US" dirty="0"/>
              <a:t>的后验分布仍然服从</a:t>
            </a:r>
            <a:r>
              <a:rPr lang="en-US" altLang="zh-CN" dirty="0" err="1"/>
              <a:t>Dirichlet</a:t>
            </a:r>
            <a:r>
              <a:rPr lang="zh-CN" altLang="en-US" dirty="0" smtClean="0"/>
              <a:t>分布</a:t>
            </a:r>
            <a:endParaRPr lang="en-US" altLang="zh-CN" dirty="0" smtClean="0"/>
          </a:p>
          <a:p>
            <a:pPr lvl="3"/>
            <a:r>
              <a:rPr lang="zh-CN" altLang="en-US" dirty="0" smtClean="0">
                <a:solidFill>
                  <a:prstClr val="black"/>
                </a:solidFill>
              </a:rPr>
              <a:t>文档生成主题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主题生成词语  就是多项分布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2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LDA</a:t>
            </a:r>
            <a:r>
              <a:rPr lang="zh-CN" altLang="en-US" dirty="0" smtClean="0"/>
              <a:t>简介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5091007"/>
          </a:xfrm>
        </p:spPr>
        <p:txBody>
          <a:bodyPr>
            <a:noAutofit/>
          </a:bodyPr>
          <a:lstStyle/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LDA</a:t>
            </a:r>
            <a:r>
              <a:rPr lang="zh-CN" altLang="en-US" dirty="0" smtClean="0">
                <a:solidFill>
                  <a:prstClr val="black"/>
                </a:solidFill>
              </a:rPr>
              <a:t>训练过程  </a:t>
            </a:r>
            <a:r>
              <a:rPr lang="en-US" altLang="zh-CN" dirty="0" smtClean="0">
                <a:solidFill>
                  <a:prstClr val="black"/>
                </a:solidFill>
              </a:rPr>
              <a:t>EM</a:t>
            </a:r>
            <a:r>
              <a:rPr lang="zh-CN" altLang="en-US" dirty="0" smtClean="0">
                <a:solidFill>
                  <a:prstClr val="black"/>
                </a:solidFill>
              </a:rPr>
              <a:t>算法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E</a:t>
            </a:r>
            <a:r>
              <a:rPr lang="en-US" altLang="zh-CN" dirty="0" smtClean="0">
                <a:solidFill>
                  <a:prstClr val="black"/>
                </a:solidFill>
              </a:rPr>
              <a:t>:</a:t>
            </a:r>
            <a:r>
              <a:rPr lang="zh-CN" altLang="en-US" dirty="0" smtClean="0">
                <a:solidFill>
                  <a:prstClr val="black"/>
                </a:solidFill>
              </a:rPr>
              <a:t>计算期望 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以一定概率生成文档中的词语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lvl="3"/>
            <a:r>
              <a:rPr lang="en-US" altLang="zh-CN" b="1" dirty="0" err="1" smtClean="0"/>
              <a:t>gibbs</a:t>
            </a:r>
            <a:r>
              <a:rPr lang="zh-CN" altLang="en-US" dirty="0" smtClean="0">
                <a:solidFill>
                  <a:prstClr val="black"/>
                </a:solidFill>
              </a:rPr>
              <a:t>采样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r>
              <a:rPr lang="zh-CN" altLang="en-US" dirty="0" smtClean="0">
                <a:solidFill>
                  <a:prstClr val="black"/>
                </a:solidFill>
              </a:rPr>
              <a:t>文档以一定的概率生成主题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主题以一定概率生成词语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4"/>
            <a:r>
              <a:rPr lang="zh-CN" altLang="en-US" dirty="0" smtClean="0">
                <a:solidFill>
                  <a:prstClr val="black"/>
                </a:solidFill>
              </a:rPr>
              <a:t>由于需要将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概率</a:t>
            </a:r>
            <a:r>
              <a:rPr lang="en-US" altLang="zh-CN" dirty="0" smtClean="0">
                <a:solidFill>
                  <a:prstClr val="black"/>
                </a:solidFill>
              </a:rPr>
              <a:t>”</a:t>
            </a:r>
            <a:r>
              <a:rPr lang="zh-CN" altLang="en-US" dirty="0" smtClean="0">
                <a:solidFill>
                  <a:prstClr val="black"/>
                </a:solidFill>
              </a:rPr>
              <a:t>转化为确定的量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需要采样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zh-CN" altLang="en-US" dirty="0">
                <a:solidFill>
                  <a:prstClr val="black"/>
                </a:solidFill>
              </a:rPr>
              <a:t>先从</a:t>
            </a:r>
            <a:r>
              <a:rPr lang="en-US" altLang="zh-CN" dirty="0" err="1">
                <a:solidFill>
                  <a:prstClr val="black"/>
                </a:solidFill>
              </a:rPr>
              <a:t>dirichlet</a:t>
            </a:r>
            <a:r>
              <a:rPr lang="zh-CN" altLang="en-US" dirty="0">
                <a:solidFill>
                  <a:prstClr val="black"/>
                </a:solidFill>
              </a:rPr>
              <a:t>先验中“随机”抽取出主题分布</a:t>
            </a:r>
            <a:r>
              <a:rPr lang="zh-CN" altLang="en-US" dirty="0">
                <a:solidFill>
                  <a:prstClr val="black"/>
                </a:solidFill>
              </a:rPr>
              <a:t>，</a:t>
            </a:r>
            <a:endParaRPr lang="en-US" altLang="zh-CN" dirty="0">
              <a:solidFill>
                <a:prstClr val="black"/>
              </a:solidFill>
            </a:endParaRPr>
          </a:p>
          <a:p>
            <a:pPr marL="1371600" lvl="3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然后</a:t>
            </a:r>
            <a:r>
              <a:rPr lang="zh-CN" altLang="en-US" dirty="0"/>
              <a:t>从主题分布中“随机”抽取出主题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1371600" lvl="3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最后</a:t>
            </a:r>
            <a:r>
              <a:rPr lang="zh-CN" altLang="en-US" dirty="0"/>
              <a:t>从确定后的主题对应的词分布中“随机”抽取出</a:t>
            </a:r>
            <a:r>
              <a:rPr lang="zh-CN" altLang="en-US" dirty="0" smtClean="0"/>
              <a:t>词</a:t>
            </a:r>
            <a:endParaRPr lang="en-US" altLang="zh-CN" dirty="0" smtClean="0"/>
          </a:p>
          <a:p>
            <a:pPr marL="1371600" lvl="3" indent="0">
              <a:buNone/>
            </a:pP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en-US" altLang="zh-CN" dirty="0">
                <a:solidFill>
                  <a:prstClr val="black"/>
                </a:solidFill>
              </a:rPr>
              <a:t>M</a:t>
            </a:r>
            <a:r>
              <a:rPr lang="en-US" altLang="zh-CN" dirty="0" smtClean="0">
                <a:solidFill>
                  <a:prstClr val="black"/>
                </a:solidFill>
              </a:rPr>
              <a:t>: </a:t>
            </a:r>
            <a:r>
              <a:rPr lang="zh-CN" altLang="en-US" dirty="0" smtClean="0">
                <a:solidFill>
                  <a:prstClr val="black"/>
                </a:solidFill>
              </a:rPr>
              <a:t>参数逼近生成的期望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类似</a:t>
            </a:r>
            <a:r>
              <a:rPr lang="en-US" altLang="zh-CN" dirty="0" smtClean="0">
                <a:solidFill>
                  <a:prstClr val="black"/>
                </a:solidFill>
              </a:rPr>
              <a:t>PLSA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LDA</a:t>
            </a:r>
            <a:r>
              <a:rPr lang="zh-CN" altLang="en-US" dirty="0" smtClean="0"/>
              <a:t>简介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5091007"/>
          </a:xfrm>
        </p:spPr>
        <p:txBody>
          <a:bodyPr>
            <a:noAutofit/>
          </a:bodyPr>
          <a:lstStyle/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推荐微博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>
                <a:solidFill>
                  <a:prstClr val="black"/>
                </a:solidFill>
                <a:hlinkClick r:id="rId2"/>
              </a:rPr>
              <a:t>http://</a:t>
            </a:r>
            <a:r>
              <a:rPr lang="en-US" altLang="zh-CN" dirty="0" smtClean="0">
                <a:solidFill>
                  <a:prstClr val="black"/>
                </a:solidFill>
                <a:hlinkClick r:id="rId2"/>
              </a:rPr>
              <a:t>blog.csdn.net/v_july_v/article/details/41209515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en-US" altLang="zh-CN" dirty="0" smtClean="0">
                <a:solidFill>
                  <a:prstClr val="black"/>
                </a:solidFill>
              </a:rPr>
              <a:t>@</a:t>
            </a:r>
            <a:r>
              <a:rPr lang="zh-CN" altLang="en-US" dirty="0"/>
              <a:t>研究者</a:t>
            </a:r>
            <a:r>
              <a:rPr lang="en-US" altLang="zh-CN" dirty="0"/>
              <a:t>July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并行概述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290321"/>
            <a:ext cx="8507288" cy="5091007"/>
          </a:xfrm>
        </p:spPr>
        <p:txBody>
          <a:bodyPr>
            <a:noAutofit/>
          </a:bodyPr>
          <a:lstStyle/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问题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内存开销大</a:t>
            </a:r>
            <a:r>
              <a:rPr lang="en-US" altLang="zh-CN" dirty="0">
                <a:solidFill>
                  <a:prstClr val="black"/>
                </a:solidFill>
              </a:rPr>
              <a:t>:</a:t>
            </a:r>
            <a:r>
              <a:rPr lang="zh-CN" altLang="en-US" dirty="0" smtClean="0">
                <a:solidFill>
                  <a:prstClr val="black"/>
                </a:solidFill>
              </a:rPr>
              <a:t>主题数大</a:t>
            </a:r>
            <a:r>
              <a:rPr lang="en-US" altLang="zh-CN" dirty="0" smtClean="0">
                <a:solidFill>
                  <a:prstClr val="black"/>
                </a:solidFill>
              </a:rPr>
              <a:t>(1M),</a:t>
            </a:r>
            <a:r>
              <a:rPr lang="zh-CN" altLang="en-US" dirty="0" smtClean="0">
                <a:solidFill>
                  <a:prstClr val="black"/>
                </a:solidFill>
              </a:rPr>
              <a:t>词</a:t>
            </a:r>
            <a:r>
              <a:rPr lang="en-US" altLang="zh-CN" dirty="0" smtClean="0">
                <a:solidFill>
                  <a:prstClr val="black"/>
                </a:solidFill>
              </a:rPr>
              <a:t>-</a:t>
            </a:r>
            <a:r>
              <a:rPr lang="zh-CN" altLang="en-US" dirty="0" smtClean="0">
                <a:solidFill>
                  <a:prstClr val="black"/>
                </a:solidFill>
              </a:rPr>
              <a:t>主题的</a:t>
            </a:r>
            <a:r>
              <a:rPr lang="en-US" altLang="zh-CN" dirty="0" smtClean="0">
                <a:solidFill>
                  <a:prstClr val="black"/>
                </a:solidFill>
              </a:rPr>
              <a:t>pair (1T)</a:t>
            </a: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硬盘占用大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模型切分</a:t>
            </a:r>
            <a:r>
              <a:rPr lang="en-US" altLang="zh-CN" dirty="0" smtClean="0">
                <a:solidFill>
                  <a:prstClr val="black"/>
                </a:solidFill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</a:rPr>
              <a:t>主要</a:t>
            </a:r>
            <a:r>
              <a:rPr lang="en-US" altLang="zh-CN" dirty="0" smtClean="0">
                <a:solidFill>
                  <a:prstClr val="black"/>
                </a:solidFill>
              </a:rPr>
              <a:t>)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Parameter server</a:t>
            </a:r>
          </a:p>
        </p:txBody>
      </p:sp>
    </p:spTree>
    <p:extLst>
      <p:ext uri="{BB962C8B-B14F-4D97-AF65-F5344CB8AC3E}">
        <p14:creationId xmlns:p14="http://schemas.microsoft.com/office/powerpoint/2010/main" val="170557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5316"/>
            <a:ext cx="8229600" cy="97045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并行架构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935143"/>
            <a:ext cx="8507288" cy="5091007"/>
          </a:xfrm>
        </p:spPr>
        <p:txBody>
          <a:bodyPr>
            <a:noAutofit/>
          </a:bodyPr>
          <a:lstStyle/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图示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3"/>
            <a:r>
              <a:rPr lang="en-US" altLang="zh-CN" dirty="0" smtClean="0">
                <a:solidFill>
                  <a:prstClr val="black"/>
                </a:solidFill>
              </a:rPr>
              <a:t>K:</a:t>
            </a:r>
            <a:r>
              <a:rPr lang="zh-CN" altLang="en-US" dirty="0" smtClean="0">
                <a:solidFill>
                  <a:prstClr val="black"/>
                </a:solidFill>
              </a:rPr>
              <a:t>主题</a:t>
            </a:r>
            <a:r>
              <a:rPr lang="en-US" altLang="zh-CN" dirty="0" smtClean="0">
                <a:solidFill>
                  <a:prstClr val="black"/>
                </a:solidFill>
              </a:rPr>
              <a:t>  V:</a:t>
            </a:r>
            <a:r>
              <a:rPr lang="zh-CN" altLang="en-US" dirty="0" smtClean="0">
                <a:solidFill>
                  <a:prstClr val="black"/>
                </a:solidFill>
              </a:rPr>
              <a:t>词表 </a:t>
            </a:r>
            <a:r>
              <a:rPr lang="en-US" altLang="zh-CN" dirty="0" smtClean="0">
                <a:solidFill>
                  <a:prstClr val="black"/>
                </a:solidFill>
              </a:rPr>
              <a:t>d:</a:t>
            </a:r>
            <a:r>
              <a:rPr lang="zh-CN" altLang="en-US" dirty="0" smtClean="0">
                <a:solidFill>
                  <a:prstClr val="black"/>
                </a:solidFill>
              </a:rPr>
              <a:t>文档 </a:t>
            </a:r>
            <a:r>
              <a:rPr lang="en-US" altLang="zh-CN" dirty="0" smtClean="0">
                <a:solidFill>
                  <a:prstClr val="black"/>
                </a:solidFill>
              </a:rPr>
              <a:t>data block:</a:t>
            </a:r>
            <a:r>
              <a:rPr lang="zh-CN" altLang="en-US" dirty="0" smtClean="0">
                <a:solidFill>
                  <a:prstClr val="black"/>
                </a:solidFill>
              </a:rPr>
              <a:t>文档组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r>
              <a:rPr lang="zh-CN" altLang="en-US" dirty="0" smtClean="0">
                <a:solidFill>
                  <a:prstClr val="black"/>
                </a:solidFill>
              </a:rPr>
              <a:t>数据切分</a:t>
            </a:r>
            <a:endParaRPr lang="en-US" altLang="zh-CN" dirty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文档分为多个</a:t>
            </a:r>
            <a:r>
              <a:rPr lang="en-US" altLang="zh-CN" dirty="0" smtClean="0">
                <a:solidFill>
                  <a:prstClr val="black"/>
                </a:solidFill>
              </a:rPr>
              <a:t>block</a:t>
            </a: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在每个</a:t>
            </a:r>
            <a:r>
              <a:rPr lang="en-US" altLang="zh-CN" dirty="0" smtClean="0">
                <a:solidFill>
                  <a:prstClr val="black"/>
                </a:solidFill>
              </a:rPr>
              <a:t>block</a:t>
            </a:r>
            <a:r>
              <a:rPr lang="zh-CN" altLang="en-US" dirty="0" smtClean="0">
                <a:solidFill>
                  <a:prstClr val="black"/>
                </a:solidFill>
              </a:rPr>
              <a:t>内进行采样</a:t>
            </a:r>
            <a:r>
              <a:rPr lang="en-US" altLang="zh-CN" dirty="0" smtClean="0">
                <a:solidFill>
                  <a:prstClr val="black"/>
                </a:solidFill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</a:rPr>
              <a:t>训完这个</a:t>
            </a:r>
            <a:r>
              <a:rPr lang="en-US" altLang="zh-CN" dirty="0" smtClean="0">
                <a:solidFill>
                  <a:prstClr val="black"/>
                </a:solidFill>
              </a:rPr>
              <a:t>block,</a:t>
            </a:r>
            <a:r>
              <a:rPr lang="zh-CN" altLang="en-US" dirty="0" smtClean="0">
                <a:solidFill>
                  <a:prstClr val="black"/>
                </a:solidFill>
              </a:rPr>
              <a:t>移到下个</a:t>
            </a:r>
            <a:r>
              <a:rPr lang="en-US" altLang="zh-CN" dirty="0" smtClean="0">
                <a:solidFill>
                  <a:prstClr val="black"/>
                </a:solidFill>
              </a:rPr>
              <a:t>block</a:t>
            </a:r>
            <a:r>
              <a:rPr lang="zh-CN" altLang="en-US" dirty="0" smtClean="0">
                <a:solidFill>
                  <a:prstClr val="black"/>
                </a:solidFill>
              </a:rPr>
              <a:t>继续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r>
              <a:rPr lang="zh-CN" altLang="en-US" dirty="0">
                <a:solidFill>
                  <a:prstClr val="black"/>
                </a:solidFill>
              </a:rPr>
              <a:t>模型</a:t>
            </a:r>
            <a:r>
              <a:rPr lang="zh-CN" altLang="en-US" dirty="0" smtClean="0">
                <a:solidFill>
                  <a:prstClr val="black"/>
                </a:solidFill>
              </a:rPr>
              <a:t>切分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</a:rPr>
              <a:t>分为多个</a:t>
            </a:r>
            <a:r>
              <a:rPr lang="en-US" altLang="zh-CN" dirty="0" smtClean="0">
                <a:solidFill>
                  <a:prstClr val="black"/>
                </a:solidFill>
              </a:rPr>
              <a:t>slice,</a:t>
            </a:r>
            <a:r>
              <a:rPr lang="zh-CN" altLang="en-US" dirty="0" smtClean="0">
                <a:solidFill>
                  <a:prstClr val="black"/>
                </a:solidFill>
              </a:rPr>
              <a:t>在各个机器上跑</a:t>
            </a:r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764704"/>
            <a:ext cx="6203530" cy="249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597</Words>
  <Application>Microsoft Office PowerPoint</Application>
  <PresentationFormat>全屏显示(4:3)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ＭＳ Ｐゴシック</vt:lpstr>
      <vt:lpstr>宋体</vt:lpstr>
      <vt:lpstr>Arial</vt:lpstr>
      <vt:lpstr>Calibri</vt:lpstr>
      <vt:lpstr>Office テーマ</vt:lpstr>
      <vt:lpstr>Light LDA: Big Topic Models on Modest Compute Clusters</vt:lpstr>
      <vt:lpstr>目录</vt:lpstr>
      <vt:lpstr>LDA简介</vt:lpstr>
      <vt:lpstr>LDA简介</vt:lpstr>
      <vt:lpstr>LDA简介</vt:lpstr>
      <vt:lpstr>LDA简介</vt:lpstr>
      <vt:lpstr>LDA简介</vt:lpstr>
      <vt:lpstr>并行概述</vt:lpstr>
      <vt:lpstr>并行架构</vt:lpstr>
      <vt:lpstr>并行架构</vt:lpstr>
      <vt:lpstr>其他策略</vt:lpstr>
      <vt:lpstr>实验结果</vt:lpstr>
      <vt:lpstr>谢谢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role labeling for open information extraction</dc:title>
  <dc:creator>jiahua</dc:creator>
  <cp:lastModifiedBy>Tian,Zhiliang</cp:lastModifiedBy>
  <cp:revision>1415</cp:revision>
  <dcterms:created xsi:type="dcterms:W3CDTF">2014-03-24T00:25:29Z</dcterms:created>
  <dcterms:modified xsi:type="dcterms:W3CDTF">2014-12-15T10:31:43Z</dcterms:modified>
</cp:coreProperties>
</file>