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271" r:id="rId3"/>
    <p:sldId id="307" r:id="rId4"/>
    <p:sldId id="303" r:id="rId5"/>
    <p:sldId id="306" r:id="rId6"/>
    <p:sldId id="305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6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8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54B1-C3F9-474B-9079-E60F1733524C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5123-E801-4A26-8EB3-4209F03A6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2014/12/1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396536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 </a:t>
            </a:r>
            <a:r>
              <a:rPr lang="en-US" altLang="zh-CN" dirty="0"/>
              <a:t>Directions in Vector Space </a:t>
            </a:r>
            <a:r>
              <a:rPr lang="en-US" altLang="zh-CN" dirty="0" smtClean="0"/>
              <a:t>Models </a:t>
            </a:r>
            <a:r>
              <a:rPr lang="en-US" altLang="zh-CN" dirty="0"/>
              <a:t>of Meaning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7056784" cy="2592288"/>
          </a:xfrm>
        </p:spPr>
        <p:txBody>
          <a:bodyPr>
            <a:normAutofit/>
          </a:bodyPr>
          <a:lstStyle/>
          <a:p>
            <a:r>
              <a:rPr lang="en-US" altLang="zh-CN" dirty="0"/>
              <a:t>Edward </a:t>
            </a:r>
            <a:r>
              <a:rPr lang="en-US" altLang="zh-CN" dirty="0" err="1"/>
              <a:t>Grefenstette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University of </a:t>
            </a:r>
            <a:r>
              <a:rPr lang="en-US" altLang="zh-CN" dirty="0" smtClean="0"/>
              <a:t>Oxford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ACL</a:t>
            </a:r>
            <a:r>
              <a:rPr lang="en-US" altLang="zh-CN" dirty="0" smtClean="0"/>
              <a:t> </a:t>
            </a:r>
            <a:r>
              <a:rPr lang="en-US" altLang="ja-JP" dirty="0" smtClean="0"/>
              <a:t>2014 </a:t>
            </a:r>
            <a:r>
              <a:rPr lang="en-US" altLang="ja-JP" dirty="0" smtClean="0"/>
              <a:t>tutorial</a:t>
            </a:r>
            <a:endParaRPr kumimoji="1" lang="en-US" altLang="ja-JP" dirty="0"/>
          </a:p>
          <a:p>
            <a:r>
              <a:rPr lang="en-US" altLang="ja-JP" dirty="0" smtClean="0"/>
              <a:t>		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3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构成短语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en-US" altLang="zh-CN" dirty="0"/>
              <a:t>/</a:t>
            </a:r>
            <a:r>
              <a:rPr lang="zh-CN" altLang="en-US" dirty="0"/>
              <a:t>句子级别的表示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从神经网络模型角度改进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tensor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卷积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每个词是向量</a:t>
            </a:r>
            <a:r>
              <a:rPr lang="en-US" altLang="zh-CN" dirty="0" smtClean="0">
                <a:solidFill>
                  <a:prstClr val="black"/>
                </a:solidFill>
              </a:rPr>
              <a:t>+</a:t>
            </a:r>
            <a:r>
              <a:rPr lang="zh-CN" altLang="en-US" dirty="0" smtClean="0">
                <a:solidFill>
                  <a:prstClr val="black"/>
                </a:solidFill>
              </a:rPr>
              <a:t>矩阵的表示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/>
              <a:t>Represent </a:t>
            </a:r>
            <a:r>
              <a:rPr lang="en-US" altLang="zh-CN" dirty="0"/>
              <a:t>everything as b </a:t>
            </a:r>
            <a:r>
              <a:rPr lang="en-US" altLang="zh-CN" dirty="0" err="1"/>
              <a:t>oth</a:t>
            </a:r>
            <a:r>
              <a:rPr lang="en-US" altLang="zh-CN" dirty="0"/>
              <a:t> a vector and </a:t>
            </a:r>
            <a:r>
              <a:rPr lang="en-US" altLang="zh-CN" dirty="0" smtClean="0"/>
              <a:t>a matrix (So </a:t>
            </a:r>
            <a:r>
              <a:rPr lang="en-US" altLang="zh-CN" dirty="0" err="1"/>
              <a:t>cher</a:t>
            </a:r>
            <a:r>
              <a:rPr lang="en-US" altLang="zh-CN" dirty="0"/>
              <a:t> et al. (2012</a:t>
            </a:r>
            <a:r>
              <a:rPr lang="en-US" altLang="zh-CN" dirty="0" smtClean="0"/>
              <a:t>))</a:t>
            </a:r>
          </a:p>
          <a:p>
            <a:pPr lvl="2"/>
            <a:r>
              <a:rPr lang="en-US" altLang="zh-CN" dirty="0" smtClean="0"/>
              <a:t>noise-contrastive large-margin</a:t>
            </a:r>
          </a:p>
          <a:p>
            <a:pPr lvl="3"/>
            <a:r>
              <a:rPr lang="en-US" altLang="zh-CN" dirty="0"/>
              <a:t> 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pPr lvl="3"/>
            <a:r>
              <a:rPr lang="en-US" altLang="zh-CN" dirty="0" err="1" smtClean="0"/>
              <a:t>a,b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正例句子</a:t>
            </a:r>
            <a:r>
              <a:rPr lang="en-US" altLang="zh-CN" dirty="0" smtClean="0"/>
              <a:t>,n</a:t>
            </a:r>
            <a:r>
              <a:rPr lang="zh-CN" altLang="en-US" dirty="0" smtClean="0"/>
              <a:t>是随机采样的句子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作为负例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E_dist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是计算句子相似度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221088"/>
            <a:ext cx="5308947" cy="5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构成短语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en-US" altLang="zh-CN" dirty="0"/>
              <a:t>/</a:t>
            </a:r>
            <a:r>
              <a:rPr lang="zh-CN" altLang="en-US" dirty="0"/>
              <a:t>句子级别的表示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Tricks </a:t>
            </a:r>
            <a:r>
              <a:rPr lang="zh-CN" altLang="en-US" dirty="0" smtClean="0">
                <a:solidFill>
                  <a:prstClr val="black"/>
                </a:solidFill>
              </a:rPr>
              <a:t>和改进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err="1" smtClean="0">
                <a:solidFill>
                  <a:prstClr val="black"/>
                </a:solidFill>
              </a:rPr>
              <a:t>Adagrad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>
                <a:solidFill>
                  <a:prstClr val="black"/>
                </a:solidFill>
              </a:rPr>
              <a:t>L-BFGS</a:t>
            </a: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正则</a:t>
            </a:r>
            <a:r>
              <a:rPr lang="zh-CN" altLang="en-US" dirty="0" smtClean="0">
                <a:solidFill>
                  <a:prstClr val="black"/>
                </a:solidFill>
              </a:rPr>
              <a:t>化</a:t>
            </a:r>
            <a:r>
              <a:rPr lang="en-US" altLang="zh-CN" dirty="0" smtClean="0">
                <a:solidFill>
                  <a:prstClr val="black"/>
                </a:solidFill>
              </a:rPr>
              <a:t>(L1/L2)</a:t>
            </a: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预</a:t>
            </a:r>
            <a:r>
              <a:rPr lang="zh-CN" altLang="en-US" dirty="0" smtClean="0">
                <a:solidFill>
                  <a:prstClr val="black"/>
                </a:solidFill>
              </a:rPr>
              <a:t>训练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>
                <a:solidFill>
                  <a:prstClr val="black"/>
                </a:solidFill>
              </a:rPr>
              <a:t>Random mini-batch</a:t>
            </a: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不用等到模型收敛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4525963"/>
          </a:xfrm>
        </p:spPr>
        <p:txBody>
          <a:bodyPr>
            <a:noAutofit/>
          </a:bodyPr>
          <a:lstStyle/>
          <a:p>
            <a:pPr lvl="2"/>
            <a:r>
              <a:rPr lang="zh-CN" altLang="en-US" dirty="0">
                <a:solidFill>
                  <a:prstClr val="black"/>
                </a:solidFill>
              </a:rPr>
              <a:t>总结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词</a:t>
            </a:r>
            <a:r>
              <a:rPr lang="zh-CN" altLang="en-US" dirty="0" smtClean="0">
                <a:solidFill>
                  <a:prstClr val="black"/>
                </a:solidFill>
              </a:rPr>
              <a:t>级别很成功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短语级别还可用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句子级别比较困难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超参数要人工调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可能的方向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不用调</a:t>
            </a:r>
            <a:r>
              <a:rPr lang="zh-CN" altLang="en-US" dirty="0" smtClean="0">
                <a:solidFill>
                  <a:prstClr val="black"/>
                </a:solidFill>
              </a:rPr>
              <a:t>超参数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更</a:t>
            </a:r>
            <a:r>
              <a:rPr lang="zh-CN" altLang="en-US" dirty="0" smtClean="0">
                <a:solidFill>
                  <a:prstClr val="black"/>
                </a:solidFill>
              </a:rPr>
              <a:t>快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压缩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产生</a:t>
            </a:r>
            <a:r>
              <a:rPr lang="zh-CN" altLang="en-US" dirty="0" smtClean="0">
                <a:solidFill>
                  <a:prstClr val="black"/>
                </a:solidFill>
              </a:rPr>
              <a:t>式</a:t>
            </a:r>
            <a:r>
              <a:rPr lang="en-US" altLang="zh-CN" dirty="0">
                <a:solidFill>
                  <a:prstClr val="black"/>
                </a:solidFill>
              </a:rPr>
              <a:t>? (Generative)</a:t>
            </a:r>
          </a:p>
          <a:p>
            <a:pPr lvl="3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后记</a:t>
            </a:r>
            <a:endParaRPr lang="zh-CN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4525963"/>
          </a:xfrm>
        </p:spPr>
        <p:txBody>
          <a:bodyPr>
            <a:noAutofit/>
          </a:bodyPr>
          <a:lstStyle/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可能的方向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>
                <a:solidFill>
                  <a:prstClr val="black"/>
                </a:solidFill>
              </a:rPr>
              <a:t>Allow classification over and generation from phrase,</a:t>
            </a:r>
          </a:p>
          <a:p>
            <a:pPr marL="1371600" lvl="3" indent="0">
              <a:buNone/>
            </a:pPr>
            <a:r>
              <a:rPr lang="en-US" altLang="zh-CN" dirty="0" smtClean="0">
                <a:solidFill>
                  <a:prstClr val="black"/>
                </a:solidFill>
              </a:rPr>
              <a:t>     sentence</a:t>
            </a:r>
            <a:r>
              <a:rPr lang="en-US" altLang="zh-CN" dirty="0">
                <a:solidFill>
                  <a:prstClr val="black"/>
                </a:solidFill>
              </a:rPr>
              <a:t>, or document </a:t>
            </a:r>
            <a:r>
              <a:rPr lang="en-US" altLang="zh-CN" dirty="0" smtClean="0">
                <a:solidFill>
                  <a:prstClr val="black"/>
                </a:solidFill>
              </a:rPr>
              <a:t>representations</a:t>
            </a:r>
          </a:p>
          <a:p>
            <a:pPr lvl="3"/>
            <a:r>
              <a:rPr lang="en-US" altLang="zh-CN" dirty="0" err="1">
                <a:solidFill>
                  <a:prstClr val="black"/>
                </a:solidFill>
              </a:rPr>
              <a:t>ConvNets</a:t>
            </a:r>
            <a:r>
              <a:rPr lang="en-US" altLang="zh-CN" dirty="0">
                <a:solidFill>
                  <a:prstClr val="black"/>
                </a:solidFill>
              </a:rPr>
              <a:t> go from local to global context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>
                <a:solidFill>
                  <a:prstClr val="black"/>
                </a:solidFill>
              </a:rPr>
              <a:t>Multimodal </a:t>
            </a:r>
            <a:r>
              <a:rPr lang="en-US" altLang="zh-CN" dirty="0" err="1" smtClean="0">
                <a:solidFill>
                  <a:prstClr val="black"/>
                </a:solidFill>
              </a:rPr>
              <a:t>embeddings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>
                <a:solidFill>
                  <a:prstClr val="black"/>
                </a:solidFill>
              </a:rPr>
              <a:t>Recursive neural networks integrate syntactic structure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1371600" lvl="3" indent="0">
              <a:buNone/>
            </a:pP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05" y="27201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2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8356" y="1124744"/>
            <a:ext cx="8507288" cy="452596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传统语义表示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基于神经网络的语义表示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构成短语</a:t>
            </a:r>
            <a:r>
              <a:rPr lang="en-US" altLang="zh-CN" dirty="0" smtClean="0"/>
              <a:t>/</a:t>
            </a:r>
            <a:r>
              <a:rPr lang="zh-CN" altLang="en-US" dirty="0" smtClean="0"/>
              <a:t>篇章</a:t>
            </a:r>
            <a:r>
              <a:rPr lang="en-US" altLang="zh-CN" dirty="0" smtClean="0"/>
              <a:t>/</a:t>
            </a:r>
            <a:r>
              <a:rPr lang="zh-CN" altLang="en-US" dirty="0" smtClean="0"/>
              <a:t>句子级别的表示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ja-JP" dirty="0" smtClean="0"/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85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概述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>
                <a:solidFill>
                  <a:prstClr val="black"/>
                </a:solidFill>
              </a:rPr>
              <a:t>应用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已有效的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词义消歧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同义词抽取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自动文摘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判抄袭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有希望用上的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要做句子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</a:rPr>
              <a:t>篇章级别的表示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机器翻译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问答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主题分类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情感分类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推荐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传统语义表示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统计共现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权重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en-US" altLang="zh-CN" dirty="0"/>
              <a:t>Weighting </a:t>
            </a:r>
            <a:r>
              <a:rPr lang="en-US" altLang="zh-CN" dirty="0" smtClean="0"/>
              <a:t>schemes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PMI,TF-IDF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降</a:t>
            </a:r>
            <a:r>
              <a:rPr lang="zh-CN" altLang="en-US" dirty="0" smtClean="0">
                <a:solidFill>
                  <a:prstClr val="black"/>
                </a:solidFill>
              </a:rPr>
              <a:t>维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稀疏</a:t>
            </a:r>
            <a:r>
              <a:rPr lang="zh-CN" altLang="en-US" dirty="0" smtClean="0">
                <a:solidFill>
                  <a:prstClr val="black"/>
                </a:solidFill>
              </a:rPr>
              <a:t>向量表示的基础上进行降维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LSA,PLSA,LDA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衡量相似度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在上述的基础上计算相似度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Cos/</a:t>
            </a:r>
            <a:r>
              <a:rPr lang="en-US" altLang="zh-CN" dirty="0" err="1" smtClean="0">
                <a:solidFill>
                  <a:prstClr val="black"/>
                </a:solidFill>
              </a:rPr>
              <a:t>Euc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en-US" altLang="zh-CN" dirty="0"/>
              <a:t> </a:t>
            </a:r>
            <a:r>
              <a:rPr lang="en-US" altLang="zh-CN" dirty="0" err="1" smtClean="0"/>
              <a:t>Jaccard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537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传统语义表示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>
                <a:solidFill>
                  <a:prstClr val="black"/>
                </a:solidFill>
              </a:rPr>
              <a:t>优点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特征直观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可解释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特征容易获取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缺点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需要人为做很多选择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哪种权重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哪种相似度等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词级别</a:t>
            </a:r>
            <a:r>
              <a:rPr lang="en-US" altLang="zh-CN" dirty="0" smtClean="0">
                <a:solidFill>
                  <a:prstClr val="black"/>
                </a:solidFill>
              </a:rPr>
              <a:t>-&gt;</a:t>
            </a:r>
            <a:r>
              <a:rPr lang="zh-CN" altLang="en-US" dirty="0" smtClean="0">
                <a:solidFill>
                  <a:prstClr val="black"/>
                </a:solidFill>
              </a:rPr>
              <a:t>句子级别 比较困难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基于神经网络的</a:t>
            </a:r>
            <a:r>
              <a:rPr lang="zh-CN" altLang="en-US" dirty="0" smtClean="0"/>
              <a:t>语义表示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NNLM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Recurrent NNLM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对</a:t>
            </a:r>
            <a:r>
              <a:rPr lang="en-US" altLang="zh-CN" dirty="0" smtClean="0">
                <a:solidFill>
                  <a:prstClr val="black"/>
                </a:solidFill>
              </a:rPr>
              <a:t>RNNLM/NNLM</a:t>
            </a:r>
            <a:r>
              <a:rPr lang="zh-CN" altLang="en-US" dirty="0" smtClean="0">
                <a:solidFill>
                  <a:prstClr val="black"/>
                </a:solidFill>
              </a:rPr>
              <a:t>的时间上优化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用概率估计代替归一化</a:t>
            </a:r>
            <a:r>
              <a:rPr lang="en-US" altLang="zh-CN" dirty="0" smtClean="0">
                <a:solidFill>
                  <a:prstClr val="black"/>
                </a:solidFill>
              </a:rPr>
              <a:t>:NCE</a:t>
            </a: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只做高频词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低频词用一个固定的表示代替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利用形态学信息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前缀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</a:rPr>
              <a:t>后缀级别</a:t>
            </a:r>
            <a:r>
              <a:rPr lang="en-US" altLang="zh-CN" dirty="0" smtClean="0">
                <a:solidFill>
                  <a:prstClr val="black"/>
                </a:solidFill>
              </a:rPr>
              <a:t>embedding (</a:t>
            </a:r>
            <a:r>
              <a:rPr lang="en-US" altLang="zh-CN" dirty="0" smtClean="0"/>
              <a:t>ICML’14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直接学习</a:t>
            </a:r>
            <a:r>
              <a:rPr lang="en-US" altLang="zh-CN" dirty="0" smtClean="0">
                <a:solidFill>
                  <a:prstClr val="black"/>
                </a:solidFill>
              </a:rPr>
              <a:t>word</a:t>
            </a:r>
            <a:r>
              <a:rPr lang="zh-CN" altLang="en-US" dirty="0" smtClean="0">
                <a:solidFill>
                  <a:prstClr val="black"/>
                </a:solidFill>
              </a:rPr>
              <a:t>的表示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Word2vec</a:t>
            </a: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CW</a:t>
            </a:r>
          </a:p>
        </p:txBody>
      </p:sp>
    </p:spTree>
    <p:extLst>
      <p:ext uri="{BB962C8B-B14F-4D97-AF65-F5344CB8AC3E}">
        <p14:creationId xmlns:p14="http://schemas.microsoft.com/office/powerpoint/2010/main" val="41016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构成短语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en-US" altLang="zh-CN" dirty="0"/>
              <a:t>/</a:t>
            </a:r>
            <a:r>
              <a:rPr lang="zh-CN" altLang="en-US" dirty="0"/>
              <a:t>句子级别的表示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两种思路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直接表示句子</a:t>
            </a:r>
            <a:r>
              <a:rPr lang="en-US" altLang="zh-CN" dirty="0" smtClean="0">
                <a:solidFill>
                  <a:prstClr val="black"/>
                </a:solidFill>
              </a:rPr>
              <a:t>(memorizing sentence)</a:t>
            </a: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句子总量太大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用</a:t>
            </a:r>
            <a:r>
              <a:rPr lang="zh-CN" altLang="en-US" dirty="0" smtClean="0">
                <a:solidFill>
                  <a:prstClr val="black"/>
                </a:solidFill>
              </a:rPr>
              <a:t>词构成句子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比较理想的方式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一个</a:t>
            </a:r>
            <a:r>
              <a:rPr lang="en-US" altLang="zh-CN" dirty="0" smtClean="0">
                <a:solidFill>
                  <a:prstClr val="black"/>
                </a:solidFill>
              </a:rPr>
              <a:t>General</a:t>
            </a:r>
            <a:r>
              <a:rPr lang="zh-CN" altLang="en-US" dirty="0" smtClean="0">
                <a:solidFill>
                  <a:prstClr val="black"/>
                </a:solidFill>
              </a:rPr>
              <a:t>的公式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f </a:t>
            </a:r>
            <a:r>
              <a:rPr lang="zh-CN" altLang="en-US" dirty="0" smtClean="0">
                <a:solidFill>
                  <a:prstClr val="black"/>
                </a:solidFill>
              </a:rPr>
              <a:t>某种构成方式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</a:rPr>
              <a:t>u,v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句子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</a:rPr>
              <a:t>短语中的单元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词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R </a:t>
            </a:r>
            <a:r>
              <a:rPr lang="zh-CN" altLang="en-US" dirty="0" smtClean="0">
                <a:solidFill>
                  <a:prstClr val="black"/>
                </a:solidFill>
              </a:rPr>
              <a:t>关系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结构信息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K </a:t>
            </a:r>
            <a:r>
              <a:rPr lang="zh-CN" altLang="en-US" dirty="0" smtClean="0">
                <a:solidFill>
                  <a:prstClr val="black"/>
                </a:solidFill>
              </a:rPr>
              <a:t>背景信息 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861048"/>
            <a:ext cx="2857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构成短语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en-US" altLang="zh-CN" dirty="0"/>
              <a:t>/</a:t>
            </a:r>
            <a:r>
              <a:rPr lang="zh-CN" altLang="en-US" dirty="0"/>
              <a:t>句子级别的表示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>
                <a:solidFill>
                  <a:prstClr val="black"/>
                </a:solidFill>
              </a:rPr>
              <a:t>一</a:t>
            </a:r>
            <a:r>
              <a:rPr lang="zh-CN" altLang="en-US" dirty="0" smtClean="0">
                <a:solidFill>
                  <a:prstClr val="black"/>
                </a:solidFill>
              </a:rPr>
              <a:t>种简单的方式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一些任务上表现的不错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方式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加  </a:t>
            </a:r>
            <a:r>
              <a:rPr lang="en-US" altLang="zh-CN" dirty="0" smtClean="0">
                <a:solidFill>
                  <a:prstClr val="black"/>
                </a:solidFill>
              </a:rPr>
              <a:t>(bag of words)</a:t>
            </a: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>
                <a:solidFill>
                  <a:prstClr val="black"/>
                </a:solidFill>
              </a:rPr>
              <a:t>…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02239"/>
            <a:ext cx="18383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构成短语</a:t>
            </a:r>
            <a:r>
              <a:rPr lang="en-US" altLang="zh-CN" dirty="0"/>
              <a:t>/</a:t>
            </a:r>
            <a:r>
              <a:rPr lang="zh-CN" altLang="en-US" dirty="0"/>
              <a:t>篇章</a:t>
            </a:r>
            <a:r>
              <a:rPr lang="en-US" altLang="zh-CN" dirty="0"/>
              <a:t>/</a:t>
            </a:r>
            <a:r>
              <a:rPr lang="zh-CN" altLang="en-US" dirty="0"/>
              <a:t>句子级别的表示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语言学的角度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形容词作为名词的修饰 </a:t>
            </a:r>
            <a:r>
              <a:rPr lang="it-IT" altLang="zh-CN" dirty="0"/>
              <a:t>Baroni and Zamparelli (2010) </a:t>
            </a:r>
            <a:endParaRPr lang="it-IT" altLang="zh-CN" dirty="0" smtClean="0"/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形容词用矩阵表示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名词用向量表示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共</a:t>
            </a:r>
            <a:r>
              <a:rPr lang="zh-CN" altLang="en-US" dirty="0" smtClean="0">
                <a:solidFill>
                  <a:prstClr val="black"/>
                </a:solidFill>
              </a:rPr>
              <a:t>现的形容词和名词做乘 生成向量 作为该短语的表示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其他组合方式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/>
              <a:t>Judge short </a:t>
            </a:r>
            <a:r>
              <a:rPr lang="en-US" altLang="zh-CN" dirty="0" smtClean="0"/>
              <a:t>phrases</a:t>
            </a:r>
            <a:endParaRPr lang="en-US" altLang="zh-CN" dirty="0"/>
          </a:p>
          <a:p>
            <a:pPr lvl="3"/>
            <a:r>
              <a:rPr lang="zh-CN" altLang="en-US" dirty="0" smtClean="0"/>
              <a:t>形态学上拆分  长单词</a:t>
            </a:r>
            <a:r>
              <a:rPr lang="en-US" altLang="zh-CN" dirty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几个单词</a:t>
            </a:r>
            <a:endParaRPr lang="en-US" altLang="zh-CN" dirty="0" smtClean="0"/>
          </a:p>
          <a:p>
            <a:pPr lvl="3"/>
            <a:endParaRPr lang="en-US" altLang="zh-CN" dirty="0">
              <a:solidFill>
                <a:prstClr val="black"/>
              </a:solidFill>
            </a:endParaRPr>
          </a:p>
          <a:p>
            <a:pPr lvl="3"/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只保留</a:t>
            </a:r>
            <a:r>
              <a:rPr lang="zh-CN" altLang="en-US" dirty="0" smtClean="0">
                <a:solidFill>
                  <a:prstClr val="black"/>
                </a:solidFill>
              </a:rPr>
              <a:t>关键词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509120"/>
            <a:ext cx="5334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499</Words>
  <Application>Microsoft Office PowerPoint</Application>
  <PresentationFormat>全屏显示(4:3)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ＭＳ Ｐゴシック</vt:lpstr>
      <vt:lpstr>宋体</vt:lpstr>
      <vt:lpstr>Arial</vt:lpstr>
      <vt:lpstr>Calibri</vt:lpstr>
      <vt:lpstr>Office テーマ</vt:lpstr>
      <vt:lpstr>New Directions in Vector Space Models of Meaning</vt:lpstr>
      <vt:lpstr>目录 </vt:lpstr>
      <vt:lpstr>概述</vt:lpstr>
      <vt:lpstr>传统语义表示</vt:lpstr>
      <vt:lpstr>传统语义表示</vt:lpstr>
      <vt:lpstr>基于神经网络的语义表示</vt:lpstr>
      <vt:lpstr>构成短语/篇章/句子级别的表示</vt:lpstr>
      <vt:lpstr>构成短语/篇章/句子级别的表示</vt:lpstr>
      <vt:lpstr>构成短语/篇章/句子级别的表示</vt:lpstr>
      <vt:lpstr>构成短语/篇章/句子级别的表示</vt:lpstr>
      <vt:lpstr>构成短语/篇章/句子级别的表示</vt:lpstr>
      <vt:lpstr>后记</vt:lpstr>
      <vt:lpstr>后记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labeling for open information extraction</dc:title>
  <dc:creator>jiahua</dc:creator>
  <cp:lastModifiedBy>Tian,Zhiliang</cp:lastModifiedBy>
  <cp:revision>1285</cp:revision>
  <dcterms:created xsi:type="dcterms:W3CDTF">2014-03-24T00:25:29Z</dcterms:created>
  <dcterms:modified xsi:type="dcterms:W3CDTF">2014-12-01T10:17:38Z</dcterms:modified>
</cp:coreProperties>
</file>