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62" r:id="rId5"/>
    <p:sldId id="263" r:id="rId6"/>
    <p:sldId id="269" r:id="rId7"/>
    <p:sldId id="266" r:id="rId8"/>
    <p:sldId id="285" r:id="rId9"/>
    <p:sldId id="287" r:id="rId10"/>
    <p:sldId id="289" r:id="rId11"/>
    <p:sldId id="288" r:id="rId12"/>
    <p:sldId id="286" r:id="rId13"/>
    <p:sldId id="290" r:id="rId14"/>
    <p:sldId id="291" r:id="rId15"/>
    <p:sldId id="268" r:id="rId16"/>
    <p:sldId id="272" r:id="rId17"/>
    <p:sldId id="273" r:id="rId18"/>
    <p:sldId id="274" r:id="rId19"/>
    <p:sldId id="284" r:id="rId20"/>
    <p:sldId id="260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CECE"/>
    <a:srgbClr val="AA263C"/>
    <a:srgbClr val="DE9090"/>
    <a:srgbClr val="2B9B9B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975" autoAdjust="0"/>
    <p:restoredTop sz="85610" autoAdjust="0"/>
  </p:normalViewPr>
  <p:slideViewPr>
    <p:cSldViewPr snapToGrid="0" showGuides="1">
      <p:cViewPr>
        <p:scale>
          <a:sx n="66" d="100"/>
          <a:sy n="66" d="100"/>
        </p:scale>
        <p:origin x="870" y="6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177046-8BAF-45CF-A17B-85BC31D2DA19}" type="datetimeFigureOut">
              <a:rPr lang="zh-CN" altLang="en-US" smtClean="0"/>
              <a:t>2016/12/2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4C9A64-0F2F-4B2F-AACF-EB0FC89C71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49317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香港中文大学</a:t>
            </a:r>
            <a:endParaRPr lang="en-US" altLang="zh-CN" dirty="0"/>
          </a:p>
          <a:p>
            <a:r>
              <a:rPr lang="zh-CN" altLang="en-US" dirty="0"/>
              <a:t>新加坡南洋理工大学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4C9A64-0F2F-4B2F-AACF-EB0FC89C719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19901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将所有结点按度的大小从大到小进行排列，并且等分了</a:t>
            </a:r>
            <a:r>
              <a:rPr lang="en-US" altLang="zh-CN" dirty="0"/>
              <a:t>5</a:t>
            </a:r>
            <a:r>
              <a:rPr lang="zh-CN" altLang="en-US" dirty="0"/>
              <a:t>份，横坐标分别与等分的</a:t>
            </a:r>
            <a:r>
              <a:rPr lang="en-US" altLang="zh-CN" dirty="0"/>
              <a:t>5</a:t>
            </a:r>
            <a:r>
              <a:rPr lang="zh-CN" altLang="en-US" dirty="0"/>
              <a:t>部分相对应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4C9A64-0F2F-4B2F-AACF-EB0FC89C719F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34360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4C9A64-0F2F-4B2F-AACF-EB0FC89C719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17689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H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这个子图满足其中的任意一条边的 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support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值都大于（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K-2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）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这里举一个例子比如子图｛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p1 p2 p3 q3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｝这个子图，是一个 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4-Truss</a:t>
            </a:r>
          </a:p>
          <a:p>
            <a:pPr>
              <a:lnSpc>
                <a:spcPct val="150000"/>
              </a:lnSpc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最小边的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support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值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+2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4C9A64-0F2F-4B2F-AACF-EB0FC89C719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02707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G G1 G2</a:t>
            </a:r>
            <a:r>
              <a:rPr lang="en-US" altLang="zh-CN" baseline="0" dirty="0"/>
              <a:t> </a:t>
            </a:r>
            <a:r>
              <a:rPr lang="zh-CN" altLang="en-US" baseline="0" dirty="0"/>
              <a:t>满足 </a:t>
            </a:r>
            <a:r>
              <a:rPr lang="en-US" altLang="zh-CN" baseline="0" dirty="0"/>
              <a:t>4-truss </a:t>
            </a:r>
            <a:r>
              <a:rPr lang="zh-CN" altLang="en-US" baseline="0" dirty="0"/>
              <a:t>且包含查询结点集合 </a:t>
            </a:r>
            <a:r>
              <a:rPr lang="en-US" altLang="zh-CN" baseline="0" dirty="0"/>
              <a:t>Q 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4C9A64-0F2F-4B2F-AACF-EB0FC89C719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32519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4C9A64-0F2F-4B2F-AACF-EB0FC89C719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78116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4C9A64-0F2F-4B2F-AACF-EB0FC89C719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14297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4C9A64-0F2F-4B2F-AACF-EB0FC89C719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87832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TD-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inmem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+ 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是作者提出的在内存中的改进方法</a:t>
            </a:r>
            <a:endParaRPr lang="en-US" altLang="zh-CN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TD-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inmem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是之前常用的 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Truss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分解方法</a:t>
            </a:r>
            <a:endParaRPr lang="en-US" altLang="zh-CN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前两行为运行时间</a:t>
            </a:r>
            <a:endParaRPr lang="en-US" altLang="zh-CN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第三行为加速比，作者的方法比之前的方法快了多少</a:t>
            </a:r>
            <a:endParaRPr lang="en-US" altLang="zh-CN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第四行第五行是两种方法的占用内存的对比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4C9A64-0F2F-4B2F-AACF-EB0FC89C719F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49455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第一个是作者方法 自底向上</a:t>
            </a:r>
            <a:endParaRPr lang="en-US" altLang="zh-CN" dirty="0"/>
          </a:p>
          <a:p>
            <a:r>
              <a:rPr lang="zh-CN" altLang="en-US" dirty="0"/>
              <a:t>第二个目前已经存在的方法作为对比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4C9A64-0F2F-4B2F-AACF-EB0FC89C719F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40613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8C533-75A1-4D34-B60B-19FE2FFE8FE2}" type="datetime1">
              <a:rPr lang="zh-CN" altLang="en-US" smtClean="0"/>
              <a:t>2016/12/2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13682-CD23-4EBB-B68D-B3BFF0A874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26660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AEBD6-50C5-49CB-945D-5D722F95FA0B}" type="datetime1">
              <a:rPr lang="zh-CN" altLang="en-US" smtClean="0"/>
              <a:t>2016/12/2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13682-CD23-4EBB-B68D-B3BFF0A874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8198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A5BA0-C387-4FF2-B896-2038FCBEDD19}" type="datetime1">
              <a:rPr lang="zh-CN" altLang="en-US" smtClean="0"/>
              <a:t>2016/12/2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13682-CD23-4EBB-B68D-B3BFF0A874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4704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5189B-8011-42D6-AAB0-4989C82460CC}" type="datetime1">
              <a:rPr lang="zh-CN" altLang="en-US" smtClean="0"/>
              <a:t>2016/12/2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13682-CD23-4EBB-B68D-B3BFF0A874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3679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B8199-757E-4F06-9123-3EBCED52D2B2}" type="datetime1">
              <a:rPr lang="zh-CN" altLang="en-US" smtClean="0"/>
              <a:t>2016/12/2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13682-CD23-4EBB-B68D-B3BFF0A874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537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620F8-2D9B-4EAA-9BED-4F648679C1FA}" type="datetime1">
              <a:rPr lang="zh-CN" altLang="en-US" smtClean="0"/>
              <a:t>2016/12/2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13682-CD23-4EBB-B68D-B3BFF0A874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4319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C870E-FBF2-4B39-81E4-91A0F7D266BF}" type="datetime1">
              <a:rPr lang="zh-CN" altLang="en-US" smtClean="0"/>
              <a:t>2016/12/2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13682-CD23-4EBB-B68D-B3BFF0A874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148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CBA3F-3FC4-42F2-BB1B-991CA4B4CDC2}" type="datetime1">
              <a:rPr lang="zh-CN" altLang="en-US" smtClean="0"/>
              <a:t>2016/12/2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13682-CD23-4EBB-B68D-B3BFF0A874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2667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710D1-5219-4569-9974-3F1CD69AF163}" type="datetime1">
              <a:rPr lang="zh-CN" altLang="en-US" smtClean="0"/>
              <a:t>2016/12/2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13682-CD23-4EBB-B68D-B3BFF0A874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0772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8185A-2AED-4F84-ADC7-019D7E5A516A}" type="datetime1">
              <a:rPr lang="zh-CN" altLang="en-US" smtClean="0"/>
              <a:t>2016/12/2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13682-CD23-4EBB-B68D-B3BFF0A874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0736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78122-C68E-4EEE-A34A-FC2AFD3FFFBD}" type="datetime1">
              <a:rPr lang="zh-CN" altLang="en-US" smtClean="0"/>
              <a:t>2016/12/2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13682-CD23-4EBB-B68D-B3BFF0A874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5172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E76564-6604-4E05-A97E-C2A1A640838C}" type="datetime1">
              <a:rPr lang="zh-CN" altLang="en-US" smtClean="0"/>
              <a:t>2016/12/2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413682-CD23-4EBB-B68D-B3BFF0A874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2625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212850" y="1257300"/>
            <a:ext cx="9766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/>
              <a:t>Truss decomposition in massive networks</a:t>
            </a:r>
            <a:endParaRPr lang="zh-CN" altLang="en-US" sz="3200" dirty="0"/>
          </a:p>
        </p:txBody>
      </p:sp>
      <p:sp>
        <p:nvSpPr>
          <p:cNvPr id="7" name="文本框 6"/>
          <p:cNvSpPr txBox="1"/>
          <p:nvPr/>
        </p:nvSpPr>
        <p:spPr>
          <a:xfrm>
            <a:off x="8629651" y="5165725"/>
            <a:ext cx="315436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VLDB 2012</a:t>
            </a:r>
          </a:p>
          <a:p>
            <a:pPr algn="ctr"/>
            <a:r>
              <a:rPr lang="en-US" altLang="zh-CN" sz="2400" dirty="0"/>
              <a:t>Tianzhu Wei</a:t>
            </a:r>
          </a:p>
          <a:p>
            <a:pPr algn="ctr"/>
            <a:r>
              <a:rPr lang="en-US" altLang="zh-CN" sz="2400" dirty="0"/>
              <a:t>2016 – 12 - </a:t>
            </a:r>
            <a:r>
              <a:rPr lang="en-US" altLang="zh-CN" sz="3600" b="1" dirty="0">
                <a:solidFill>
                  <a:srgbClr val="FF0000"/>
                </a:solidFill>
              </a:rPr>
              <a:t>??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552107" y="2695016"/>
            <a:ext cx="9844531" cy="1789223"/>
          </a:xfrm>
          <a:prstGeom prst="rect">
            <a:avLst/>
          </a:prstGeom>
        </p:spPr>
      </p:pic>
      <p:cxnSp>
        <p:nvCxnSpPr>
          <p:cNvPr id="5" name="直接连接符 4"/>
          <p:cNvCxnSpPr/>
          <p:nvPr/>
        </p:nvCxnSpPr>
        <p:spPr>
          <a:xfrm>
            <a:off x="6096000" y="2814076"/>
            <a:ext cx="0" cy="168172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0723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35299" y="508085"/>
            <a:ext cx="2167581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Exist Solution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026099" y="508085"/>
            <a:ext cx="3424912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In-Memory Algorithm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7001304" y="172641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7001304" y="2842116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46" name="椭圆 45"/>
          <p:cNvSpPr/>
          <p:nvPr/>
        </p:nvSpPr>
        <p:spPr>
          <a:xfrm>
            <a:off x="7001304" y="3991897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47" name="椭圆 46"/>
          <p:cNvSpPr/>
          <p:nvPr/>
        </p:nvSpPr>
        <p:spPr>
          <a:xfrm>
            <a:off x="8331403" y="2842115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48" name="椭圆 47"/>
          <p:cNvSpPr/>
          <p:nvPr/>
        </p:nvSpPr>
        <p:spPr>
          <a:xfrm>
            <a:off x="8331834" y="172641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50" name="椭圆 49"/>
          <p:cNvSpPr/>
          <p:nvPr/>
        </p:nvSpPr>
        <p:spPr>
          <a:xfrm>
            <a:off x="9663281" y="172641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11552200" y="1742676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53" name="椭圆 52"/>
          <p:cNvSpPr/>
          <p:nvPr/>
        </p:nvSpPr>
        <p:spPr>
          <a:xfrm>
            <a:off x="10548453" y="282935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54" name="椭圆 53"/>
          <p:cNvSpPr/>
          <p:nvPr/>
        </p:nvSpPr>
        <p:spPr>
          <a:xfrm>
            <a:off x="11552200" y="282935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cxnSp>
        <p:nvCxnSpPr>
          <p:cNvPr id="56" name="直接连接符 55"/>
          <p:cNvCxnSpPr>
            <a:stCxn id="46" idx="0"/>
            <a:endCxn id="45" idx="4"/>
          </p:cNvCxnSpPr>
          <p:nvPr/>
        </p:nvCxnSpPr>
        <p:spPr>
          <a:xfrm flipV="1">
            <a:off x="7117904" y="3075316"/>
            <a:ext cx="0" cy="916581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>
            <a:stCxn id="45" idx="0"/>
            <a:endCxn id="44" idx="4"/>
          </p:cNvCxnSpPr>
          <p:nvPr/>
        </p:nvCxnSpPr>
        <p:spPr>
          <a:xfrm flipV="1">
            <a:off x="7117904" y="1959611"/>
            <a:ext cx="0" cy="882505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90"/>
          <p:cNvCxnSpPr>
            <a:stCxn id="46" idx="2"/>
            <a:endCxn id="44" idx="2"/>
          </p:cNvCxnSpPr>
          <p:nvPr/>
        </p:nvCxnSpPr>
        <p:spPr>
          <a:xfrm rot="10800000">
            <a:off x="7001304" y="1843011"/>
            <a:ext cx="12700" cy="2265486"/>
          </a:xfrm>
          <a:prstGeom prst="curvedConnector3">
            <a:avLst>
              <a:gd name="adj1" fmla="val 1800000"/>
            </a:avLst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stCxn id="48" idx="2"/>
            <a:endCxn id="44" idx="6"/>
          </p:cNvCxnSpPr>
          <p:nvPr/>
        </p:nvCxnSpPr>
        <p:spPr>
          <a:xfrm flipH="1">
            <a:off x="7234504" y="1843011"/>
            <a:ext cx="1097330" cy="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>
            <a:stCxn id="47" idx="2"/>
            <a:endCxn id="45" idx="6"/>
          </p:cNvCxnSpPr>
          <p:nvPr/>
        </p:nvCxnSpPr>
        <p:spPr>
          <a:xfrm flipH="1">
            <a:off x="7234504" y="2958715"/>
            <a:ext cx="1096899" cy="1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>
            <a:stCxn id="47" idx="3"/>
            <a:endCxn id="46" idx="6"/>
          </p:cNvCxnSpPr>
          <p:nvPr/>
        </p:nvCxnSpPr>
        <p:spPr>
          <a:xfrm flipH="1">
            <a:off x="7234504" y="3041164"/>
            <a:ext cx="1131050" cy="1067333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>
            <a:stCxn id="47" idx="0"/>
            <a:endCxn id="48" idx="4"/>
          </p:cNvCxnSpPr>
          <p:nvPr/>
        </p:nvCxnSpPr>
        <p:spPr>
          <a:xfrm flipV="1">
            <a:off x="8448003" y="1959611"/>
            <a:ext cx="431" cy="882504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>
            <a:stCxn id="47" idx="1"/>
            <a:endCxn id="44" idx="5"/>
          </p:cNvCxnSpPr>
          <p:nvPr/>
        </p:nvCxnSpPr>
        <p:spPr>
          <a:xfrm flipH="1" flipV="1">
            <a:off x="7200353" y="1925460"/>
            <a:ext cx="1165201" cy="950806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>
            <a:endCxn id="45" idx="7"/>
          </p:cNvCxnSpPr>
          <p:nvPr/>
        </p:nvCxnSpPr>
        <p:spPr>
          <a:xfrm flipH="1">
            <a:off x="7200353" y="1913181"/>
            <a:ext cx="1116536" cy="963086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>
            <a:endCxn id="46" idx="7"/>
          </p:cNvCxnSpPr>
          <p:nvPr/>
        </p:nvCxnSpPr>
        <p:spPr>
          <a:xfrm flipH="1">
            <a:off x="7200353" y="1975876"/>
            <a:ext cx="1163532" cy="205017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>
            <a:stCxn id="53" idx="1"/>
            <a:endCxn id="50" idx="5"/>
          </p:cNvCxnSpPr>
          <p:nvPr/>
        </p:nvCxnSpPr>
        <p:spPr>
          <a:xfrm flipH="1" flipV="1">
            <a:off x="9862330" y="1925460"/>
            <a:ext cx="720274" cy="93804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>
            <a:stCxn id="54" idx="2"/>
            <a:endCxn id="53" idx="6"/>
          </p:cNvCxnSpPr>
          <p:nvPr/>
        </p:nvCxnSpPr>
        <p:spPr>
          <a:xfrm flipH="1">
            <a:off x="10781653" y="2945951"/>
            <a:ext cx="770547" cy="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>
            <a:stCxn id="54" idx="0"/>
            <a:endCxn id="52" idx="4"/>
          </p:cNvCxnSpPr>
          <p:nvPr/>
        </p:nvCxnSpPr>
        <p:spPr>
          <a:xfrm flipV="1">
            <a:off x="11668800" y="1975876"/>
            <a:ext cx="0" cy="853475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>
            <a:stCxn id="52" idx="2"/>
            <a:endCxn id="50" idx="6"/>
          </p:cNvCxnSpPr>
          <p:nvPr/>
        </p:nvCxnSpPr>
        <p:spPr>
          <a:xfrm flipH="1" flipV="1">
            <a:off x="9896481" y="1843011"/>
            <a:ext cx="1655719" cy="16265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>
            <a:stCxn id="52" idx="3"/>
            <a:endCxn id="53" idx="7"/>
          </p:cNvCxnSpPr>
          <p:nvPr/>
        </p:nvCxnSpPr>
        <p:spPr>
          <a:xfrm flipH="1">
            <a:off x="10747502" y="1941725"/>
            <a:ext cx="838849" cy="921777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>
            <a:stCxn id="54" idx="1"/>
            <a:endCxn id="50" idx="5"/>
          </p:cNvCxnSpPr>
          <p:nvPr/>
        </p:nvCxnSpPr>
        <p:spPr>
          <a:xfrm flipH="1" flipV="1">
            <a:off x="9862330" y="1925460"/>
            <a:ext cx="1724021" cy="93804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文本框 81"/>
          <p:cNvSpPr txBox="1"/>
          <p:nvPr/>
        </p:nvSpPr>
        <p:spPr>
          <a:xfrm>
            <a:off x="6886132" y="1334725"/>
            <a:ext cx="463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 smtClean="0"/>
              <a:t>a</a:t>
            </a:r>
            <a:endParaRPr lang="zh-CN" altLang="en-US" sz="2400" i="1" dirty="0"/>
          </a:p>
        </p:txBody>
      </p:sp>
      <p:sp>
        <p:nvSpPr>
          <p:cNvPr id="83" name="文本框 82"/>
          <p:cNvSpPr txBox="1"/>
          <p:nvPr/>
        </p:nvSpPr>
        <p:spPr>
          <a:xfrm>
            <a:off x="6711302" y="2996616"/>
            <a:ext cx="463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 smtClean="0"/>
              <a:t>b</a:t>
            </a:r>
            <a:endParaRPr lang="zh-CN" altLang="en-US" sz="2400" i="1" dirty="0"/>
          </a:p>
        </p:txBody>
      </p:sp>
      <p:sp>
        <p:nvSpPr>
          <p:cNvPr id="84" name="文本框 83"/>
          <p:cNvSpPr txBox="1"/>
          <p:nvPr/>
        </p:nvSpPr>
        <p:spPr>
          <a:xfrm>
            <a:off x="6886132" y="4105122"/>
            <a:ext cx="463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 smtClean="0"/>
              <a:t>c</a:t>
            </a:r>
            <a:endParaRPr lang="zh-CN" altLang="en-US" sz="2400" i="1" dirty="0"/>
          </a:p>
        </p:txBody>
      </p:sp>
      <p:sp>
        <p:nvSpPr>
          <p:cNvPr id="86" name="文本框 85"/>
          <p:cNvSpPr txBox="1"/>
          <p:nvPr/>
        </p:nvSpPr>
        <p:spPr>
          <a:xfrm>
            <a:off x="8381226" y="2518437"/>
            <a:ext cx="429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 smtClean="0"/>
              <a:t>d</a:t>
            </a:r>
            <a:endParaRPr lang="zh-CN" altLang="en-US" sz="2400" i="1" dirty="0"/>
          </a:p>
        </p:txBody>
      </p:sp>
      <p:sp>
        <p:nvSpPr>
          <p:cNvPr id="87" name="文本框 86"/>
          <p:cNvSpPr txBox="1"/>
          <p:nvPr/>
        </p:nvSpPr>
        <p:spPr>
          <a:xfrm>
            <a:off x="8381226" y="1337108"/>
            <a:ext cx="429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 smtClean="0"/>
              <a:t>e</a:t>
            </a:r>
            <a:endParaRPr lang="zh-CN" altLang="en-US" sz="2400" i="1" dirty="0"/>
          </a:p>
        </p:txBody>
      </p:sp>
      <p:sp>
        <p:nvSpPr>
          <p:cNvPr id="88" name="文本框 87"/>
          <p:cNvSpPr txBox="1"/>
          <p:nvPr/>
        </p:nvSpPr>
        <p:spPr>
          <a:xfrm>
            <a:off x="9547192" y="1337108"/>
            <a:ext cx="429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 smtClean="0"/>
              <a:t>f</a:t>
            </a:r>
            <a:endParaRPr lang="zh-CN" altLang="en-US" sz="2400" i="1" dirty="0"/>
          </a:p>
        </p:txBody>
      </p:sp>
      <p:sp>
        <p:nvSpPr>
          <p:cNvPr id="91" name="文本框 90"/>
          <p:cNvSpPr txBox="1"/>
          <p:nvPr/>
        </p:nvSpPr>
        <p:spPr>
          <a:xfrm>
            <a:off x="10467979" y="2996616"/>
            <a:ext cx="429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 smtClean="0"/>
              <a:t>h</a:t>
            </a:r>
            <a:endParaRPr lang="zh-CN" altLang="en-US" sz="2400" i="1" dirty="0"/>
          </a:p>
        </p:txBody>
      </p:sp>
      <p:sp>
        <p:nvSpPr>
          <p:cNvPr id="92" name="文本框 91"/>
          <p:cNvSpPr txBox="1"/>
          <p:nvPr/>
        </p:nvSpPr>
        <p:spPr>
          <a:xfrm>
            <a:off x="11762941" y="2810331"/>
            <a:ext cx="429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 smtClean="0"/>
              <a:t>i</a:t>
            </a:r>
            <a:endParaRPr lang="zh-CN" altLang="en-US" sz="2400" i="1" dirty="0"/>
          </a:p>
        </p:txBody>
      </p:sp>
      <p:sp>
        <p:nvSpPr>
          <p:cNvPr id="93" name="文本框 92"/>
          <p:cNvSpPr txBox="1"/>
          <p:nvPr/>
        </p:nvSpPr>
        <p:spPr>
          <a:xfrm>
            <a:off x="11712693" y="1367056"/>
            <a:ext cx="429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 smtClean="0"/>
              <a:t>j</a:t>
            </a:r>
            <a:endParaRPr lang="zh-CN" altLang="en-US" sz="2400" i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5" name="文本框 94"/>
              <p:cNvSpPr txBox="1"/>
              <p:nvPr/>
            </p:nvSpPr>
            <p:spPr>
              <a:xfrm>
                <a:off x="550720" y="2208836"/>
                <a:ext cx="4046108" cy="3474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𝑠𝑢𝑝𝑝𝑜𝑟𝑡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=|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𝑛𝑏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⋂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𝑛𝑏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|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95" name="文本框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720" y="2208836"/>
                <a:ext cx="4046108" cy="347403"/>
              </a:xfrm>
              <a:prstGeom prst="rect">
                <a:avLst/>
              </a:prstGeom>
              <a:blipFill rotWithShape="0">
                <a:blip r:embed="rId3"/>
                <a:stretch>
                  <a:fillRect l="-1355" r="-1657" b="-26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6" name="矩形 95"/>
              <p:cNvSpPr/>
              <p:nvPr/>
            </p:nvSpPr>
            <p:spPr>
              <a:xfrm>
                <a:off x="1600587" y="2796561"/>
                <a:ext cx="2211635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𝑛𝑏</m:t>
                      </m:r>
                      <m:d>
                        <m:dPr>
                          <m:ctrlPr>
                            <a:rPr lang="en-US" altLang="zh-CN" sz="20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en-US" altLang="zh-CN" sz="2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altLang="zh-CN" sz="2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zh-CN" sz="2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sz="2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CN" sz="2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zh-CN" altLang="en-US" sz="2000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96" name="矩形 9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587" y="2796561"/>
                <a:ext cx="2211635" cy="400110"/>
              </a:xfrm>
              <a:prstGeom prst="rect">
                <a:avLst/>
              </a:prstGeom>
              <a:blipFill rotWithShape="0">
                <a:blip r:embed="rId4"/>
                <a:stretch>
                  <a:fillRect r="-829" b="-153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7" name="矩形 96"/>
              <p:cNvSpPr/>
              <p:nvPr/>
            </p:nvSpPr>
            <p:spPr>
              <a:xfrm>
                <a:off x="1600587" y="3314381"/>
                <a:ext cx="227555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𝑛𝑏</m:t>
                      </m:r>
                      <m:d>
                        <m:dPr>
                          <m:ctrlPr>
                            <a:rPr lang="en-US" altLang="zh-CN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zh-CN" alt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97" name="矩形 9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587" y="3314381"/>
                <a:ext cx="2275559" cy="400110"/>
              </a:xfrm>
              <a:prstGeom prst="rect">
                <a:avLst/>
              </a:prstGeom>
              <a:blipFill rotWithShape="0">
                <a:blip r:embed="rId5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8" name="矩形 97"/>
          <p:cNvSpPr/>
          <p:nvPr/>
        </p:nvSpPr>
        <p:spPr>
          <a:xfrm>
            <a:off x="4612500" y="2167892"/>
            <a:ext cx="4940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</a:rPr>
              <a:t>=3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4" name="矩形 103"/>
              <p:cNvSpPr/>
              <p:nvPr/>
            </p:nvSpPr>
            <p:spPr>
              <a:xfrm>
                <a:off x="509776" y="1513071"/>
                <a:ext cx="255352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𝑐𝑜𝑚𝑝𝑢𝑡𝑒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𝑠𝑢𝑝𝑝𝑜𝑟𝑡</m:t>
                      </m:r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104" name="矩形 10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776" y="1513071"/>
                <a:ext cx="2553520" cy="400110"/>
              </a:xfrm>
              <a:prstGeom prst="rect">
                <a:avLst/>
              </a:prstGeom>
              <a:blipFill rotWithShape="0">
                <a:blip r:embed="rId6"/>
                <a:stretch>
                  <a:fillRect l="-716" b="-106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9" name="矩形 118"/>
              <p:cNvSpPr/>
              <p:nvPr/>
            </p:nvSpPr>
            <p:spPr>
              <a:xfrm>
                <a:off x="509776" y="4023298"/>
                <a:ext cx="177651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𝑅𝑒𝑚𝑜𝑣𝑒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𝑒𝑑𝑔𝑒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119" name="矩形 1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776" y="4023298"/>
                <a:ext cx="1776512" cy="400110"/>
              </a:xfrm>
              <a:prstGeom prst="rect">
                <a:avLst/>
              </a:prstGeom>
              <a:blipFill rotWithShape="0">
                <a:blip r:embed="rId7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0" name="矩形 119"/>
              <p:cNvSpPr/>
              <p:nvPr/>
            </p:nvSpPr>
            <p:spPr>
              <a:xfrm>
                <a:off x="591817" y="4681416"/>
                <a:ext cx="338894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000" i="1" smtClean="0">
                          <a:latin typeface="Cambria Math" panose="02040503050406030204" pitchFamily="18" charset="0"/>
                        </a:rPr>
                        <m:t>re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𝑚𝑜𝑣𝑒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:</m:t>
                      </m:r>
                      <m:func>
                        <m:func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sup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d>
                        </m:e>
                      </m:func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&lt;(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−2)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120" name="矩形 1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817" y="4681416"/>
                <a:ext cx="3388941" cy="400110"/>
              </a:xfrm>
              <a:prstGeom prst="rect">
                <a:avLst/>
              </a:prstGeom>
              <a:blipFill rotWithShape="0">
                <a:blip r:embed="rId8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1" name="矩形 120"/>
              <p:cNvSpPr/>
              <p:nvPr/>
            </p:nvSpPr>
            <p:spPr>
              <a:xfrm>
                <a:off x="591817" y="5250035"/>
                <a:ext cx="86844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121" name="矩形 1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817" y="5250035"/>
                <a:ext cx="868443" cy="40011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5" name="矩形 124"/>
              <p:cNvSpPr/>
              <p:nvPr/>
            </p:nvSpPr>
            <p:spPr>
              <a:xfrm>
                <a:off x="2118928" y="5250035"/>
                <a:ext cx="86844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125" name="矩形 1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8928" y="5250035"/>
                <a:ext cx="868443" cy="40011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1" name="文本框 130"/>
          <p:cNvSpPr txBox="1"/>
          <p:nvPr/>
        </p:nvSpPr>
        <p:spPr>
          <a:xfrm>
            <a:off x="10910102" y="2924930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 smtClean="0">
                <a:solidFill>
                  <a:srgbClr val="FF0000"/>
                </a:solidFill>
              </a:rPr>
              <a:t>2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33" name="文本框 132"/>
          <p:cNvSpPr txBox="1"/>
          <p:nvPr/>
        </p:nvSpPr>
        <p:spPr>
          <a:xfrm>
            <a:off x="11570870" y="2240441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 smtClean="0">
                <a:solidFill>
                  <a:srgbClr val="FF0000"/>
                </a:solidFill>
              </a:rPr>
              <a:t>2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34" name="文本框 133"/>
          <p:cNvSpPr txBox="1"/>
          <p:nvPr/>
        </p:nvSpPr>
        <p:spPr>
          <a:xfrm>
            <a:off x="10550105" y="1523036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 smtClean="0">
                <a:solidFill>
                  <a:srgbClr val="FF0000"/>
                </a:solidFill>
              </a:rPr>
              <a:t>2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35" name="文本框 134"/>
          <p:cNvSpPr txBox="1"/>
          <p:nvPr/>
        </p:nvSpPr>
        <p:spPr>
          <a:xfrm>
            <a:off x="10368074" y="2007907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 smtClean="0">
                <a:solidFill>
                  <a:srgbClr val="FF0000"/>
                </a:solidFill>
              </a:rPr>
              <a:t>2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36" name="文本框 135"/>
          <p:cNvSpPr txBox="1"/>
          <p:nvPr/>
        </p:nvSpPr>
        <p:spPr>
          <a:xfrm>
            <a:off x="10988590" y="1995432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 smtClean="0">
                <a:solidFill>
                  <a:srgbClr val="FF0000"/>
                </a:solidFill>
              </a:rPr>
              <a:t>2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37" name="文本框 136"/>
          <p:cNvSpPr txBox="1"/>
          <p:nvPr/>
        </p:nvSpPr>
        <p:spPr>
          <a:xfrm>
            <a:off x="9920346" y="2293581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 smtClean="0">
                <a:solidFill>
                  <a:srgbClr val="FF0000"/>
                </a:solidFill>
              </a:rPr>
              <a:t>2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40" name="文本框 139"/>
          <p:cNvSpPr txBox="1"/>
          <p:nvPr/>
        </p:nvSpPr>
        <p:spPr>
          <a:xfrm>
            <a:off x="7544088" y="1533716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 smtClean="0">
                <a:solidFill>
                  <a:srgbClr val="FF0000"/>
                </a:solidFill>
              </a:rPr>
              <a:t>3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41" name="文本框 140"/>
          <p:cNvSpPr txBox="1"/>
          <p:nvPr/>
        </p:nvSpPr>
        <p:spPr>
          <a:xfrm>
            <a:off x="6401655" y="2696648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 smtClean="0">
                <a:solidFill>
                  <a:srgbClr val="FF0000"/>
                </a:solidFill>
              </a:rPr>
              <a:t>3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42" name="文本框 141"/>
          <p:cNvSpPr txBox="1"/>
          <p:nvPr/>
        </p:nvSpPr>
        <p:spPr>
          <a:xfrm>
            <a:off x="6990931" y="2210081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 smtClean="0">
                <a:solidFill>
                  <a:srgbClr val="FF0000"/>
                </a:solidFill>
              </a:rPr>
              <a:t>3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43" name="文本框 142"/>
          <p:cNvSpPr txBox="1"/>
          <p:nvPr/>
        </p:nvSpPr>
        <p:spPr>
          <a:xfrm>
            <a:off x="6990931" y="3247113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 smtClean="0">
                <a:solidFill>
                  <a:srgbClr val="FF0000"/>
                </a:solidFill>
              </a:rPr>
              <a:t>3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44" name="文本框 143"/>
          <p:cNvSpPr txBox="1"/>
          <p:nvPr/>
        </p:nvSpPr>
        <p:spPr>
          <a:xfrm>
            <a:off x="7400318" y="2676323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 smtClean="0">
                <a:solidFill>
                  <a:srgbClr val="FF0000"/>
                </a:solidFill>
              </a:rPr>
              <a:t>3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45" name="文本框 144"/>
          <p:cNvSpPr txBox="1"/>
          <p:nvPr/>
        </p:nvSpPr>
        <p:spPr>
          <a:xfrm>
            <a:off x="7561547" y="3310628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 smtClean="0">
                <a:solidFill>
                  <a:srgbClr val="FF0000"/>
                </a:solidFill>
              </a:rPr>
              <a:t>3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46" name="文本框 145"/>
          <p:cNvSpPr txBox="1"/>
          <p:nvPr/>
        </p:nvSpPr>
        <p:spPr>
          <a:xfrm>
            <a:off x="8324271" y="2222651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 smtClean="0">
                <a:solidFill>
                  <a:srgbClr val="FF0000"/>
                </a:solidFill>
              </a:rPr>
              <a:t>3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49" name="文本框 148"/>
          <p:cNvSpPr txBox="1"/>
          <p:nvPr/>
        </p:nvSpPr>
        <p:spPr>
          <a:xfrm>
            <a:off x="7677511" y="1913181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 smtClean="0">
                <a:solidFill>
                  <a:srgbClr val="FF0000"/>
                </a:solidFill>
              </a:rPr>
              <a:t>3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50" name="文本框 149"/>
          <p:cNvSpPr txBox="1"/>
          <p:nvPr/>
        </p:nvSpPr>
        <p:spPr>
          <a:xfrm>
            <a:off x="8018800" y="2236592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 smtClean="0">
                <a:solidFill>
                  <a:srgbClr val="FF0000"/>
                </a:solidFill>
              </a:rPr>
              <a:t>3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05" name="文本框 104"/>
          <p:cNvSpPr txBox="1"/>
          <p:nvPr/>
        </p:nvSpPr>
        <p:spPr>
          <a:xfrm>
            <a:off x="10772555" y="4743762"/>
            <a:ext cx="1241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i="1" dirty="0" smtClean="0">
                <a:solidFill>
                  <a:schemeClr val="accent6"/>
                </a:solidFill>
              </a:rPr>
              <a:t>4-Truss</a:t>
            </a:r>
            <a:endParaRPr lang="zh-CN" altLang="en-US" sz="2400" b="1" i="1" dirty="0">
              <a:solidFill>
                <a:schemeClr val="accent6"/>
              </a:solidFill>
            </a:endParaRPr>
          </a:p>
        </p:txBody>
      </p:sp>
      <p:sp>
        <p:nvSpPr>
          <p:cNvPr id="111" name="右箭头 110"/>
          <p:cNvSpPr/>
          <p:nvPr/>
        </p:nvSpPr>
        <p:spPr>
          <a:xfrm>
            <a:off x="1600587" y="5372100"/>
            <a:ext cx="342513" cy="1651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右箭头 111"/>
          <p:cNvSpPr/>
          <p:nvPr/>
        </p:nvSpPr>
        <p:spPr>
          <a:xfrm>
            <a:off x="3163199" y="5372100"/>
            <a:ext cx="342513" cy="1651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3" name="矩形 112"/>
              <p:cNvSpPr/>
              <p:nvPr/>
            </p:nvSpPr>
            <p:spPr>
              <a:xfrm>
                <a:off x="3681540" y="5250035"/>
                <a:ext cx="94538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=…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113" name="矩形 1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1540" y="5250035"/>
                <a:ext cx="945387" cy="40011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78583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/>
      <p:bldP spid="112" grpId="0" animBg="1"/>
      <p:bldP spid="1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35299" y="508085"/>
            <a:ext cx="2167581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Exist Solution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026099" y="508085"/>
            <a:ext cx="3424912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In-Memory Algorithm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7001304" y="172641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7001304" y="2842116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46" name="椭圆 45"/>
          <p:cNvSpPr/>
          <p:nvPr/>
        </p:nvSpPr>
        <p:spPr>
          <a:xfrm>
            <a:off x="7001304" y="3991897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47" name="椭圆 46"/>
          <p:cNvSpPr/>
          <p:nvPr/>
        </p:nvSpPr>
        <p:spPr>
          <a:xfrm>
            <a:off x="8331403" y="2842115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48" name="椭圆 47"/>
          <p:cNvSpPr/>
          <p:nvPr/>
        </p:nvSpPr>
        <p:spPr>
          <a:xfrm>
            <a:off x="8331834" y="172641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49" name="椭圆 48"/>
          <p:cNvSpPr/>
          <p:nvPr/>
        </p:nvSpPr>
        <p:spPr>
          <a:xfrm>
            <a:off x="8316889" y="397603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50" name="椭圆 49"/>
          <p:cNvSpPr/>
          <p:nvPr/>
        </p:nvSpPr>
        <p:spPr>
          <a:xfrm>
            <a:off x="9663281" y="172641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9663281" y="282935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11552200" y="1742676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53" name="椭圆 52"/>
          <p:cNvSpPr/>
          <p:nvPr/>
        </p:nvSpPr>
        <p:spPr>
          <a:xfrm>
            <a:off x="10548453" y="282935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54" name="椭圆 53"/>
          <p:cNvSpPr/>
          <p:nvPr/>
        </p:nvSpPr>
        <p:spPr>
          <a:xfrm>
            <a:off x="11552200" y="282935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55" name="椭圆 54"/>
          <p:cNvSpPr/>
          <p:nvPr/>
        </p:nvSpPr>
        <p:spPr>
          <a:xfrm>
            <a:off x="10481820" y="3928038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cxnSp>
        <p:nvCxnSpPr>
          <p:cNvPr id="56" name="直接连接符 55"/>
          <p:cNvCxnSpPr>
            <a:stCxn id="46" idx="0"/>
            <a:endCxn id="45" idx="4"/>
          </p:cNvCxnSpPr>
          <p:nvPr/>
        </p:nvCxnSpPr>
        <p:spPr>
          <a:xfrm flipV="1">
            <a:off x="7117904" y="3075316"/>
            <a:ext cx="0" cy="916581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>
            <a:stCxn id="45" idx="0"/>
            <a:endCxn id="44" idx="4"/>
          </p:cNvCxnSpPr>
          <p:nvPr/>
        </p:nvCxnSpPr>
        <p:spPr>
          <a:xfrm flipV="1">
            <a:off x="7117904" y="1959611"/>
            <a:ext cx="0" cy="882505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90"/>
          <p:cNvCxnSpPr>
            <a:stCxn id="46" idx="2"/>
            <a:endCxn id="44" idx="2"/>
          </p:cNvCxnSpPr>
          <p:nvPr/>
        </p:nvCxnSpPr>
        <p:spPr>
          <a:xfrm rot="10800000">
            <a:off x="7001304" y="1843011"/>
            <a:ext cx="12700" cy="2265486"/>
          </a:xfrm>
          <a:prstGeom prst="curvedConnector3">
            <a:avLst>
              <a:gd name="adj1" fmla="val 1800000"/>
            </a:avLst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stCxn id="48" idx="2"/>
            <a:endCxn id="44" idx="6"/>
          </p:cNvCxnSpPr>
          <p:nvPr/>
        </p:nvCxnSpPr>
        <p:spPr>
          <a:xfrm flipH="1">
            <a:off x="7234504" y="1843011"/>
            <a:ext cx="1097330" cy="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>
            <a:stCxn id="47" idx="2"/>
            <a:endCxn id="45" idx="6"/>
          </p:cNvCxnSpPr>
          <p:nvPr/>
        </p:nvCxnSpPr>
        <p:spPr>
          <a:xfrm flipH="1">
            <a:off x="7234504" y="2958715"/>
            <a:ext cx="1096899" cy="1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>
            <a:stCxn id="47" idx="3"/>
            <a:endCxn id="46" idx="6"/>
          </p:cNvCxnSpPr>
          <p:nvPr/>
        </p:nvCxnSpPr>
        <p:spPr>
          <a:xfrm flipH="1">
            <a:off x="7234504" y="3041164"/>
            <a:ext cx="1131050" cy="1067333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>
            <a:stCxn id="47" idx="0"/>
            <a:endCxn id="48" idx="4"/>
          </p:cNvCxnSpPr>
          <p:nvPr/>
        </p:nvCxnSpPr>
        <p:spPr>
          <a:xfrm flipV="1">
            <a:off x="8448003" y="1959611"/>
            <a:ext cx="431" cy="882504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>
            <a:stCxn id="47" idx="1"/>
            <a:endCxn id="44" idx="5"/>
          </p:cNvCxnSpPr>
          <p:nvPr/>
        </p:nvCxnSpPr>
        <p:spPr>
          <a:xfrm flipH="1" flipV="1">
            <a:off x="7200353" y="1925460"/>
            <a:ext cx="1165201" cy="950806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>
            <a:endCxn id="45" idx="7"/>
          </p:cNvCxnSpPr>
          <p:nvPr/>
        </p:nvCxnSpPr>
        <p:spPr>
          <a:xfrm flipH="1">
            <a:off x="7200353" y="1913181"/>
            <a:ext cx="1116536" cy="963086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>
            <a:endCxn id="46" idx="7"/>
          </p:cNvCxnSpPr>
          <p:nvPr/>
        </p:nvCxnSpPr>
        <p:spPr>
          <a:xfrm flipH="1">
            <a:off x="7200353" y="1975876"/>
            <a:ext cx="1163532" cy="205017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>
            <a:stCxn id="51" idx="2"/>
            <a:endCxn id="47" idx="6"/>
          </p:cNvCxnSpPr>
          <p:nvPr/>
        </p:nvCxnSpPr>
        <p:spPr>
          <a:xfrm flipH="1">
            <a:off x="8564603" y="2945951"/>
            <a:ext cx="1098678" cy="12764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>
            <a:stCxn id="50" idx="2"/>
            <a:endCxn id="48" idx="6"/>
          </p:cNvCxnSpPr>
          <p:nvPr/>
        </p:nvCxnSpPr>
        <p:spPr>
          <a:xfrm flipH="1">
            <a:off x="8565034" y="1843011"/>
            <a:ext cx="1098247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>
            <a:stCxn id="51" idx="1"/>
            <a:endCxn id="48" idx="5"/>
          </p:cNvCxnSpPr>
          <p:nvPr/>
        </p:nvCxnSpPr>
        <p:spPr>
          <a:xfrm flipH="1" flipV="1">
            <a:off x="8530883" y="1925460"/>
            <a:ext cx="1166549" cy="93804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>
            <a:stCxn id="51" idx="0"/>
            <a:endCxn id="50" idx="4"/>
          </p:cNvCxnSpPr>
          <p:nvPr/>
        </p:nvCxnSpPr>
        <p:spPr>
          <a:xfrm flipV="1">
            <a:off x="9779881" y="1959611"/>
            <a:ext cx="0" cy="86974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>
            <a:stCxn id="49" idx="0"/>
            <a:endCxn id="47" idx="4"/>
          </p:cNvCxnSpPr>
          <p:nvPr/>
        </p:nvCxnSpPr>
        <p:spPr>
          <a:xfrm flipV="1">
            <a:off x="8433489" y="3075315"/>
            <a:ext cx="14514" cy="900716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>
            <a:stCxn id="49" idx="7"/>
            <a:endCxn id="51" idx="3"/>
          </p:cNvCxnSpPr>
          <p:nvPr/>
        </p:nvCxnSpPr>
        <p:spPr>
          <a:xfrm flipV="1">
            <a:off x="8515938" y="3028400"/>
            <a:ext cx="1181494" cy="98178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>
            <a:stCxn id="53" idx="1"/>
            <a:endCxn id="50" idx="5"/>
          </p:cNvCxnSpPr>
          <p:nvPr/>
        </p:nvCxnSpPr>
        <p:spPr>
          <a:xfrm flipH="1" flipV="1">
            <a:off x="9862330" y="1925460"/>
            <a:ext cx="720274" cy="93804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>
            <a:stCxn id="53" idx="2"/>
            <a:endCxn id="51" idx="6"/>
          </p:cNvCxnSpPr>
          <p:nvPr/>
        </p:nvCxnSpPr>
        <p:spPr>
          <a:xfrm flipH="1">
            <a:off x="9896481" y="2945951"/>
            <a:ext cx="651972" cy="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>
            <a:stCxn id="54" idx="2"/>
            <a:endCxn id="53" idx="6"/>
          </p:cNvCxnSpPr>
          <p:nvPr/>
        </p:nvCxnSpPr>
        <p:spPr>
          <a:xfrm flipH="1">
            <a:off x="10781653" y="2945951"/>
            <a:ext cx="770547" cy="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>
            <a:stCxn id="54" idx="0"/>
            <a:endCxn id="52" idx="4"/>
          </p:cNvCxnSpPr>
          <p:nvPr/>
        </p:nvCxnSpPr>
        <p:spPr>
          <a:xfrm flipV="1">
            <a:off x="11668800" y="1975876"/>
            <a:ext cx="0" cy="853475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>
            <a:stCxn id="52" idx="2"/>
            <a:endCxn id="50" idx="6"/>
          </p:cNvCxnSpPr>
          <p:nvPr/>
        </p:nvCxnSpPr>
        <p:spPr>
          <a:xfrm flipH="1" flipV="1">
            <a:off x="9896481" y="1843011"/>
            <a:ext cx="1655719" cy="16265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>
            <a:stCxn id="52" idx="3"/>
            <a:endCxn id="53" idx="7"/>
          </p:cNvCxnSpPr>
          <p:nvPr/>
        </p:nvCxnSpPr>
        <p:spPr>
          <a:xfrm flipH="1">
            <a:off x="10747502" y="1941725"/>
            <a:ext cx="838849" cy="921777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>
            <a:stCxn id="54" idx="1"/>
            <a:endCxn id="50" idx="5"/>
          </p:cNvCxnSpPr>
          <p:nvPr/>
        </p:nvCxnSpPr>
        <p:spPr>
          <a:xfrm flipH="1" flipV="1">
            <a:off x="9862330" y="1925460"/>
            <a:ext cx="1724021" cy="93804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>
            <a:stCxn id="55" idx="1"/>
            <a:endCxn id="51" idx="5"/>
          </p:cNvCxnSpPr>
          <p:nvPr/>
        </p:nvCxnSpPr>
        <p:spPr>
          <a:xfrm flipH="1" flipV="1">
            <a:off x="9862330" y="3028400"/>
            <a:ext cx="653641" cy="933789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>
            <a:stCxn id="55" idx="2"/>
            <a:endCxn id="47" idx="5"/>
          </p:cNvCxnSpPr>
          <p:nvPr/>
        </p:nvCxnSpPr>
        <p:spPr>
          <a:xfrm flipH="1" flipV="1">
            <a:off x="8530452" y="3041164"/>
            <a:ext cx="1951368" cy="1003474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>
            <a:stCxn id="55" idx="6"/>
            <a:endCxn id="54" idx="3"/>
          </p:cNvCxnSpPr>
          <p:nvPr/>
        </p:nvCxnSpPr>
        <p:spPr>
          <a:xfrm flipV="1">
            <a:off x="10715020" y="3028400"/>
            <a:ext cx="871331" cy="1016238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文本框 81"/>
          <p:cNvSpPr txBox="1"/>
          <p:nvPr/>
        </p:nvSpPr>
        <p:spPr>
          <a:xfrm>
            <a:off x="6886132" y="1334725"/>
            <a:ext cx="463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 smtClean="0"/>
              <a:t>a</a:t>
            </a:r>
            <a:endParaRPr lang="zh-CN" altLang="en-US" sz="2400" i="1" dirty="0"/>
          </a:p>
        </p:txBody>
      </p:sp>
      <p:sp>
        <p:nvSpPr>
          <p:cNvPr id="83" name="文本框 82"/>
          <p:cNvSpPr txBox="1"/>
          <p:nvPr/>
        </p:nvSpPr>
        <p:spPr>
          <a:xfrm>
            <a:off x="6683558" y="2712971"/>
            <a:ext cx="463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 smtClean="0"/>
              <a:t>b</a:t>
            </a:r>
            <a:endParaRPr lang="zh-CN" altLang="en-US" sz="2400" i="1" dirty="0"/>
          </a:p>
        </p:txBody>
      </p:sp>
      <p:sp>
        <p:nvSpPr>
          <p:cNvPr id="84" name="文本框 83"/>
          <p:cNvSpPr txBox="1"/>
          <p:nvPr/>
        </p:nvSpPr>
        <p:spPr>
          <a:xfrm>
            <a:off x="6886132" y="4105122"/>
            <a:ext cx="463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 smtClean="0"/>
              <a:t>c</a:t>
            </a:r>
            <a:endParaRPr lang="zh-CN" altLang="en-US" sz="2400" i="1" dirty="0"/>
          </a:p>
        </p:txBody>
      </p:sp>
      <p:sp>
        <p:nvSpPr>
          <p:cNvPr id="85" name="文本框 84"/>
          <p:cNvSpPr txBox="1"/>
          <p:nvPr/>
        </p:nvSpPr>
        <p:spPr>
          <a:xfrm>
            <a:off x="8216231" y="4121261"/>
            <a:ext cx="429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 smtClean="0"/>
              <a:t>L</a:t>
            </a:r>
            <a:endParaRPr lang="zh-CN" altLang="en-US" sz="2400" i="1" dirty="0"/>
          </a:p>
        </p:txBody>
      </p:sp>
      <p:sp>
        <p:nvSpPr>
          <p:cNvPr id="86" name="文本框 85"/>
          <p:cNvSpPr txBox="1"/>
          <p:nvPr/>
        </p:nvSpPr>
        <p:spPr>
          <a:xfrm>
            <a:off x="8381226" y="2518437"/>
            <a:ext cx="429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 smtClean="0"/>
              <a:t>d</a:t>
            </a:r>
            <a:endParaRPr lang="zh-CN" altLang="en-US" sz="2400" i="1" dirty="0"/>
          </a:p>
        </p:txBody>
      </p:sp>
      <p:sp>
        <p:nvSpPr>
          <p:cNvPr id="87" name="文本框 86"/>
          <p:cNvSpPr txBox="1"/>
          <p:nvPr/>
        </p:nvSpPr>
        <p:spPr>
          <a:xfrm>
            <a:off x="8381226" y="1337108"/>
            <a:ext cx="429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 smtClean="0"/>
              <a:t>e</a:t>
            </a:r>
            <a:endParaRPr lang="zh-CN" altLang="en-US" sz="2400" i="1" dirty="0"/>
          </a:p>
        </p:txBody>
      </p:sp>
      <p:sp>
        <p:nvSpPr>
          <p:cNvPr id="88" name="文本框 87"/>
          <p:cNvSpPr txBox="1"/>
          <p:nvPr/>
        </p:nvSpPr>
        <p:spPr>
          <a:xfrm>
            <a:off x="9547192" y="1337108"/>
            <a:ext cx="429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 smtClean="0"/>
              <a:t>f</a:t>
            </a:r>
            <a:endParaRPr lang="zh-CN" altLang="en-US" sz="2400" i="1" dirty="0"/>
          </a:p>
        </p:txBody>
      </p:sp>
      <p:sp>
        <p:nvSpPr>
          <p:cNvPr id="89" name="文本框 88"/>
          <p:cNvSpPr txBox="1"/>
          <p:nvPr/>
        </p:nvSpPr>
        <p:spPr>
          <a:xfrm>
            <a:off x="9737690" y="2507743"/>
            <a:ext cx="429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 smtClean="0"/>
              <a:t>g</a:t>
            </a:r>
            <a:endParaRPr lang="zh-CN" altLang="en-US" sz="2400" i="1" dirty="0"/>
          </a:p>
        </p:txBody>
      </p:sp>
      <p:sp>
        <p:nvSpPr>
          <p:cNvPr id="90" name="文本框 89"/>
          <p:cNvSpPr txBox="1"/>
          <p:nvPr/>
        </p:nvSpPr>
        <p:spPr>
          <a:xfrm>
            <a:off x="10383890" y="4085931"/>
            <a:ext cx="429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 smtClean="0"/>
              <a:t>k</a:t>
            </a:r>
            <a:endParaRPr lang="zh-CN" altLang="en-US" sz="2400" i="1" dirty="0"/>
          </a:p>
        </p:txBody>
      </p:sp>
      <p:sp>
        <p:nvSpPr>
          <p:cNvPr id="91" name="文本框 90"/>
          <p:cNvSpPr txBox="1"/>
          <p:nvPr/>
        </p:nvSpPr>
        <p:spPr>
          <a:xfrm>
            <a:off x="10467979" y="2996616"/>
            <a:ext cx="429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 smtClean="0"/>
              <a:t>h</a:t>
            </a:r>
            <a:endParaRPr lang="zh-CN" altLang="en-US" sz="2400" i="1" dirty="0"/>
          </a:p>
        </p:txBody>
      </p:sp>
      <p:sp>
        <p:nvSpPr>
          <p:cNvPr id="92" name="文本框 91"/>
          <p:cNvSpPr txBox="1"/>
          <p:nvPr/>
        </p:nvSpPr>
        <p:spPr>
          <a:xfrm>
            <a:off x="11762941" y="2810331"/>
            <a:ext cx="429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 smtClean="0"/>
              <a:t>i</a:t>
            </a:r>
            <a:endParaRPr lang="zh-CN" altLang="en-US" sz="2400" i="1" dirty="0"/>
          </a:p>
        </p:txBody>
      </p:sp>
      <p:sp>
        <p:nvSpPr>
          <p:cNvPr id="93" name="文本框 92"/>
          <p:cNvSpPr txBox="1"/>
          <p:nvPr/>
        </p:nvSpPr>
        <p:spPr>
          <a:xfrm>
            <a:off x="11712693" y="1367056"/>
            <a:ext cx="429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 smtClean="0"/>
              <a:t>j</a:t>
            </a:r>
            <a:endParaRPr lang="zh-CN" altLang="en-US" sz="2400" i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0" name="矩形 99"/>
              <p:cNvSpPr/>
              <p:nvPr/>
            </p:nvSpPr>
            <p:spPr>
              <a:xfrm>
                <a:off x="834428" y="4785483"/>
                <a:ext cx="265604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𝑒𝑎𝑐h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𝑑𝑒𝑔𝑒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100" name="矩形 9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428" y="4785483"/>
                <a:ext cx="2656048" cy="400110"/>
              </a:xfrm>
              <a:prstGeom prst="rect">
                <a:avLst/>
              </a:prstGeom>
              <a:blipFill rotWithShape="0">
                <a:blip r:embed="rId3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1" name="矩形 100"/>
              <p:cNvSpPr/>
              <p:nvPr/>
            </p:nvSpPr>
            <p:spPr>
              <a:xfrm>
                <a:off x="3838381" y="5618984"/>
                <a:ext cx="3920240" cy="7897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subSup"/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d>
                                <m:d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brk m:alnAt="25"/>
                                    </m:r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m:rPr>
                                  <m:brk m:alnAt="25"/>
                                </m:r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𝐺</m:t>
                                  </m:r>
                                </m:sub>
                              </m:sSub>
                            </m:sub>
                            <m:sup/>
                            <m:e>
                              <m:d>
                                <m:d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2000" b="0" i="0" smtClean="0">
                                          <a:latin typeface="Cambria Math" panose="02040503050406030204" pitchFamily="18" charset="0"/>
                                        </a:rPr>
                                        <m:t>deg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</m:d>
                                    </m:e>
                                  </m:func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unc>
                                    <m:func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2000" b="0" i="0" smtClean="0">
                                          <a:latin typeface="Cambria Math" panose="02040503050406030204" pitchFamily="18" charset="0"/>
                                        </a:rPr>
                                        <m:t>deg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</m:d>
                                    </m:e>
                                  </m:func>
                                </m:e>
                              </m:d>
                            </m:e>
                          </m:nary>
                        </m:e>
                      </m:d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101" name="矩形 10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8381" y="5618984"/>
                <a:ext cx="3920240" cy="78976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2" name="矩形 101"/>
              <p:cNvSpPr/>
              <p:nvPr/>
            </p:nvSpPr>
            <p:spPr>
              <a:xfrm>
                <a:off x="8448003" y="5669250"/>
                <a:ext cx="2833404" cy="7897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subSup"/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d>
                                <m:d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brk m:alnAt="25"/>
                                    </m:r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m:rPr>
                                  <m:brk m:alnAt="25"/>
                                </m:r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𝐺</m:t>
                                  </m:r>
                                </m:sub>
                              </m:sSub>
                            </m:sub>
                            <m:sup/>
                            <m:e>
                              <m:d>
                                <m:d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2000" b="0" i="0" smtClean="0">
                                          <a:latin typeface="Cambria Math" panose="02040503050406030204" pitchFamily="18" charset="0"/>
                                        </a:rPr>
                                        <m:t>deg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</m:d>
                                    </m:e>
                                  </m:func>
                                </m:e>
                              </m:d>
                              <m:r>
                                <a:rPr lang="en-US" altLang="zh-CN" sz="2000" b="0" i="1" baseline="3000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nary>
                        </m:e>
                      </m:d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102" name="矩形 10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8003" y="5669250"/>
                <a:ext cx="2833404" cy="78976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4" name="文本框 93"/>
              <p:cNvSpPr txBox="1"/>
              <p:nvPr/>
            </p:nvSpPr>
            <p:spPr>
              <a:xfrm>
                <a:off x="916577" y="2148928"/>
                <a:ext cx="4046108" cy="3474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𝑠𝑢𝑝𝑝𝑜𝑟𝑡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=|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𝑛𝑏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⋂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𝑛𝑏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|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94" name="文本框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577" y="2148928"/>
                <a:ext cx="4046108" cy="347403"/>
              </a:xfrm>
              <a:prstGeom prst="rect">
                <a:avLst/>
              </a:prstGeom>
              <a:blipFill rotWithShape="0">
                <a:blip r:embed="rId6"/>
                <a:stretch>
                  <a:fillRect l="-1355" r="-1657" b="-245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4" name="矩形 103"/>
              <p:cNvSpPr/>
              <p:nvPr/>
            </p:nvSpPr>
            <p:spPr>
              <a:xfrm>
                <a:off x="509776" y="1513071"/>
                <a:ext cx="255352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𝑐𝑜𝑚𝑝𝑢𝑡𝑒</m:t>
                      </m:r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𝑠𝑢𝑝𝑝𝑜𝑟𝑡</m:t>
                      </m:r>
                      <m:d>
                        <m:dPr>
                          <m:ctrlP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</m:oMath>
                  </m:oMathPara>
                </a14:m>
                <a:endParaRPr lang="zh-CN" alt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04" name="矩形 10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776" y="1513071"/>
                <a:ext cx="2553520" cy="400110"/>
              </a:xfrm>
              <a:prstGeom prst="rect">
                <a:avLst/>
              </a:prstGeom>
              <a:blipFill rotWithShape="0">
                <a:blip r:embed="rId7"/>
                <a:stretch>
                  <a:fillRect l="-716" b="-106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5" name="矩形 104"/>
              <p:cNvSpPr/>
              <p:nvPr/>
            </p:nvSpPr>
            <p:spPr>
              <a:xfrm>
                <a:off x="546337" y="3940251"/>
                <a:ext cx="177651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𝑅𝑒𝑚𝑜𝑣𝑒</m:t>
                      </m:r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𝑒𝑑𝑔𝑒</m:t>
                      </m:r>
                    </m:oMath>
                  </m:oMathPara>
                </a14:m>
                <a:endParaRPr lang="zh-CN" alt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05" name="矩形 10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337" y="3940251"/>
                <a:ext cx="1776512" cy="400110"/>
              </a:xfrm>
              <a:prstGeom prst="rect">
                <a:avLst/>
              </a:prstGeom>
              <a:blipFill rotWithShape="0">
                <a:blip r:embed="rId8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6" name="矩形 105"/>
              <p:cNvSpPr/>
              <p:nvPr/>
            </p:nvSpPr>
            <p:spPr>
              <a:xfrm>
                <a:off x="3838381" y="4785483"/>
                <a:ext cx="245387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func>
                        <m:func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deg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</m:e>
                      </m:func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deg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106" name="矩形 10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8381" y="4785483"/>
                <a:ext cx="2453877" cy="400110"/>
              </a:xfrm>
              <a:prstGeom prst="rect">
                <a:avLst/>
              </a:prstGeom>
              <a:blipFill rotWithShape="0">
                <a:blip r:embed="rId9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7" name="矩形 106"/>
              <p:cNvSpPr/>
              <p:nvPr/>
            </p:nvSpPr>
            <p:spPr>
              <a:xfrm>
                <a:off x="863456" y="2791929"/>
                <a:ext cx="3851311" cy="7897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subSup"/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d>
                                <m:d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brk m:alnAt="25"/>
                                    </m:r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m:rPr>
                                  <m:brk m:alnAt="25"/>
                                </m:r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𝐺</m:t>
                                  </m:r>
                                </m:sub>
                              </m:sSub>
                            </m:sub>
                            <m:sup/>
                            <m:e>
                              <m:d>
                                <m:d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2000" b="0" i="0" smtClean="0">
                                          <a:latin typeface="Cambria Math" panose="02040503050406030204" pitchFamily="18" charset="0"/>
                                        </a:rPr>
                                        <m:t>deg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</m:d>
                                    </m:e>
                                  </m:func>
                                  <m:r>
                                    <a:rPr lang="zh-CN" altLang="en-US" sz="2000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func>
                                    <m:func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2000" b="0" i="0" smtClean="0">
                                          <a:latin typeface="Cambria Math" panose="02040503050406030204" pitchFamily="18" charset="0"/>
                                        </a:rPr>
                                        <m:t>deg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</m:d>
                                    </m:e>
                                  </m:func>
                                </m:e>
                              </m:d>
                            </m:e>
                          </m:nary>
                        </m:e>
                      </m:d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107" name="矩形 10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456" y="2791929"/>
                <a:ext cx="3851311" cy="789768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8" name="矩形 107"/>
              <p:cNvSpPr/>
              <p:nvPr/>
            </p:nvSpPr>
            <p:spPr>
              <a:xfrm>
                <a:off x="2334253" y="3951983"/>
                <a:ext cx="449046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000" i="1" smtClean="0">
                          <a:latin typeface="Cambria Math" panose="02040503050406030204" pitchFamily="18" charset="0"/>
                        </a:rPr>
                        <m:t>Up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𝑑𝑎𝑡𝑖𝑛𝑔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𝑎𝑑𝑗𝑎𝑐𝑒𝑛𝑐𝑦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𝑙𝑖𝑠𝑡𝑠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108" name="矩形 10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4253" y="3951983"/>
                <a:ext cx="4490460" cy="400110"/>
              </a:xfrm>
              <a:prstGeom prst="rect">
                <a:avLst/>
              </a:prstGeom>
              <a:blipFill rotWithShape="0">
                <a:blip r:embed="rId11"/>
                <a:stretch>
                  <a:fillRect l="-543" b="-13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9" name="矩形 108"/>
              <p:cNvSpPr/>
              <p:nvPr/>
            </p:nvSpPr>
            <p:spPr>
              <a:xfrm>
                <a:off x="780869" y="5784281"/>
                <a:ext cx="255364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𝑎𝑙𝑙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𝑑𝑒𝑔𝑒𝑠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109" name="矩形 10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869" y="5784281"/>
                <a:ext cx="2553648" cy="400110"/>
              </a:xfrm>
              <a:prstGeom prst="rect">
                <a:avLst/>
              </a:prstGeom>
              <a:blipFill rotWithShape="0">
                <a:blip r:embed="rId12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右箭头 4"/>
          <p:cNvSpPr/>
          <p:nvPr/>
        </p:nvSpPr>
        <p:spPr>
          <a:xfrm>
            <a:off x="7873746" y="5984336"/>
            <a:ext cx="516860" cy="200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38593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5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25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5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/>
      <p:bldP spid="101" grpId="0"/>
      <p:bldP spid="102" grpId="0"/>
      <p:bldP spid="94" grpId="0"/>
      <p:bldP spid="106" grpId="0"/>
      <p:bldP spid="107" grpId="0"/>
      <p:bldP spid="108" grpId="0"/>
      <p:bldP spid="109" grpId="0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6835985" y="135811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4" name="椭圆 3"/>
          <p:cNvSpPr/>
          <p:nvPr/>
        </p:nvSpPr>
        <p:spPr>
          <a:xfrm>
            <a:off x="6835985" y="2473816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6835985" y="3623597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8166084" y="2473815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8166515" y="135811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8151570" y="360773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9" name="椭圆 8"/>
          <p:cNvSpPr/>
          <p:nvPr/>
        </p:nvSpPr>
        <p:spPr>
          <a:xfrm>
            <a:off x="9497962" y="135811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10" name="椭圆 9"/>
          <p:cNvSpPr/>
          <p:nvPr/>
        </p:nvSpPr>
        <p:spPr>
          <a:xfrm>
            <a:off x="9497962" y="246105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11386881" y="1374376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10383134" y="246105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11386881" y="246105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10316501" y="3559738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cxnSp>
        <p:nvCxnSpPr>
          <p:cNvPr id="15" name="直接连接符 14"/>
          <p:cNvCxnSpPr>
            <a:stCxn id="5" idx="0"/>
            <a:endCxn id="4" idx="4"/>
          </p:cNvCxnSpPr>
          <p:nvPr/>
        </p:nvCxnSpPr>
        <p:spPr>
          <a:xfrm flipV="1">
            <a:off x="6952585" y="2707016"/>
            <a:ext cx="0" cy="916581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4" idx="0"/>
            <a:endCxn id="3" idx="4"/>
          </p:cNvCxnSpPr>
          <p:nvPr/>
        </p:nvCxnSpPr>
        <p:spPr>
          <a:xfrm flipV="1">
            <a:off x="6952585" y="1591311"/>
            <a:ext cx="0" cy="882505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90"/>
          <p:cNvCxnSpPr>
            <a:stCxn id="5" idx="2"/>
            <a:endCxn id="3" idx="2"/>
          </p:cNvCxnSpPr>
          <p:nvPr/>
        </p:nvCxnSpPr>
        <p:spPr>
          <a:xfrm rot="10800000">
            <a:off x="6835985" y="1474711"/>
            <a:ext cx="12700" cy="2265486"/>
          </a:xfrm>
          <a:prstGeom prst="curvedConnector3">
            <a:avLst>
              <a:gd name="adj1" fmla="val 1800000"/>
            </a:avLst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stCxn id="7" idx="2"/>
            <a:endCxn id="3" idx="6"/>
          </p:cNvCxnSpPr>
          <p:nvPr/>
        </p:nvCxnSpPr>
        <p:spPr>
          <a:xfrm flipH="1">
            <a:off x="7069185" y="1474711"/>
            <a:ext cx="1097330" cy="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stCxn id="6" idx="2"/>
            <a:endCxn id="4" idx="6"/>
          </p:cNvCxnSpPr>
          <p:nvPr/>
        </p:nvCxnSpPr>
        <p:spPr>
          <a:xfrm flipH="1">
            <a:off x="7069185" y="2590415"/>
            <a:ext cx="1096899" cy="1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6" idx="3"/>
            <a:endCxn id="5" idx="6"/>
          </p:cNvCxnSpPr>
          <p:nvPr/>
        </p:nvCxnSpPr>
        <p:spPr>
          <a:xfrm flipH="1">
            <a:off x="7069185" y="2672864"/>
            <a:ext cx="1131050" cy="1067333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stCxn id="6" idx="0"/>
            <a:endCxn id="7" idx="4"/>
          </p:cNvCxnSpPr>
          <p:nvPr/>
        </p:nvCxnSpPr>
        <p:spPr>
          <a:xfrm flipV="1">
            <a:off x="8282684" y="1591311"/>
            <a:ext cx="431" cy="882504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stCxn id="6" idx="1"/>
            <a:endCxn id="3" idx="5"/>
          </p:cNvCxnSpPr>
          <p:nvPr/>
        </p:nvCxnSpPr>
        <p:spPr>
          <a:xfrm flipH="1" flipV="1">
            <a:off x="7035034" y="1557160"/>
            <a:ext cx="1165201" cy="950806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endCxn id="4" idx="7"/>
          </p:cNvCxnSpPr>
          <p:nvPr/>
        </p:nvCxnSpPr>
        <p:spPr>
          <a:xfrm flipH="1">
            <a:off x="7035034" y="1544881"/>
            <a:ext cx="1116536" cy="963086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endCxn id="5" idx="7"/>
          </p:cNvCxnSpPr>
          <p:nvPr/>
        </p:nvCxnSpPr>
        <p:spPr>
          <a:xfrm flipH="1">
            <a:off x="7035034" y="1607576"/>
            <a:ext cx="1163532" cy="205017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10" idx="2"/>
            <a:endCxn id="6" idx="6"/>
          </p:cNvCxnSpPr>
          <p:nvPr/>
        </p:nvCxnSpPr>
        <p:spPr>
          <a:xfrm flipH="1">
            <a:off x="8399284" y="2577651"/>
            <a:ext cx="1098678" cy="12764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9" idx="2"/>
            <a:endCxn id="7" idx="6"/>
          </p:cNvCxnSpPr>
          <p:nvPr/>
        </p:nvCxnSpPr>
        <p:spPr>
          <a:xfrm flipH="1">
            <a:off x="8399715" y="1474711"/>
            <a:ext cx="1098247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10" idx="1"/>
            <a:endCxn id="7" idx="5"/>
          </p:cNvCxnSpPr>
          <p:nvPr/>
        </p:nvCxnSpPr>
        <p:spPr>
          <a:xfrm flipH="1" flipV="1">
            <a:off x="8365564" y="1557160"/>
            <a:ext cx="1166549" cy="93804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>
            <a:stCxn id="10" idx="0"/>
            <a:endCxn id="9" idx="4"/>
          </p:cNvCxnSpPr>
          <p:nvPr/>
        </p:nvCxnSpPr>
        <p:spPr>
          <a:xfrm flipV="1">
            <a:off x="9614562" y="1591311"/>
            <a:ext cx="0" cy="86974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stCxn id="8" idx="0"/>
            <a:endCxn id="6" idx="4"/>
          </p:cNvCxnSpPr>
          <p:nvPr/>
        </p:nvCxnSpPr>
        <p:spPr>
          <a:xfrm flipV="1">
            <a:off x="8268170" y="2707015"/>
            <a:ext cx="14514" cy="900716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>
            <a:stCxn id="8" idx="7"/>
            <a:endCxn id="10" idx="3"/>
          </p:cNvCxnSpPr>
          <p:nvPr/>
        </p:nvCxnSpPr>
        <p:spPr>
          <a:xfrm flipV="1">
            <a:off x="8350619" y="2660100"/>
            <a:ext cx="1181494" cy="98178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>
            <a:stCxn id="12" idx="1"/>
            <a:endCxn id="9" idx="5"/>
          </p:cNvCxnSpPr>
          <p:nvPr/>
        </p:nvCxnSpPr>
        <p:spPr>
          <a:xfrm flipH="1" flipV="1">
            <a:off x="9697011" y="1557160"/>
            <a:ext cx="720274" cy="93804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>
            <a:stCxn id="12" idx="2"/>
            <a:endCxn id="10" idx="6"/>
          </p:cNvCxnSpPr>
          <p:nvPr/>
        </p:nvCxnSpPr>
        <p:spPr>
          <a:xfrm flipH="1">
            <a:off x="9731162" y="2577651"/>
            <a:ext cx="651972" cy="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>
            <a:stCxn id="13" idx="2"/>
            <a:endCxn id="12" idx="6"/>
          </p:cNvCxnSpPr>
          <p:nvPr/>
        </p:nvCxnSpPr>
        <p:spPr>
          <a:xfrm flipH="1">
            <a:off x="10616334" y="2577651"/>
            <a:ext cx="770547" cy="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>
            <a:stCxn id="13" idx="0"/>
            <a:endCxn id="11" idx="4"/>
          </p:cNvCxnSpPr>
          <p:nvPr/>
        </p:nvCxnSpPr>
        <p:spPr>
          <a:xfrm flipV="1">
            <a:off x="11503481" y="1607576"/>
            <a:ext cx="0" cy="853475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>
            <a:stCxn id="11" idx="2"/>
            <a:endCxn id="9" idx="6"/>
          </p:cNvCxnSpPr>
          <p:nvPr/>
        </p:nvCxnSpPr>
        <p:spPr>
          <a:xfrm flipH="1" flipV="1">
            <a:off x="9731162" y="1474711"/>
            <a:ext cx="1655719" cy="16265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>
            <a:stCxn id="11" idx="3"/>
            <a:endCxn id="12" idx="7"/>
          </p:cNvCxnSpPr>
          <p:nvPr/>
        </p:nvCxnSpPr>
        <p:spPr>
          <a:xfrm flipH="1">
            <a:off x="10582183" y="1573425"/>
            <a:ext cx="838849" cy="921777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>
            <a:stCxn id="13" idx="1"/>
            <a:endCxn id="9" idx="5"/>
          </p:cNvCxnSpPr>
          <p:nvPr/>
        </p:nvCxnSpPr>
        <p:spPr>
          <a:xfrm flipH="1" flipV="1">
            <a:off x="9697011" y="1557160"/>
            <a:ext cx="1724021" cy="93804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>
            <a:stCxn id="14" idx="1"/>
            <a:endCxn id="10" idx="5"/>
          </p:cNvCxnSpPr>
          <p:nvPr/>
        </p:nvCxnSpPr>
        <p:spPr>
          <a:xfrm flipH="1" flipV="1">
            <a:off x="9697011" y="2660100"/>
            <a:ext cx="653641" cy="933789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>
            <a:stCxn id="14" idx="2"/>
            <a:endCxn id="6" idx="5"/>
          </p:cNvCxnSpPr>
          <p:nvPr/>
        </p:nvCxnSpPr>
        <p:spPr>
          <a:xfrm flipH="1" flipV="1">
            <a:off x="8365133" y="2672864"/>
            <a:ext cx="1951368" cy="1003474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>
            <a:stCxn id="14" idx="6"/>
            <a:endCxn id="13" idx="3"/>
          </p:cNvCxnSpPr>
          <p:nvPr/>
        </p:nvCxnSpPr>
        <p:spPr>
          <a:xfrm flipV="1">
            <a:off x="10549701" y="2660100"/>
            <a:ext cx="871331" cy="1016238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>
            <a:off x="6720813" y="966425"/>
            <a:ext cx="463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 smtClean="0"/>
              <a:t>a</a:t>
            </a:r>
            <a:endParaRPr lang="zh-CN" altLang="en-US" sz="2400" i="1" dirty="0"/>
          </a:p>
        </p:txBody>
      </p:sp>
      <p:sp>
        <p:nvSpPr>
          <p:cNvPr id="42" name="文本框 41"/>
          <p:cNvSpPr txBox="1"/>
          <p:nvPr/>
        </p:nvSpPr>
        <p:spPr>
          <a:xfrm>
            <a:off x="6518239" y="2344671"/>
            <a:ext cx="463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 smtClean="0"/>
              <a:t>b</a:t>
            </a:r>
            <a:endParaRPr lang="zh-CN" altLang="en-US" sz="2400" i="1" dirty="0"/>
          </a:p>
        </p:txBody>
      </p:sp>
      <p:sp>
        <p:nvSpPr>
          <p:cNvPr id="43" name="文本框 42"/>
          <p:cNvSpPr txBox="1"/>
          <p:nvPr/>
        </p:nvSpPr>
        <p:spPr>
          <a:xfrm>
            <a:off x="6720813" y="3736822"/>
            <a:ext cx="463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 smtClean="0"/>
              <a:t>c</a:t>
            </a:r>
            <a:endParaRPr lang="zh-CN" altLang="en-US" sz="2400" i="1" dirty="0"/>
          </a:p>
        </p:txBody>
      </p:sp>
      <p:sp>
        <p:nvSpPr>
          <p:cNvPr id="44" name="文本框 43"/>
          <p:cNvSpPr txBox="1"/>
          <p:nvPr/>
        </p:nvSpPr>
        <p:spPr>
          <a:xfrm>
            <a:off x="8050912" y="3752961"/>
            <a:ext cx="429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 smtClean="0"/>
              <a:t>L</a:t>
            </a:r>
            <a:endParaRPr lang="zh-CN" altLang="en-US" sz="2400" i="1" dirty="0"/>
          </a:p>
        </p:txBody>
      </p:sp>
      <p:sp>
        <p:nvSpPr>
          <p:cNvPr id="45" name="文本框 44"/>
          <p:cNvSpPr txBox="1"/>
          <p:nvPr/>
        </p:nvSpPr>
        <p:spPr>
          <a:xfrm>
            <a:off x="8215907" y="2150137"/>
            <a:ext cx="429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 smtClean="0"/>
              <a:t>d</a:t>
            </a:r>
            <a:endParaRPr lang="zh-CN" altLang="en-US" sz="2400" i="1" dirty="0"/>
          </a:p>
        </p:txBody>
      </p:sp>
      <p:sp>
        <p:nvSpPr>
          <p:cNvPr id="46" name="文本框 45"/>
          <p:cNvSpPr txBox="1"/>
          <p:nvPr/>
        </p:nvSpPr>
        <p:spPr>
          <a:xfrm>
            <a:off x="8215907" y="968808"/>
            <a:ext cx="429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 smtClean="0"/>
              <a:t>e</a:t>
            </a:r>
            <a:endParaRPr lang="zh-CN" altLang="en-US" sz="2400" i="1" dirty="0"/>
          </a:p>
        </p:txBody>
      </p:sp>
      <p:sp>
        <p:nvSpPr>
          <p:cNvPr id="47" name="文本框 46"/>
          <p:cNvSpPr txBox="1"/>
          <p:nvPr/>
        </p:nvSpPr>
        <p:spPr>
          <a:xfrm>
            <a:off x="9381873" y="968808"/>
            <a:ext cx="429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 smtClean="0"/>
              <a:t>f</a:t>
            </a:r>
            <a:endParaRPr lang="zh-CN" altLang="en-US" sz="2400" i="1" dirty="0"/>
          </a:p>
        </p:txBody>
      </p:sp>
      <p:sp>
        <p:nvSpPr>
          <p:cNvPr id="48" name="文本框 47"/>
          <p:cNvSpPr txBox="1"/>
          <p:nvPr/>
        </p:nvSpPr>
        <p:spPr>
          <a:xfrm>
            <a:off x="9572371" y="2139443"/>
            <a:ext cx="429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 smtClean="0"/>
              <a:t>g</a:t>
            </a:r>
            <a:endParaRPr lang="zh-CN" altLang="en-US" sz="2400" i="1" dirty="0"/>
          </a:p>
        </p:txBody>
      </p:sp>
      <p:sp>
        <p:nvSpPr>
          <p:cNvPr id="49" name="文本框 48"/>
          <p:cNvSpPr txBox="1"/>
          <p:nvPr/>
        </p:nvSpPr>
        <p:spPr>
          <a:xfrm>
            <a:off x="10218571" y="3717631"/>
            <a:ext cx="429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 smtClean="0"/>
              <a:t>k</a:t>
            </a:r>
            <a:endParaRPr lang="zh-CN" altLang="en-US" sz="2400" i="1" dirty="0"/>
          </a:p>
        </p:txBody>
      </p:sp>
      <p:sp>
        <p:nvSpPr>
          <p:cNvPr id="50" name="文本框 49"/>
          <p:cNvSpPr txBox="1"/>
          <p:nvPr/>
        </p:nvSpPr>
        <p:spPr>
          <a:xfrm>
            <a:off x="10302660" y="2628316"/>
            <a:ext cx="429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 smtClean="0"/>
              <a:t>h</a:t>
            </a:r>
            <a:endParaRPr lang="zh-CN" altLang="en-US" sz="2400" i="1" dirty="0"/>
          </a:p>
        </p:txBody>
      </p:sp>
      <p:sp>
        <p:nvSpPr>
          <p:cNvPr id="51" name="文本框 50"/>
          <p:cNvSpPr txBox="1"/>
          <p:nvPr/>
        </p:nvSpPr>
        <p:spPr>
          <a:xfrm>
            <a:off x="11597622" y="2442031"/>
            <a:ext cx="429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 smtClean="0"/>
              <a:t>i</a:t>
            </a:r>
            <a:endParaRPr lang="zh-CN" altLang="en-US" sz="2400" i="1" dirty="0"/>
          </a:p>
        </p:txBody>
      </p:sp>
      <p:sp>
        <p:nvSpPr>
          <p:cNvPr id="52" name="文本框 51"/>
          <p:cNvSpPr txBox="1"/>
          <p:nvPr/>
        </p:nvSpPr>
        <p:spPr>
          <a:xfrm>
            <a:off x="11547374" y="998756"/>
            <a:ext cx="429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 smtClean="0"/>
              <a:t>j</a:t>
            </a:r>
            <a:endParaRPr lang="zh-CN" altLang="en-US" sz="2400" i="1" dirty="0"/>
          </a:p>
        </p:txBody>
      </p:sp>
      <p:sp>
        <p:nvSpPr>
          <p:cNvPr id="53" name="矩形 52"/>
          <p:cNvSpPr/>
          <p:nvPr/>
        </p:nvSpPr>
        <p:spPr>
          <a:xfrm>
            <a:off x="435299" y="508085"/>
            <a:ext cx="2167581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Exist Solution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3026099" y="508085"/>
            <a:ext cx="376269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An Improved Algorithm 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300005" y="1820469"/>
            <a:ext cx="4650119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Comupte the support for edges in G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298000" y="2718831"/>
            <a:ext cx="6240170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Sort all edges in ascending order of their support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23931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35299" y="508085"/>
            <a:ext cx="2927853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Problem definition</a:t>
            </a:r>
          </a:p>
        </p:txBody>
      </p:sp>
    </p:spTree>
    <p:extLst>
      <p:ext uri="{BB962C8B-B14F-4D97-AF65-F5344CB8AC3E}">
        <p14:creationId xmlns:p14="http://schemas.microsoft.com/office/powerpoint/2010/main" val="28689966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35299" y="508085"/>
            <a:ext cx="2927853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Problem definition</a:t>
            </a:r>
          </a:p>
        </p:txBody>
      </p:sp>
    </p:spTree>
    <p:extLst>
      <p:ext uri="{BB962C8B-B14F-4D97-AF65-F5344CB8AC3E}">
        <p14:creationId xmlns:p14="http://schemas.microsoft.com/office/powerpoint/2010/main" val="33785245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35299" y="508085"/>
            <a:ext cx="1991251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Experiments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13682-CD23-4EBB-B68D-B3BFF0A874F3}" type="slidenum">
              <a:rPr lang="zh-CN" altLang="en-US" smtClean="0"/>
              <a:t>15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63347" y="1130796"/>
            <a:ext cx="9230626" cy="5225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756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35299" y="508085"/>
            <a:ext cx="1991251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Experiments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13682-CD23-4EBB-B68D-B3BFF0A874F3}" type="slidenum">
              <a:rPr lang="zh-CN" altLang="en-US" smtClean="0"/>
              <a:t>16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57237" y="1484313"/>
            <a:ext cx="10677525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951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35299" y="508085"/>
            <a:ext cx="1991251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Experiments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13682-CD23-4EBB-B68D-B3BFF0A874F3}" type="slidenum">
              <a:rPr lang="zh-CN" altLang="en-US" smtClean="0"/>
              <a:t>17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46739" y="2170113"/>
            <a:ext cx="107823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754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35299" y="508085"/>
            <a:ext cx="1991251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Experiments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13682-CD23-4EBB-B68D-B3BFF0A874F3}" type="slidenum">
              <a:rPr lang="zh-CN" altLang="en-US" smtClean="0"/>
              <a:t>18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52463" y="1962150"/>
            <a:ext cx="10887075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479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35299" y="508085"/>
            <a:ext cx="1808508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13682-CD23-4EBB-B68D-B3BFF0A874F3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5849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940586" y="2103925"/>
            <a:ext cx="610514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Problem definition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Our solution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Experiments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Conclusion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72459" y="355685"/>
            <a:ext cx="1950983" cy="7439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Contents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13682-CD23-4EBB-B68D-B3BFF0A874F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2518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604201" y="2828836"/>
            <a:ext cx="336609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7200" b="1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华文隶书" panose="02010800040101010101" pitchFamily="2" charset="-122"/>
                <a:ea typeface="华文隶书" panose="02010800040101010101" pitchFamily="2" charset="-122"/>
              </a:rPr>
              <a:t>Thanks</a:t>
            </a:r>
            <a:endParaRPr lang="zh-CN" altLang="en-US" sz="7200" b="1" spc="45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13682-CD23-4EBB-B68D-B3BFF0A874F3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1217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35299" y="508085"/>
            <a:ext cx="2927853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Problem definition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251899" y="2374451"/>
            <a:ext cx="4004398" cy="499367"/>
            <a:chOff x="251899" y="2374451"/>
            <a:chExt cx="4004398" cy="499367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6" name="文本框 145"/>
                <p:cNvSpPr txBox="1"/>
                <p:nvPr/>
              </p:nvSpPr>
              <p:spPr>
                <a:xfrm>
                  <a:off x="1506548" y="2404254"/>
                  <a:ext cx="274974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=|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△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𝑢𝑣𝑤</m:t>
                                </m:r>
                              </m:sub>
                            </m:s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</m:d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>
            <p:sp>
              <p:nvSpPr>
                <p:cNvPr id="146" name="文本框 1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06548" y="2404254"/>
                  <a:ext cx="2749749" cy="461665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1710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7" name="矩形 146"/>
                <p:cNvSpPr/>
                <p:nvPr/>
              </p:nvSpPr>
              <p:spPr>
                <a:xfrm>
                  <a:off x="251899" y="2374451"/>
                  <a:ext cx="1374030" cy="49936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𝑠𝑢𝑝</m:t>
                            </m:r>
                          </m:e>
                          <m:sub>
                            <m: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sub>
                        </m:sSub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) </m:t>
                        </m:r>
                      </m:oMath>
                    </m:oMathPara>
                  </a14:m>
                  <a:endParaRPr lang="en-US" altLang="zh-CN" sz="2400" dirty="0"/>
                </a:p>
              </p:txBody>
            </p:sp>
          </mc:Choice>
          <mc:Fallback>
            <p:sp>
              <p:nvSpPr>
                <p:cNvPr id="147" name="矩形 14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899" y="2374451"/>
                  <a:ext cx="1374030" cy="499367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987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48" name="矩形 147"/>
          <p:cNvSpPr/>
          <p:nvPr/>
        </p:nvSpPr>
        <p:spPr>
          <a:xfrm>
            <a:off x="249871" y="1531031"/>
            <a:ext cx="48516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The</a:t>
            </a:r>
            <a:r>
              <a:rPr lang="en-US" altLang="zh-CN" dirty="0"/>
              <a:t> </a:t>
            </a:r>
            <a:r>
              <a:rPr lang="en-US" altLang="zh-CN" sz="2400" i="1" dirty="0">
                <a:solidFill>
                  <a:srgbClr val="FF0000"/>
                </a:solidFill>
                <a:latin typeface="Cambria Math" panose="02040503050406030204" pitchFamily="18" charset="0"/>
              </a:rPr>
              <a:t>support</a:t>
            </a:r>
            <a:r>
              <a:rPr lang="en-US" altLang="zh-CN" sz="2400" i="1" dirty="0">
                <a:latin typeface="Cambria Math" panose="02040503050406030204" pitchFamily="18" charset="0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/>
              <a:t>of an edge </a:t>
            </a:r>
            <a:r>
              <a:rPr lang="en-US" altLang="zh-CN" sz="2400" dirty="0">
                <a:solidFill>
                  <a:srgbClr val="FF0000"/>
                </a:solidFill>
                <a:latin typeface="Cambria Math" panose="02040503050406030204" pitchFamily="18" charset="0"/>
              </a:rPr>
              <a:t>e</a:t>
            </a:r>
            <a:r>
              <a:rPr lang="en-US" altLang="zh-CN" sz="2400" dirty="0">
                <a:latin typeface="Cambria Math" panose="02040503050406030204" pitchFamily="18" charset="0"/>
              </a:rPr>
              <a:t>(u , v)  ∈</a:t>
            </a:r>
            <a:r>
              <a:rPr lang="en-US" altLang="zh-CN" sz="2400" i="1" dirty="0">
                <a:latin typeface="Cambria Math" panose="02040503050406030204" pitchFamily="18" charset="0"/>
              </a:rPr>
              <a:t> </a:t>
            </a:r>
            <a:r>
              <a:rPr lang="en-US" altLang="zh-CN" sz="2400" dirty="0"/>
              <a:t> G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13682-CD23-4EBB-B68D-B3BFF0A874F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6963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圆角矩形 64"/>
          <p:cNvSpPr/>
          <p:nvPr/>
        </p:nvSpPr>
        <p:spPr>
          <a:xfrm>
            <a:off x="9801563" y="1660723"/>
            <a:ext cx="2301680" cy="2761515"/>
          </a:xfrm>
          <a:prstGeom prst="roundRect">
            <a:avLst/>
          </a:prstGeom>
          <a:solidFill>
            <a:srgbClr val="DE90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35299" y="508085"/>
            <a:ext cx="2927853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Problem definition</a:t>
            </a:r>
          </a:p>
        </p:txBody>
      </p:sp>
      <p:sp>
        <p:nvSpPr>
          <p:cNvPr id="5" name="椭圆 4"/>
          <p:cNvSpPr/>
          <p:nvPr/>
        </p:nvSpPr>
        <p:spPr>
          <a:xfrm>
            <a:off x="5427419" y="2921034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236516" y="3121967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/>
              <a:t>q1</a:t>
            </a:r>
            <a:endParaRPr lang="zh-CN" altLang="en-US" sz="2000" i="1" dirty="0"/>
          </a:p>
        </p:txBody>
      </p:sp>
      <p:sp>
        <p:nvSpPr>
          <p:cNvPr id="9" name="椭圆 8"/>
          <p:cNvSpPr/>
          <p:nvPr/>
        </p:nvSpPr>
        <p:spPr>
          <a:xfrm>
            <a:off x="6939276" y="3800774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774811" y="4007614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/>
              <a:t>q2</a:t>
            </a:r>
            <a:endParaRPr lang="zh-CN" altLang="en-US" sz="2000" i="1" dirty="0"/>
          </a:p>
        </p:txBody>
      </p:sp>
      <p:sp>
        <p:nvSpPr>
          <p:cNvPr id="12" name="椭圆 11"/>
          <p:cNvSpPr/>
          <p:nvPr/>
        </p:nvSpPr>
        <p:spPr>
          <a:xfrm>
            <a:off x="9043142" y="3800774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862947" y="4030374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/>
              <a:t>v4</a:t>
            </a:r>
            <a:endParaRPr lang="zh-CN" altLang="en-US" sz="2000" i="1" dirty="0"/>
          </a:p>
        </p:txBody>
      </p:sp>
      <p:sp>
        <p:nvSpPr>
          <p:cNvPr id="15" name="椭圆 14"/>
          <p:cNvSpPr/>
          <p:nvPr/>
        </p:nvSpPr>
        <p:spPr>
          <a:xfrm>
            <a:off x="6252780" y="2921034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010442" y="3112139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/>
              <a:t>v1</a:t>
            </a:r>
            <a:endParaRPr lang="zh-CN" altLang="en-US" sz="2000" i="1" dirty="0"/>
          </a:p>
        </p:txBody>
      </p:sp>
      <p:sp>
        <p:nvSpPr>
          <p:cNvPr id="18" name="椭圆 17"/>
          <p:cNvSpPr/>
          <p:nvPr/>
        </p:nvSpPr>
        <p:spPr>
          <a:xfrm>
            <a:off x="8356314" y="2921034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8143700" y="3132840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/>
              <a:t>v3</a:t>
            </a:r>
            <a:endParaRPr lang="zh-CN" altLang="en-US" sz="2000" i="1" dirty="0"/>
          </a:p>
        </p:txBody>
      </p:sp>
      <p:sp>
        <p:nvSpPr>
          <p:cNvPr id="21" name="椭圆 20"/>
          <p:cNvSpPr/>
          <p:nvPr/>
        </p:nvSpPr>
        <p:spPr>
          <a:xfrm>
            <a:off x="9951191" y="2921034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9801563" y="3121655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/>
              <a:t>q3</a:t>
            </a:r>
            <a:endParaRPr lang="zh-CN" altLang="en-US" sz="2000" i="1" dirty="0"/>
          </a:p>
        </p:txBody>
      </p:sp>
      <p:sp>
        <p:nvSpPr>
          <p:cNvPr id="24" name="椭圆 23"/>
          <p:cNvSpPr/>
          <p:nvPr/>
        </p:nvSpPr>
        <p:spPr>
          <a:xfrm>
            <a:off x="9043142" y="2037744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8910572" y="1656387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/>
              <a:t>v5</a:t>
            </a:r>
            <a:endParaRPr lang="zh-CN" altLang="en-US" sz="2000" i="1" dirty="0"/>
          </a:p>
        </p:txBody>
      </p:sp>
      <p:sp>
        <p:nvSpPr>
          <p:cNvPr id="27" name="椭圆 26"/>
          <p:cNvSpPr/>
          <p:nvPr/>
        </p:nvSpPr>
        <p:spPr>
          <a:xfrm>
            <a:off x="6943625" y="2035187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6781533" y="1656387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/>
              <a:t>v2</a:t>
            </a:r>
            <a:endParaRPr lang="zh-CN" altLang="en-US" sz="2000" i="1" dirty="0"/>
          </a:p>
        </p:txBody>
      </p:sp>
      <p:sp>
        <p:nvSpPr>
          <p:cNvPr id="30" name="椭圆 29"/>
          <p:cNvSpPr/>
          <p:nvPr/>
        </p:nvSpPr>
        <p:spPr>
          <a:xfrm>
            <a:off x="7812754" y="1092688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7698051" y="698631"/>
            <a:ext cx="528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/>
              <a:t>t</a:t>
            </a:r>
            <a:endParaRPr lang="zh-CN" altLang="en-US" sz="2400" i="1" dirty="0"/>
          </a:p>
        </p:txBody>
      </p:sp>
      <p:sp>
        <p:nvSpPr>
          <p:cNvPr id="33" name="椭圆 32"/>
          <p:cNvSpPr/>
          <p:nvPr/>
        </p:nvSpPr>
        <p:spPr>
          <a:xfrm>
            <a:off x="10795167" y="2035187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10688597" y="1648538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/>
              <a:t>p1</a:t>
            </a:r>
            <a:endParaRPr lang="zh-CN" altLang="en-US" sz="2000" i="1" dirty="0"/>
          </a:p>
        </p:txBody>
      </p:sp>
      <p:cxnSp>
        <p:nvCxnSpPr>
          <p:cNvPr id="36" name="直接连接符 35"/>
          <p:cNvCxnSpPr>
            <a:stCxn id="5" idx="6"/>
            <a:endCxn id="15" idx="2"/>
          </p:cNvCxnSpPr>
          <p:nvPr/>
        </p:nvCxnSpPr>
        <p:spPr>
          <a:xfrm>
            <a:off x="5681883" y="3048266"/>
            <a:ext cx="570897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>
            <a:stCxn id="15" idx="6"/>
            <a:endCxn id="18" idx="2"/>
          </p:cNvCxnSpPr>
          <p:nvPr/>
        </p:nvCxnSpPr>
        <p:spPr>
          <a:xfrm>
            <a:off x="6507244" y="3048266"/>
            <a:ext cx="184907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>
            <a:stCxn id="18" idx="6"/>
            <a:endCxn id="21" idx="2"/>
          </p:cNvCxnSpPr>
          <p:nvPr/>
        </p:nvCxnSpPr>
        <p:spPr>
          <a:xfrm>
            <a:off x="8610778" y="3048266"/>
            <a:ext cx="1340413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椭圆 44"/>
          <p:cNvSpPr/>
          <p:nvPr/>
        </p:nvSpPr>
        <p:spPr>
          <a:xfrm>
            <a:off x="11467339" y="2921034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cxnSp>
        <p:nvCxnSpPr>
          <p:cNvPr id="46" name="直接连接符 45"/>
          <p:cNvCxnSpPr>
            <a:stCxn id="21" idx="6"/>
            <a:endCxn id="45" idx="2"/>
          </p:cNvCxnSpPr>
          <p:nvPr/>
        </p:nvCxnSpPr>
        <p:spPr>
          <a:xfrm>
            <a:off x="10205655" y="3048266"/>
            <a:ext cx="1261684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11633973" y="2857358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/>
              <a:t>P2</a:t>
            </a:r>
            <a:endParaRPr lang="zh-CN" altLang="en-US" sz="2000" i="1" dirty="0"/>
          </a:p>
        </p:txBody>
      </p:sp>
      <p:cxnSp>
        <p:nvCxnSpPr>
          <p:cNvPr id="49" name="直接连接符 48"/>
          <p:cNvCxnSpPr>
            <a:stCxn id="33" idx="5"/>
            <a:endCxn id="45" idx="0"/>
          </p:cNvCxnSpPr>
          <p:nvPr/>
        </p:nvCxnSpPr>
        <p:spPr>
          <a:xfrm>
            <a:off x="11012366" y="2252386"/>
            <a:ext cx="582205" cy="66864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>
            <a:stCxn id="33" idx="3"/>
            <a:endCxn id="21" idx="7"/>
          </p:cNvCxnSpPr>
          <p:nvPr/>
        </p:nvCxnSpPr>
        <p:spPr>
          <a:xfrm flipH="1">
            <a:off x="10168390" y="2252386"/>
            <a:ext cx="664042" cy="70591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椭圆 57"/>
          <p:cNvSpPr/>
          <p:nvPr/>
        </p:nvSpPr>
        <p:spPr>
          <a:xfrm>
            <a:off x="10793402" y="3800774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10641656" y="4017139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/>
              <a:t>P3</a:t>
            </a:r>
            <a:endParaRPr lang="zh-CN" altLang="en-US" sz="2000" i="1" dirty="0"/>
          </a:p>
        </p:txBody>
      </p:sp>
      <p:cxnSp>
        <p:nvCxnSpPr>
          <p:cNvPr id="60" name="直接连接符 59"/>
          <p:cNvCxnSpPr>
            <a:stCxn id="33" idx="4"/>
            <a:endCxn id="58" idx="0"/>
          </p:cNvCxnSpPr>
          <p:nvPr/>
        </p:nvCxnSpPr>
        <p:spPr>
          <a:xfrm flipH="1">
            <a:off x="10920634" y="2289651"/>
            <a:ext cx="1765" cy="151112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>
            <a:stCxn id="45" idx="4"/>
            <a:endCxn id="58" idx="7"/>
          </p:cNvCxnSpPr>
          <p:nvPr/>
        </p:nvCxnSpPr>
        <p:spPr>
          <a:xfrm flipH="1">
            <a:off x="11010601" y="3175498"/>
            <a:ext cx="583970" cy="66254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>
            <a:stCxn id="21" idx="5"/>
            <a:endCxn id="58" idx="1"/>
          </p:cNvCxnSpPr>
          <p:nvPr/>
        </p:nvCxnSpPr>
        <p:spPr>
          <a:xfrm>
            <a:off x="10168390" y="3138233"/>
            <a:ext cx="662277" cy="6998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>
            <a:stCxn id="21" idx="3"/>
            <a:endCxn id="12" idx="7"/>
          </p:cNvCxnSpPr>
          <p:nvPr/>
        </p:nvCxnSpPr>
        <p:spPr>
          <a:xfrm flipH="1">
            <a:off x="9260341" y="3138233"/>
            <a:ext cx="728115" cy="6998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>
            <a:stCxn id="24" idx="4"/>
            <a:endCxn id="12" idx="0"/>
          </p:cNvCxnSpPr>
          <p:nvPr/>
        </p:nvCxnSpPr>
        <p:spPr>
          <a:xfrm>
            <a:off x="9170374" y="2292208"/>
            <a:ext cx="0" cy="150856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>
            <a:stCxn id="24" idx="5"/>
            <a:endCxn id="21" idx="1"/>
          </p:cNvCxnSpPr>
          <p:nvPr/>
        </p:nvCxnSpPr>
        <p:spPr>
          <a:xfrm>
            <a:off x="9260341" y="2254943"/>
            <a:ext cx="728115" cy="70335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/>
          <p:cNvCxnSpPr>
            <a:stCxn id="24" idx="3"/>
            <a:endCxn id="18" idx="7"/>
          </p:cNvCxnSpPr>
          <p:nvPr/>
        </p:nvCxnSpPr>
        <p:spPr>
          <a:xfrm flipH="1">
            <a:off x="8573513" y="2254943"/>
            <a:ext cx="506894" cy="70335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/>
          <p:cNvCxnSpPr>
            <a:stCxn id="18" idx="5"/>
            <a:endCxn id="12" idx="1"/>
          </p:cNvCxnSpPr>
          <p:nvPr/>
        </p:nvCxnSpPr>
        <p:spPr>
          <a:xfrm>
            <a:off x="8573513" y="3138233"/>
            <a:ext cx="506894" cy="6998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连接符 88"/>
          <p:cNvCxnSpPr>
            <a:stCxn id="27" idx="4"/>
            <a:endCxn id="9" idx="0"/>
          </p:cNvCxnSpPr>
          <p:nvPr/>
        </p:nvCxnSpPr>
        <p:spPr>
          <a:xfrm flipH="1">
            <a:off x="7066508" y="2289651"/>
            <a:ext cx="4349" cy="151112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/>
          <p:cNvCxnSpPr>
            <a:stCxn id="27" idx="3"/>
            <a:endCxn id="15" idx="0"/>
          </p:cNvCxnSpPr>
          <p:nvPr/>
        </p:nvCxnSpPr>
        <p:spPr>
          <a:xfrm flipH="1">
            <a:off x="6380012" y="2252386"/>
            <a:ext cx="600878" cy="66864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/>
          <p:cNvCxnSpPr>
            <a:stCxn id="15" idx="4"/>
            <a:endCxn id="9" idx="1"/>
          </p:cNvCxnSpPr>
          <p:nvPr/>
        </p:nvCxnSpPr>
        <p:spPr>
          <a:xfrm>
            <a:off x="6380012" y="3175498"/>
            <a:ext cx="596529" cy="66254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/>
          <p:cNvCxnSpPr>
            <a:stCxn id="27" idx="2"/>
            <a:endCxn id="5" idx="7"/>
          </p:cNvCxnSpPr>
          <p:nvPr/>
        </p:nvCxnSpPr>
        <p:spPr>
          <a:xfrm flipH="1">
            <a:off x="5644618" y="2162419"/>
            <a:ext cx="1299007" cy="79588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/>
          <p:cNvCxnSpPr>
            <a:stCxn id="5" idx="5"/>
            <a:endCxn id="9" idx="2"/>
          </p:cNvCxnSpPr>
          <p:nvPr/>
        </p:nvCxnSpPr>
        <p:spPr>
          <a:xfrm>
            <a:off x="5644618" y="3138233"/>
            <a:ext cx="1294658" cy="78977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/>
          <p:cNvCxnSpPr>
            <a:stCxn id="9" idx="6"/>
            <a:endCxn id="12" idx="2"/>
          </p:cNvCxnSpPr>
          <p:nvPr/>
        </p:nvCxnSpPr>
        <p:spPr>
          <a:xfrm>
            <a:off x="7193740" y="3928006"/>
            <a:ext cx="1849402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连接符 105"/>
          <p:cNvCxnSpPr>
            <a:stCxn id="27" idx="6"/>
            <a:endCxn id="24" idx="2"/>
          </p:cNvCxnSpPr>
          <p:nvPr/>
        </p:nvCxnSpPr>
        <p:spPr>
          <a:xfrm>
            <a:off x="7198089" y="2162419"/>
            <a:ext cx="1845053" cy="2557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连接符 110"/>
          <p:cNvCxnSpPr>
            <a:stCxn id="15" idx="5"/>
          </p:cNvCxnSpPr>
          <p:nvPr/>
        </p:nvCxnSpPr>
        <p:spPr>
          <a:xfrm>
            <a:off x="6469979" y="3138233"/>
            <a:ext cx="2578978" cy="73553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连接符 129"/>
          <p:cNvCxnSpPr>
            <a:endCxn id="9" idx="7"/>
          </p:cNvCxnSpPr>
          <p:nvPr/>
        </p:nvCxnSpPr>
        <p:spPr>
          <a:xfrm flipH="1">
            <a:off x="7156475" y="2207021"/>
            <a:ext cx="1896912" cy="163101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连接符 135"/>
          <p:cNvCxnSpPr>
            <a:stCxn id="27" idx="5"/>
            <a:endCxn id="18" idx="1"/>
          </p:cNvCxnSpPr>
          <p:nvPr/>
        </p:nvCxnSpPr>
        <p:spPr>
          <a:xfrm>
            <a:off x="7160824" y="2252386"/>
            <a:ext cx="1232755" cy="70591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连接符 138"/>
          <p:cNvCxnSpPr>
            <a:stCxn id="30" idx="2"/>
            <a:endCxn id="5" idx="0"/>
          </p:cNvCxnSpPr>
          <p:nvPr/>
        </p:nvCxnSpPr>
        <p:spPr>
          <a:xfrm rot="10800000" flipV="1">
            <a:off x="5554652" y="1219920"/>
            <a:ext cx="2258103" cy="1701114"/>
          </a:xfrm>
          <a:prstGeom prst="curvedConnector2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连接符 141"/>
          <p:cNvCxnSpPr>
            <a:stCxn id="30" idx="6"/>
            <a:endCxn id="21" idx="0"/>
          </p:cNvCxnSpPr>
          <p:nvPr/>
        </p:nvCxnSpPr>
        <p:spPr>
          <a:xfrm>
            <a:off x="8067218" y="1219920"/>
            <a:ext cx="2011205" cy="1701114"/>
          </a:xfrm>
          <a:prstGeom prst="curvedConnector2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矩形 60"/>
          <p:cNvSpPr/>
          <p:nvPr/>
        </p:nvSpPr>
        <p:spPr>
          <a:xfrm>
            <a:off x="435299" y="1334362"/>
            <a:ext cx="2627129" cy="4996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Conneceted K-Truss</a:t>
            </a:r>
          </a:p>
        </p:txBody>
      </p:sp>
      <p:sp>
        <p:nvSpPr>
          <p:cNvPr id="62" name="矩形 61"/>
          <p:cNvSpPr/>
          <p:nvPr/>
        </p:nvSpPr>
        <p:spPr>
          <a:xfrm>
            <a:off x="10380649" y="4500580"/>
            <a:ext cx="12139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4 - Truss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440471" y="2206002"/>
                <a:ext cx="4551526" cy="19389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Given a graph </a:t>
                </a:r>
                <a:r>
                  <a:rPr lang="zh-CN" altLang="en-US" sz="2000" b="1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G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 and an integer </a:t>
                </a:r>
                <a:r>
                  <a:rPr lang="zh-CN" altLang="en-US" sz="2000" b="1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k 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, a connected k-truss is a connected subgraph H </a:t>
                </a:r>
                <a14:m>
                  <m:oMath xmlns:m="http://schemas.openxmlformats.org/officeDocument/2006/math">
                    <m:r>
                      <a:rPr lang="zh-CN" altLang="en-US" sz="20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Arial" panose="020B0604020202020204" pitchFamily="34" charset="0"/>
                      </a:rPr>
                      <m:t>∈</m:t>
                    </m:r>
                  </m:oMath>
                </a14:m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 G, such that </a:t>
                </a:r>
                <a14:m>
                  <m:oMath xmlns:m="http://schemas.openxmlformats.org/officeDocument/2006/math">
                    <m:r>
                      <a:rPr lang="zh-CN" altLang="en-US" sz="20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Arial" panose="020B0604020202020204" pitchFamily="34" charset="0"/>
                      </a:rPr>
                      <m:t>∀</m:t>
                    </m:r>
                  </m:oMath>
                </a14:m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e </a:t>
                </a:r>
                <a14:m>
                  <m:oMath xmlns:m="http://schemas.openxmlformats.org/officeDocument/2006/math">
                    <m:r>
                      <a:rPr lang="zh-CN" altLang="en-US" sz="20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Arial" panose="020B0604020202020204" pitchFamily="34" charset="0"/>
                      </a:rPr>
                      <m:t>∈</m:t>
                    </m:r>
                  </m:oMath>
                </a14:m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 E(H), sup</a:t>
                </a:r>
                <a:r>
                  <a:rPr lang="zh-CN" altLang="en-US" sz="2000" baseline="-250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H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(e) 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Arial" panose="020B0604020202020204" pitchFamily="34" charset="0"/>
                      </a:rPr>
                      <m:t>≥</m:t>
                    </m:r>
                  </m:oMath>
                </a14:m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 (k </a:t>
                </a: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- 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2)</a:t>
                </a:r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471" y="2206002"/>
                <a:ext cx="4551526" cy="1938992"/>
              </a:xfrm>
              <a:prstGeom prst="rect">
                <a:avLst/>
              </a:prstGeom>
              <a:blipFill rotWithShape="0">
                <a:blip r:embed="rId3"/>
                <a:stretch>
                  <a:fillRect l="-1339" b="-18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13682-CD23-4EBB-B68D-B3BFF0A874F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6922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62" grpId="0"/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35299" y="508085"/>
            <a:ext cx="2927853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Problem definition</a:t>
            </a:r>
          </a:p>
        </p:txBody>
      </p:sp>
      <p:sp>
        <p:nvSpPr>
          <p:cNvPr id="5" name="椭圆 4"/>
          <p:cNvSpPr/>
          <p:nvPr/>
        </p:nvSpPr>
        <p:spPr>
          <a:xfrm>
            <a:off x="5427419" y="2921034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236516" y="3121967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/>
              <a:t>q1</a:t>
            </a:r>
            <a:endParaRPr lang="zh-CN" altLang="en-US" sz="2000" i="1" dirty="0"/>
          </a:p>
        </p:txBody>
      </p:sp>
      <p:sp>
        <p:nvSpPr>
          <p:cNvPr id="9" name="椭圆 8"/>
          <p:cNvSpPr/>
          <p:nvPr/>
        </p:nvSpPr>
        <p:spPr>
          <a:xfrm>
            <a:off x="6939276" y="3800774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774811" y="4007614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/>
              <a:t>q2</a:t>
            </a:r>
            <a:endParaRPr lang="zh-CN" altLang="en-US" sz="2000" i="1" dirty="0"/>
          </a:p>
        </p:txBody>
      </p:sp>
      <p:sp>
        <p:nvSpPr>
          <p:cNvPr id="12" name="椭圆 11"/>
          <p:cNvSpPr/>
          <p:nvPr/>
        </p:nvSpPr>
        <p:spPr>
          <a:xfrm>
            <a:off x="9043142" y="3800774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862947" y="4030374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/>
              <a:t>v4</a:t>
            </a:r>
            <a:endParaRPr lang="zh-CN" altLang="en-US" sz="2000" i="1" dirty="0"/>
          </a:p>
        </p:txBody>
      </p:sp>
      <p:sp>
        <p:nvSpPr>
          <p:cNvPr id="15" name="椭圆 14"/>
          <p:cNvSpPr/>
          <p:nvPr/>
        </p:nvSpPr>
        <p:spPr>
          <a:xfrm>
            <a:off x="6252780" y="2921034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010442" y="3112139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/>
              <a:t>v1</a:t>
            </a:r>
            <a:endParaRPr lang="zh-CN" altLang="en-US" sz="2000" i="1" dirty="0"/>
          </a:p>
        </p:txBody>
      </p:sp>
      <p:sp>
        <p:nvSpPr>
          <p:cNvPr id="18" name="椭圆 17"/>
          <p:cNvSpPr/>
          <p:nvPr/>
        </p:nvSpPr>
        <p:spPr>
          <a:xfrm>
            <a:off x="8356314" y="2921034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8143700" y="3132840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/>
              <a:t>v3</a:t>
            </a:r>
            <a:endParaRPr lang="zh-CN" altLang="en-US" sz="2000" i="1" dirty="0"/>
          </a:p>
        </p:txBody>
      </p:sp>
      <p:sp>
        <p:nvSpPr>
          <p:cNvPr id="21" name="椭圆 20"/>
          <p:cNvSpPr/>
          <p:nvPr/>
        </p:nvSpPr>
        <p:spPr>
          <a:xfrm>
            <a:off x="9951191" y="2921034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9801563" y="3121655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/>
              <a:t>q3</a:t>
            </a:r>
            <a:endParaRPr lang="zh-CN" altLang="en-US" sz="2000" i="1" dirty="0"/>
          </a:p>
        </p:txBody>
      </p:sp>
      <p:sp>
        <p:nvSpPr>
          <p:cNvPr id="24" name="椭圆 23"/>
          <p:cNvSpPr/>
          <p:nvPr/>
        </p:nvSpPr>
        <p:spPr>
          <a:xfrm>
            <a:off x="9043142" y="2037744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8910572" y="1656387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/>
              <a:t>v5</a:t>
            </a:r>
            <a:endParaRPr lang="zh-CN" altLang="en-US" sz="2000" i="1" dirty="0"/>
          </a:p>
        </p:txBody>
      </p:sp>
      <p:sp>
        <p:nvSpPr>
          <p:cNvPr id="27" name="椭圆 26"/>
          <p:cNvSpPr/>
          <p:nvPr/>
        </p:nvSpPr>
        <p:spPr>
          <a:xfrm>
            <a:off x="6943625" y="2035187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6781533" y="1656387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/>
              <a:t>v2</a:t>
            </a:r>
            <a:endParaRPr lang="zh-CN" altLang="en-US" sz="2000" i="1" dirty="0"/>
          </a:p>
        </p:txBody>
      </p:sp>
      <p:sp>
        <p:nvSpPr>
          <p:cNvPr id="30" name="椭圆 29"/>
          <p:cNvSpPr/>
          <p:nvPr/>
        </p:nvSpPr>
        <p:spPr>
          <a:xfrm>
            <a:off x="7812754" y="1092688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7698051" y="698631"/>
            <a:ext cx="528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/>
              <a:t>t</a:t>
            </a:r>
            <a:endParaRPr lang="zh-CN" altLang="en-US" sz="2400" i="1" dirty="0"/>
          </a:p>
        </p:txBody>
      </p:sp>
      <p:sp>
        <p:nvSpPr>
          <p:cNvPr id="33" name="椭圆 32"/>
          <p:cNvSpPr/>
          <p:nvPr/>
        </p:nvSpPr>
        <p:spPr>
          <a:xfrm>
            <a:off x="10795167" y="2035187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10688597" y="1648538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/>
              <a:t>p1</a:t>
            </a:r>
            <a:endParaRPr lang="zh-CN" altLang="en-US" sz="2000" i="1" dirty="0"/>
          </a:p>
        </p:txBody>
      </p:sp>
      <p:cxnSp>
        <p:nvCxnSpPr>
          <p:cNvPr id="36" name="直接连接符 35"/>
          <p:cNvCxnSpPr>
            <a:stCxn id="5" idx="6"/>
            <a:endCxn id="15" idx="2"/>
          </p:cNvCxnSpPr>
          <p:nvPr/>
        </p:nvCxnSpPr>
        <p:spPr>
          <a:xfrm>
            <a:off x="5681883" y="3048266"/>
            <a:ext cx="570897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>
            <a:stCxn id="15" idx="6"/>
            <a:endCxn id="18" idx="2"/>
          </p:cNvCxnSpPr>
          <p:nvPr/>
        </p:nvCxnSpPr>
        <p:spPr>
          <a:xfrm>
            <a:off x="6507244" y="3048266"/>
            <a:ext cx="184907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>
            <a:stCxn id="18" idx="6"/>
            <a:endCxn id="21" idx="2"/>
          </p:cNvCxnSpPr>
          <p:nvPr/>
        </p:nvCxnSpPr>
        <p:spPr>
          <a:xfrm>
            <a:off x="8610778" y="3048266"/>
            <a:ext cx="1340413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椭圆 44"/>
          <p:cNvSpPr/>
          <p:nvPr/>
        </p:nvSpPr>
        <p:spPr>
          <a:xfrm>
            <a:off x="11467339" y="2921034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cxnSp>
        <p:nvCxnSpPr>
          <p:cNvPr id="46" name="直接连接符 45"/>
          <p:cNvCxnSpPr>
            <a:stCxn id="21" idx="6"/>
            <a:endCxn id="45" idx="2"/>
          </p:cNvCxnSpPr>
          <p:nvPr/>
        </p:nvCxnSpPr>
        <p:spPr>
          <a:xfrm>
            <a:off x="10205655" y="3048266"/>
            <a:ext cx="1261684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11633973" y="2857358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/>
              <a:t>P2</a:t>
            </a:r>
            <a:endParaRPr lang="zh-CN" altLang="en-US" sz="2000" i="1" dirty="0"/>
          </a:p>
        </p:txBody>
      </p:sp>
      <p:cxnSp>
        <p:nvCxnSpPr>
          <p:cNvPr id="49" name="直接连接符 48"/>
          <p:cNvCxnSpPr>
            <a:stCxn id="33" idx="5"/>
            <a:endCxn id="45" idx="0"/>
          </p:cNvCxnSpPr>
          <p:nvPr/>
        </p:nvCxnSpPr>
        <p:spPr>
          <a:xfrm>
            <a:off x="11012366" y="2252386"/>
            <a:ext cx="582205" cy="66864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>
            <a:stCxn id="33" idx="3"/>
            <a:endCxn id="21" idx="7"/>
          </p:cNvCxnSpPr>
          <p:nvPr/>
        </p:nvCxnSpPr>
        <p:spPr>
          <a:xfrm flipH="1">
            <a:off x="10168390" y="2252386"/>
            <a:ext cx="664042" cy="70591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椭圆 57"/>
          <p:cNvSpPr/>
          <p:nvPr/>
        </p:nvSpPr>
        <p:spPr>
          <a:xfrm>
            <a:off x="10793402" y="3800774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10641656" y="4017139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/>
              <a:t>P3</a:t>
            </a:r>
            <a:endParaRPr lang="zh-CN" altLang="en-US" sz="2000" i="1" dirty="0"/>
          </a:p>
        </p:txBody>
      </p:sp>
      <p:cxnSp>
        <p:nvCxnSpPr>
          <p:cNvPr id="60" name="直接连接符 59"/>
          <p:cNvCxnSpPr>
            <a:stCxn id="33" idx="4"/>
            <a:endCxn id="58" idx="0"/>
          </p:cNvCxnSpPr>
          <p:nvPr/>
        </p:nvCxnSpPr>
        <p:spPr>
          <a:xfrm flipH="1">
            <a:off x="10920634" y="2289651"/>
            <a:ext cx="1765" cy="151112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>
            <a:stCxn id="45" idx="4"/>
            <a:endCxn id="58" idx="7"/>
          </p:cNvCxnSpPr>
          <p:nvPr/>
        </p:nvCxnSpPr>
        <p:spPr>
          <a:xfrm flipH="1">
            <a:off x="11010601" y="3175498"/>
            <a:ext cx="583970" cy="66254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>
            <a:stCxn id="21" idx="5"/>
            <a:endCxn id="58" idx="1"/>
          </p:cNvCxnSpPr>
          <p:nvPr/>
        </p:nvCxnSpPr>
        <p:spPr>
          <a:xfrm>
            <a:off x="10168390" y="3138233"/>
            <a:ext cx="662277" cy="6998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>
            <a:stCxn id="21" idx="3"/>
            <a:endCxn id="12" idx="7"/>
          </p:cNvCxnSpPr>
          <p:nvPr/>
        </p:nvCxnSpPr>
        <p:spPr>
          <a:xfrm flipH="1">
            <a:off x="9260341" y="3138233"/>
            <a:ext cx="728115" cy="6998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>
            <a:stCxn id="24" idx="4"/>
            <a:endCxn id="12" idx="0"/>
          </p:cNvCxnSpPr>
          <p:nvPr/>
        </p:nvCxnSpPr>
        <p:spPr>
          <a:xfrm>
            <a:off x="9170374" y="2292208"/>
            <a:ext cx="0" cy="150856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>
            <a:stCxn id="24" idx="5"/>
            <a:endCxn id="21" idx="1"/>
          </p:cNvCxnSpPr>
          <p:nvPr/>
        </p:nvCxnSpPr>
        <p:spPr>
          <a:xfrm>
            <a:off x="9260341" y="2254943"/>
            <a:ext cx="728115" cy="70335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/>
          <p:cNvCxnSpPr>
            <a:stCxn id="24" idx="3"/>
            <a:endCxn id="18" idx="7"/>
          </p:cNvCxnSpPr>
          <p:nvPr/>
        </p:nvCxnSpPr>
        <p:spPr>
          <a:xfrm flipH="1">
            <a:off x="8573513" y="2254943"/>
            <a:ext cx="506894" cy="70335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/>
          <p:cNvCxnSpPr>
            <a:stCxn id="18" idx="5"/>
            <a:endCxn id="12" idx="1"/>
          </p:cNvCxnSpPr>
          <p:nvPr/>
        </p:nvCxnSpPr>
        <p:spPr>
          <a:xfrm>
            <a:off x="8573513" y="3138233"/>
            <a:ext cx="506894" cy="6998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连接符 88"/>
          <p:cNvCxnSpPr>
            <a:stCxn id="27" idx="4"/>
            <a:endCxn id="9" idx="0"/>
          </p:cNvCxnSpPr>
          <p:nvPr/>
        </p:nvCxnSpPr>
        <p:spPr>
          <a:xfrm flipH="1">
            <a:off x="7066508" y="2289651"/>
            <a:ext cx="4349" cy="151112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/>
          <p:cNvCxnSpPr>
            <a:stCxn id="27" idx="3"/>
            <a:endCxn id="15" idx="0"/>
          </p:cNvCxnSpPr>
          <p:nvPr/>
        </p:nvCxnSpPr>
        <p:spPr>
          <a:xfrm flipH="1">
            <a:off x="6380012" y="2252386"/>
            <a:ext cx="600878" cy="66864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/>
          <p:cNvCxnSpPr>
            <a:stCxn id="15" idx="4"/>
            <a:endCxn id="9" idx="1"/>
          </p:cNvCxnSpPr>
          <p:nvPr/>
        </p:nvCxnSpPr>
        <p:spPr>
          <a:xfrm>
            <a:off x="6380012" y="3175498"/>
            <a:ext cx="596529" cy="66254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/>
          <p:cNvCxnSpPr>
            <a:stCxn id="27" idx="2"/>
            <a:endCxn id="5" idx="7"/>
          </p:cNvCxnSpPr>
          <p:nvPr/>
        </p:nvCxnSpPr>
        <p:spPr>
          <a:xfrm flipH="1">
            <a:off x="5644618" y="2162419"/>
            <a:ext cx="1299007" cy="79588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/>
          <p:cNvCxnSpPr>
            <a:stCxn id="5" idx="5"/>
            <a:endCxn id="9" idx="2"/>
          </p:cNvCxnSpPr>
          <p:nvPr/>
        </p:nvCxnSpPr>
        <p:spPr>
          <a:xfrm>
            <a:off x="5644618" y="3138233"/>
            <a:ext cx="1294658" cy="78977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/>
          <p:cNvCxnSpPr>
            <a:stCxn id="9" idx="6"/>
            <a:endCxn id="12" idx="2"/>
          </p:cNvCxnSpPr>
          <p:nvPr/>
        </p:nvCxnSpPr>
        <p:spPr>
          <a:xfrm>
            <a:off x="7193740" y="3928006"/>
            <a:ext cx="1849402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连接符 105"/>
          <p:cNvCxnSpPr>
            <a:stCxn id="27" idx="6"/>
            <a:endCxn id="24" idx="2"/>
          </p:cNvCxnSpPr>
          <p:nvPr/>
        </p:nvCxnSpPr>
        <p:spPr>
          <a:xfrm>
            <a:off x="7198089" y="2162419"/>
            <a:ext cx="1845053" cy="2557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连接符 110"/>
          <p:cNvCxnSpPr>
            <a:stCxn id="15" idx="5"/>
          </p:cNvCxnSpPr>
          <p:nvPr/>
        </p:nvCxnSpPr>
        <p:spPr>
          <a:xfrm>
            <a:off x="6469979" y="3138233"/>
            <a:ext cx="2578978" cy="73553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连接符 129"/>
          <p:cNvCxnSpPr>
            <a:endCxn id="9" idx="7"/>
          </p:cNvCxnSpPr>
          <p:nvPr/>
        </p:nvCxnSpPr>
        <p:spPr>
          <a:xfrm flipH="1">
            <a:off x="7156475" y="2207021"/>
            <a:ext cx="1896912" cy="163101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连接符 135"/>
          <p:cNvCxnSpPr>
            <a:stCxn id="27" idx="5"/>
            <a:endCxn id="18" idx="1"/>
          </p:cNvCxnSpPr>
          <p:nvPr/>
        </p:nvCxnSpPr>
        <p:spPr>
          <a:xfrm>
            <a:off x="7160824" y="2252386"/>
            <a:ext cx="1232755" cy="70591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连接符 138"/>
          <p:cNvCxnSpPr>
            <a:stCxn id="30" idx="2"/>
            <a:endCxn id="5" idx="0"/>
          </p:cNvCxnSpPr>
          <p:nvPr/>
        </p:nvCxnSpPr>
        <p:spPr>
          <a:xfrm rot="10800000" flipV="1">
            <a:off x="5554652" y="1219920"/>
            <a:ext cx="2258103" cy="1701114"/>
          </a:xfrm>
          <a:prstGeom prst="curvedConnector2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连接符 141"/>
          <p:cNvCxnSpPr>
            <a:stCxn id="30" idx="6"/>
            <a:endCxn id="21" idx="0"/>
          </p:cNvCxnSpPr>
          <p:nvPr/>
        </p:nvCxnSpPr>
        <p:spPr>
          <a:xfrm>
            <a:off x="8067218" y="1219920"/>
            <a:ext cx="2011205" cy="1701114"/>
          </a:xfrm>
          <a:prstGeom prst="curvedConnector2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矩形 60"/>
          <p:cNvSpPr/>
          <p:nvPr/>
        </p:nvSpPr>
        <p:spPr>
          <a:xfrm>
            <a:off x="435299" y="1329803"/>
            <a:ext cx="1572866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Trussness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495611" y="2301164"/>
            <a:ext cx="4718663" cy="959664"/>
            <a:chOff x="407540" y="2217378"/>
            <a:chExt cx="4718663" cy="95966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文本框 2"/>
                <p:cNvSpPr txBox="1"/>
                <p:nvPr/>
              </p:nvSpPr>
              <p:spPr>
                <a:xfrm>
                  <a:off x="407540" y="2217378"/>
                  <a:ext cx="4718663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altLang="zh-CN" sz="2400" b="0" i="0" dirty="0" smtClean="0"/>
                          <m:t>1.</m:t>
                        </m:r>
                        <m:r>
                          <m:rPr>
                            <m:nor/>
                          </m:rPr>
                          <a:rPr lang="zh-CN" altLang="en-US" sz="2400" dirty="0" smtClean="0"/>
                          <m:t>The</m:t>
                        </m:r>
                        <m:r>
                          <m:rPr>
                            <m:nor/>
                          </m:rPr>
                          <a:rPr lang="zh-CN" altLang="en-US" sz="2400" dirty="0" smtClean="0"/>
                          <m:t> </m:t>
                        </m:r>
                        <m:r>
                          <m:rPr>
                            <m:nor/>
                          </m:rPr>
                          <a:rPr lang="zh-CN" altLang="en-US" sz="2400" dirty="0" smtClean="0"/>
                          <m:t>trussness</m:t>
                        </m:r>
                        <m:r>
                          <m:rPr>
                            <m:nor/>
                          </m:rPr>
                          <a:rPr lang="zh-CN" altLang="en-US" sz="2400" dirty="0" smtClean="0"/>
                          <m:t> </m:t>
                        </m:r>
                        <m:r>
                          <m:rPr>
                            <m:nor/>
                          </m:rPr>
                          <a:rPr lang="zh-CN" altLang="en-US" sz="2400" dirty="0" smtClean="0"/>
                          <m:t>of</m:t>
                        </m:r>
                        <m:r>
                          <m:rPr>
                            <m:nor/>
                          </m:rPr>
                          <a:rPr lang="zh-CN" altLang="en-US" sz="2400" dirty="0" smtClean="0"/>
                          <m:t> </m:t>
                        </m:r>
                        <m:r>
                          <m:rPr>
                            <m:nor/>
                          </m:rPr>
                          <a:rPr lang="zh-CN" altLang="en-US" sz="2400" dirty="0" smtClean="0"/>
                          <m:t>a</m:t>
                        </m:r>
                        <m:r>
                          <m:rPr>
                            <m:nor/>
                          </m:rPr>
                          <a:rPr lang="zh-CN" altLang="en-US" sz="2400" dirty="0" smtClean="0"/>
                          <m:t> </m:t>
                        </m:r>
                        <m:r>
                          <m:rPr>
                            <m:nor/>
                          </m:rPr>
                          <a:rPr lang="zh-CN" altLang="en-US" sz="2400" i="1" dirty="0" smtClean="0">
                            <a:solidFill>
                              <a:srgbClr val="FF0000"/>
                            </a:solidFill>
                          </a:rPr>
                          <m:t>subgraph</m:t>
                        </m:r>
                        <m:r>
                          <m:rPr>
                            <m:nor/>
                          </m:rPr>
                          <a:rPr lang="zh-CN" altLang="en-US" sz="2400" dirty="0" smtClean="0"/>
                          <m:t> </m:t>
                        </m:r>
                        <m:r>
                          <m:rPr>
                            <m:nor/>
                          </m:rPr>
                          <a:rPr lang="zh-CN" altLang="en-US" sz="2400" dirty="0" smtClean="0"/>
                          <m:t>H</m:t>
                        </m:r>
                        <m:r>
                          <m:rPr>
                            <m:nor/>
                          </m:rPr>
                          <a:rPr lang="zh-CN" altLang="en-US" sz="2400" dirty="0" smtClean="0"/>
                          <m:t> </m:t>
                        </m:r>
                        <m:r>
                          <a:rPr lang="zh-CN" altLang="en-US" sz="2400" i="1" dirty="0" smtClean="0">
                            <a:latin typeface="Cambria Math" panose="02040503050406030204" pitchFamily="18" charset="0"/>
                          </a:rPr>
                          <m:t>⊆</m:t>
                        </m:r>
                        <m:r>
                          <m:rPr>
                            <m:nor/>
                          </m:rPr>
                          <a:rPr lang="en-US" altLang="zh-CN" sz="2400" dirty="0" smtClean="0"/>
                          <m:t>G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3" name="文本框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540" y="2217378"/>
                  <a:ext cx="4718663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1034" r="-1034" b="-27869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矩形 61"/>
                <p:cNvSpPr/>
                <p:nvPr/>
              </p:nvSpPr>
              <p:spPr>
                <a:xfrm>
                  <a:off x="578090" y="2689473"/>
                  <a:ext cx="4535729" cy="487569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240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  <m:d>
                          <m:dPr>
                            <m:ctrlPr>
                              <a:rPr lang="en-US" altLang="zh-CN" sz="24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</m:d>
                        <m:r>
                          <a:rPr lang="en-US" altLang="zh-CN" sz="24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𝑚𝑖𝑛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en-US" altLang="zh-CN" sz="24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altLang="zh-CN" sz="24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en-US" altLang="zh-CN" sz="2400" b="0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</m:d>
                          </m:sub>
                        </m:sSub>
                        <m:sSub>
                          <m:sSubPr>
                            <m:ctrlPr>
                              <a:rPr lang="en-US" altLang="zh-CN" sz="240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{</m:t>
                            </m:r>
                            <m:r>
                              <a:rPr lang="en-US" altLang="zh-CN" sz="2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𝑠𝑢𝑝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2400" b="0" i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2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d>
                        <m:r>
                          <a:rPr lang="en-US" altLang="zh-CN" sz="24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}</m:t>
                        </m:r>
                        <m:r>
                          <a:rPr lang="en-US" altLang="zh-CN" sz="2400" b="0" i="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+2</m:t>
                        </m:r>
                        <m:r>
                          <a:rPr lang="en-US" altLang="zh-CN" sz="240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altLang="zh-CN" sz="2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2" name="矩形 6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8090" y="2689473"/>
                  <a:ext cx="4535729" cy="48756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125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" name="组合 7"/>
          <p:cNvGrpSpPr/>
          <p:nvPr/>
        </p:nvGrpSpPr>
        <p:grpSpPr>
          <a:xfrm>
            <a:off x="493880" y="3822285"/>
            <a:ext cx="4313978" cy="925321"/>
            <a:chOff x="435299" y="3873766"/>
            <a:chExt cx="4313978" cy="92532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文本框 64"/>
                <p:cNvSpPr txBox="1"/>
                <p:nvPr/>
              </p:nvSpPr>
              <p:spPr>
                <a:xfrm>
                  <a:off x="435299" y="3873766"/>
                  <a:ext cx="3292889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altLang="zh-CN" sz="2400" b="0" i="0" dirty="0" smtClean="0"/>
                          <m:t>2.</m:t>
                        </m:r>
                        <m:r>
                          <m:rPr>
                            <m:nor/>
                          </m:rPr>
                          <a:rPr lang="zh-CN" altLang="en-US" sz="2400" dirty="0" smtClean="0"/>
                          <m:t>The</m:t>
                        </m:r>
                        <m:r>
                          <m:rPr>
                            <m:nor/>
                          </m:rPr>
                          <a:rPr lang="zh-CN" altLang="en-US" sz="2400" dirty="0" smtClean="0"/>
                          <m:t> </m:t>
                        </m:r>
                        <m:r>
                          <m:rPr>
                            <m:nor/>
                          </m:rPr>
                          <a:rPr lang="zh-CN" altLang="en-US" sz="2400" dirty="0" smtClean="0"/>
                          <m:t>trussness</m:t>
                        </m:r>
                        <m:r>
                          <m:rPr>
                            <m:nor/>
                          </m:rPr>
                          <a:rPr lang="zh-CN" altLang="en-US" sz="2400" dirty="0" smtClean="0"/>
                          <m:t> </m:t>
                        </m:r>
                        <m:r>
                          <m:rPr>
                            <m:nor/>
                          </m:rPr>
                          <a:rPr lang="zh-CN" altLang="en-US" sz="2400" dirty="0" smtClean="0"/>
                          <m:t>of</m:t>
                        </m:r>
                        <m:r>
                          <m:rPr>
                            <m:nor/>
                          </m:rPr>
                          <a:rPr lang="zh-CN" altLang="en-US" sz="2400" dirty="0" smtClean="0"/>
                          <m:t> </m:t>
                        </m:r>
                        <m:r>
                          <m:rPr>
                            <m:nor/>
                          </m:rPr>
                          <a:rPr lang="zh-CN" altLang="en-US" sz="2400" dirty="0" smtClean="0"/>
                          <m:t>a</m:t>
                        </m:r>
                        <m:r>
                          <m:rPr>
                            <m:nor/>
                          </m:rPr>
                          <a:rPr lang="zh-CN" altLang="en-US" sz="2400" dirty="0" smtClean="0"/>
                          <m:t> </m:t>
                        </m:r>
                        <m:r>
                          <a:rPr lang="en-US" altLang="zh-CN" sz="24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𝑒𝑑𝑔𝑒</m:t>
                        </m:r>
                      </m:oMath>
                    </m:oMathPara>
                  </a14:m>
                  <a:endParaRPr lang="zh-CN" altLang="en-US" sz="2400" i="1" dirty="0"/>
                </a:p>
              </p:txBody>
            </p:sp>
          </mc:Choice>
          <mc:Fallback xmlns="">
            <p:sp>
              <p:nvSpPr>
                <p:cNvPr id="65" name="文本框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299" y="3873766"/>
                  <a:ext cx="3292889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667" r="-2963" b="-3442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矩形 68"/>
                <p:cNvSpPr/>
                <p:nvPr/>
              </p:nvSpPr>
              <p:spPr>
                <a:xfrm>
                  <a:off x="550499" y="4311518"/>
                  <a:ext cx="4198778" cy="48756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240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  <m:d>
                          <m:dPr>
                            <m:ctrlPr>
                              <a:rPr lang="en-US" altLang="zh-CN" sz="24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d>
                        <m:r>
                          <a:rPr lang="en-US" altLang="zh-CN" sz="24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n-US" altLang="zh-CN" sz="24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⊆</m:t>
                            </m:r>
                            <m:r>
                              <a:rPr lang="en-US" altLang="zh-CN" sz="24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  <m:r>
                              <a:rPr lang="en-US" altLang="zh-CN" sz="24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&amp;</m:t>
                            </m:r>
                            <m:r>
                              <a:rPr lang="en-US" altLang="zh-CN" sz="24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en-US" altLang="zh-CN" sz="24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altLang="zh-CN" sz="24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en-US" altLang="zh-CN" sz="2400" b="0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</m:d>
                          </m:sub>
                        </m:sSub>
                        <m:r>
                          <a:rPr lang="en-US" altLang="zh-CN" sz="24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zh-CN" altLang="en-US" sz="24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  <m:d>
                          <m:dPr>
                            <m:ctrlPr>
                              <a:rPr lang="en-US" altLang="zh-CN" sz="2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</m:d>
                        <m:r>
                          <a:rPr lang="en-US" altLang="zh-CN" sz="24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}</m:t>
                        </m:r>
                        <m:r>
                          <a:rPr lang="en-US" altLang="zh-CN" sz="240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altLang="zh-CN" sz="2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9" name="矩形 6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0499" y="4311518"/>
                  <a:ext cx="4198778" cy="48756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25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" name="组合 10"/>
          <p:cNvGrpSpPr/>
          <p:nvPr/>
        </p:nvGrpSpPr>
        <p:grpSpPr>
          <a:xfrm>
            <a:off x="493880" y="5168238"/>
            <a:ext cx="4369037" cy="898874"/>
            <a:chOff x="407540" y="5233264"/>
            <a:chExt cx="4369037" cy="89887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文本框 66"/>
                <p:cNvSpPr txBox="1"/>
                <p:nvPr/>
              </p:nvSpPr>
              <p:spPr>
                <a:xfrm>
                  <a:off x="407540" y="5233264"/>
                  <a:ext cx="3527889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altLang="zh-CN" sz="2400" b="0" i="0" dirty="0" smtClean="0"/>
                          <m:t>3.</m:t>
                        </m:r>
                        <m:r>
                          <m:rPr>
                            <m:nor/>
                          </m:rPr>
                          <a:rPr lang="zh-CN" altLang="en-US" sz="2400" dirty="0" smtClean="0"/>
                          <m:t>The</m:t>
                        </m:r>
                        <m:r>
                          <m:rPr>
                            <m:nor/>
                          </m:rPr>
                          <a:rPr lang="zh-CN" altLang="en-US" sz="2400" dirty="0" smtClean="0"/>
                          <m:t> </m:t>
                        </m:r>
                        <m:r>
                          <m:rPr>
                            <m:nor/>
                          </m:rPr>
                          <a:rPr lang="zh-CN" altLang="en-US" sz="2400" dirty="0" smtClean="0"/>
                          <m:t>trussness</m:t>
                        </m:r>
                        <m:r>
                          <m:rPr>
                            <m:nor/>
                          </m:rPr>
                          <a:rPr lang="zh-CN" altLang="en-US" sz="2400" dirty="0" smtClean="0"/>
                          <m:t> </m:t>
                        </m:r>
                        <m:r>
                          <m:rPr>
                            <m:nor/>
                          </m:rPr>
                          <a:rPr lang="zh-CN" altLang="en-US" sz="2400" dirty="0" smtClean="0"/>
                          <m:t>of</m:t>
                        </m:r>
                        <m:r>
                          <m:rPr>
                            <m:nor/>
                          </m:rPr>
                          <a:rPr lang="zh-CN" altLang="en-US" sz="2400" dirty="0" smtClean="0"/>
                          <m:t> </m:t>
                        </m:r>
                        <m:r>
                          <m:rPr>
                            <m:nor/>
                          </m:rPr>
                          <a:rPr lang="zh-CN" altLang="en-US" sz="2400" dirty="0" smtClean="0"/>
                          <m:t>a</m:t>
                        </m:r>
                        <m:r>
                          <m:rPr>
                            <m:nor/>
                          </m:rPr>
                          <a:rPr lang="zh-CN" altLang="en-US" sz="2400" dirty="0" smtClean="0"/>
                          <m:t> </m:t>
                        </m:r>
                        <m:r>
                          <a:rPr lang="en-US" altLang="zh-CN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𝑣𝑒𝑟𝑡𝑒𝑥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67" name="文本框 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540" y="5233264"/>
                  <a:ext cx="3527889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554" r="-1209" b="-1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矩形 69"/>
                <p:cNvSpPr/>
                <p:nvPr/>
              </p:nvSpPr>
              <p:spPr>
                <a:xfrm>
                  <a:off x="577799" y="5644569"/>
                  <a:ext cx="4198778" cy="48756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240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  <m:d>
                          <m:dPr>
                            <m:ctrlPr>
                              <a:rPr lang="en-US" altLang="zh-CN" sz="24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altLang="zh-CN" sz="24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n-US" altLang="zh-CN" sz="24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⊆</m:t>
                            </m:r>
                            <m:r>
                              <a:rPr lang="en-US" altLang="zh-CN" sz="24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  <m:r>
                              <a:rPr lang="en-US" altLang="zh-CN" sz="24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&amp;</m:t>
                            </m:r>
                            <m:r>
                              <a:rPr lang="en-US" altLang="zh-CN" sz="24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altLang="zh-CN" sz="24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altLang="zh-CN" sz="24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  <m:d>
                              <m:dPr>
                                <m:ctrlPr>
                                  <a:rPr lang="en-US" altLang="zh-CN" sz="2400" b="0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</m:d>
                          </m:sub>
                        </m:sSub>
                        <m:r>
                          <a:rPr lang="en-US" altLang="zh-CN" sz="24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zh-CN" altLang="en-US" sz="24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  <m:d>
                          <m:dPr>
                            <m:ctrlPr>
                              <a:rPr lang="en-US" altLang="zh-CN" sz="2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</m:d>
                        <m:r>
                          <a:rPr lang="en-US" altLang="zh-CN" sz="24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}</m:t>
                        </m:r>
                        <m:r>
                          <a:rPr lang="en-US" altLang="zh-CN" sz="240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altLang="zh-CN" sz="2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70" name="矩形 6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7799" y="5644569"/>
                  <a:ext cx="4198778" cy="48756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125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71" name="直接连接符 70"/>
          <p:cNvCxnSpPr>
            <a:stCxn id="5" idx="5"/>
            <a:endCxn id="9" idx="2"/>
          </p:cNvCxnSpPr>
          <p:nvPr/>
        </p:nvCxnSpPr>
        <p:spPr>
          <a:xfrm>
            <a:off x="5644618" y="3138233"/>
            <a:ext cx="1294658" cy="789773"/>
          </a:xfrm>
          <a:prstGeom prst="line">
            <a:avLst/>
          </a:prstGeom>
          <a:ln w="381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>
            <a:stCxn id="27" idx="4"/>
            <a:endCxn id="9" idx="0"/>
          </p:cNvCxnSpPr>
          <p:nvPr/>
        </p:nvCxnSpPr>
        <p:spPr>
          <a:xfrm flipH="1">
            <a:off x="7066508" y="2289651"/>
            <a:ext cx="4349" cy="1511123"/>
          </a:xfrm>
          <a:prstGeom prst="line">
            <a:avLst/>
          </a:prstGeom>
          <a:ln w="381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>
            <a:stCxn id="27" idx="2"/>
            <a:endCxn id="5" idx="7"/>
          </p:cNvCxnSpPr>
          <p:nvPr/>
        </p:nvCxnSpPr>
        <p:spPr>
          <a:xfrm flipH="1">
            <a:off x="5644618" y="2162419"/>
            <a:ext cx="1299007" cy="795880"/>
          </a:xfrm>
          <a:prstGeom prst="line">
            <a:avLst/>
          </a:prstGeom>
          <a:ln w="381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697693" y="3348284"/>
                <a:ext cx="217527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00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𝜏</m:t>
                      </m:r>
                      <m:d>
                        <m:dPr>
                          <m:ctrlPr>
                            <a:rPr lang="en-US" altLang="zh-CN" sz="20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=1+2=3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693" y="3348284"/>
                <a:ext cx="2175275" cy="40011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609080" y="4747142"/>
                <a:ext cx="118756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00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𝜏</m:t>
                      </m:r>
                      <m:d>
                        <m:dPr>
                          <m:ctrlPr>
                            <a:rPr lang="en-US" altLang="zh-CN" sz="20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080" y="4747142"/>
                <a:ext cx="1187569" cy="40011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灯片编号占位符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13682-CD23-4EBB-B68D-B3BFF0A874F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7848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41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45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49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2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53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1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  <p:set>
                                      <p:cBhvr>
                                        <p:cTn id="72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3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5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  <p:set>
                                      <p:cBhvr>
                                        <p:cTn id="76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7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9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  <p:set>
                                      <p:cBhvr>
                                        <p:cTn id="80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1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35299" y="508085"/>
            <a:ext cx="2927853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Problem definition</a:t>
            </a:r>
          </a:p>
        </p:txBody>
      </p:sp>
      <p:sp>
        <p:nvSpPr>
          <p:cNvPr id="60" name="文本框 59"/>
          <p:cNvSpPr txBox="1"/>
          <p:nvPr/>
        </p:nvSpPr>
        <p:spPr>
          <a:xfrm>
            <a:off x="6241842" y="747237"/>
            <a:ext cx="463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 smtClean="0"/>
              <a:t>a</a:t>
            </a:r>
            <a:endParaRPr lang="zh-CN" altLang="en-US" sz="2400" i="1" dirty="0"/>
          </a:p>
        </p:txBody>
      </p:sp>
      <p:sp>
        <p:nvSpPr>
          <p:cNvPr id="62" name="椭圆 61"/>
          <p:cNvSpPr/>
          <p:nvPr/>
        </p:nvSpPr>
        <p:spPr>
          <a:xfrm>
            <a:off x="6357014" y="115491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64" name="椭圆 63"/>
          <p:cNvSpPr/>
          <p:nvPr/>
        </p:nvSpPr>
        <p:spPr>
          <a:xfrm>
            <a:off x="6357014" y="2270616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72" name="椭圆 71"/>
          <p:cNvSpPr/>
          <p:nvPr/>
        </p:nvSpPr>
        <p:spPr>
          <a:xfrm>
            <a:off x="6357014" y="3420397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76" name="椭圆 75"/>
          <p:cNvSpPr/>
          <p:nvPr/>
        </p:nvSpPr>
        <p:spPr>
          <a:xfrm>
            <a:off x="7687113" y="2270615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79" name="椭圆 78"/>
          <p:cNvSpPr/>
          <p:nvPr/>
        </p:nvSpPr>
        <p:spPr>
          <a:xfrm>
            <a:off x="7687544" y="115491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80" name="椭圆 79"/>
          <p:cNvSpPr/>
          <p:nvPr/>
        </p:nvSpPr>
        <p:spPr>
          <a:xfrm>
            <a:off x="7672599" y="340453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82" name="椭圆 81"/>
          <p:cNvSpPr/>
          <p:nvPr/>
        </p:nvSpPr>
        <p:spPr>
          <a:xfrm>
            <a:off x="9018991" y="115491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86" name="椭圆 85"/>
          <p:cNvSpPr/>
          <p:nvPr/>
        </p:nvSpPr>
        <p:spPr>
          <a:xfrm>
            <a:off x="9018991" y="225785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87" name="椭圆 86"/>
          <p:cNvSpPr/>
          <p:nvPr/>
        </p:nvSpPr>
        <p:spPr>
          <a:xfrm>
            <a:off x="10907910" y="1171176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89" name="椭圆 88"/>
          <p:cNvSpPr/>
          <p:nvPr/>
        </p:nvSpPr>
        <p:spPr>
          <a:xfrm>
            <a:off x="9904163" y="225785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90" name="椭圆 89"/>
          <p:cNvSpPr/>
          <p:nvPr/>
        </p:nvSpPr>
        <p:spPr>
          <a:xfrm>
            <a:off x="10907910" y="225785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91" name="椭圆 90"/>
          <p:cNvSpPr/>
          <p:nvPr/>
        </p:nvSpPr>
        <p:spPr>
          <a:xfrm>
            <a:off x="9837530" y="3356538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cxnSp>
        <p:nvCxnSpPr>
          <p:cNvPr id="92" name="直接连接符 91"/>
          <p:cNvCxnSpPr>
            <a:stCxn id="72" idx="0"/>
            <a:endCxn id="64" idx="4"/>
          </p:cNvCxnSpPr>
          <p:nvPr/>
        </p:nvCxnSpPr>
        <p:spPr>
          <a:xfrm flipV="1">
            <a:off x="6473614" y="2503816"/>
            <a:ext cx="0" cy="916581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连接符 93"/>
          <p:cNvCxnSpPr>
            <a:stCxn id="64" idx="0"/>
            <a:endCxn id="62" idx="4"/>
          </p:cNvCxnSpPr>
          <p:nvPr/>
        </p:nvCxnSpPr>
        <p:spPr>
          <a:xfrm flipV="1">
            <a:off x="6473614" y="1388111"/>
            <a:ext cx="0" cy="882505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0"/>
          <p:cNvCxnSpPr>
            <a:stCxn id="72" idx="2"/>
            <a:endCxn id="62" idx="2"/>
          </p:cNvCxnSpPr>
          <p:nvPr/>
        </p:nvCxnSpPr>
        <p:spPr>
          <a:xfrm rot="10800000">
            <a:off x="6357014" y="1271511"/>
            <a:ext cx="12700" cy="2265486"/>
          </a:xfrm>
          <a:prstGeom prst="curvedConnector3">
            <a:avLst>
              <a:gd name="adj1" fmla="val 1800000"/>
            </a:avLst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/>
          <p:cNvCxnSpPr>
            <a:stCxn id="79" idx="2"/>
            <a:endCxn id="62" idx="6"/>
          </p:cNvCxnSpPr>
          <p:nvPr/>
        </p:nvCxnSpPr>
        <p:spPr>
          <a:xfrm flipH="1">
            <a:off x="6590214" y="1271511"/>
            <a:ext cx="1097330" cy="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/>
          <p:cNvCxnSpPr>
            <a:stCxn id="76" idx="2"/>
            <a:endCxn id="64" idx="6"/>
          </p:cNvCxnSpPr>
          <p:nvPr/>
        </p:nvCxnSpPr>
        <p:spPr>
          <a:xfrm flipH="1">
            <a:off x="6590214" y="2387215"/>
            <a:ext cx="1096899" cy="1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连接符 99"/>
          <p:cNvCxnSpPr>
            <a:stCxn id="76" idx="3"/>
            <a:endCxn id="72" idx="6"/>
          </p:cNvCxnSpPr>
          <p:nvPr/>
        </p:nvCxnSpPr>
        <p:spPr>
          <a:xfrm flipH="1">
            <a:off x="6590214" y="2469664"/>
            <a:ext cx="1131050" cy="1067333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/>
          <p:cNvCxnSpPr>
            <a:stCxn id="76" idx="0"/>
            <a:endCxn id="79" idx="4"/>
          </p:cNvCxnSpPr>
          <p:nvPr/>
        </p:nvCxnSpPr>
        <p:spPr>
          <a:xfrm flipV="1">
            <a:off x="7803713" y="1388111"/>
            <a:ext cx="431" cy="882504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连接符 102"/>
          <p:cNvCxnSpPr>
            <a:stCxn id="76" idx="1"/>
            <a:endCxn id="62" idx="5"/>
          </p:cNvCxnSpPr>
          <p:nvPr/>
        </p:nvCxnSpPr>
        <p:spPr>
          <a:xfrm flipH="1" flipV="1">
            <a:off x="6556063" y="1353960"/>
            <a:ext cx="1165201" cy="950806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/>
          <p:cNvCxnSpPr>
            <a:endCxn id="64" idx="7"/>
          </p:cNvCxnSpPr>
          <p:nvPr/>
        </p:nvCxnSpPr>
        <p:spPr>
          <a:xfrm flipH="1">
            <a:off x="6556063" y="1341681"/>
            <a:ext cx="1116536" cy="963086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连接符 105"/>
          <p:cNvCxnSpPr>
            <a:endCxn id="72" idx="7"/>
          </p:cNvCxnSpPr>
          <p:nvPr/>
        </p:nvCxnSpPr>
        <p:spPr>
          <a:xfrm flipH="1">
            <a:off x="6556063" y="1404376"/>
            <a:ext cx="1163532" cy="205017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连接符 107"/>
          <p:cNvCxnSpPr>
            <a:stCxn id="86" idx="2"/>
            <a:endCxn id="76" idx="6"/>
          </p:cNvCxnSpPr>
          <p:nvPr/>
        </p:nvCxnSpPr>
        <p:spPr>
          <a:xfrm flipH="1">
            <a:off x="7920313" y="2374451"/>
            <a:ext cx="1098678" cy="12764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连接符 108"/>
          <p:cNvCxnSpPr>
            <a:stCxn id="82" idx="2"/>
            <a:endCxn id="79" idx="6"/>
          </p:cNvCxnSpPr>
          <p:nvPr/>
        </p:nvCxnSpPr>
        <p:spPr>
          <a:xfrm flipH="1">
            <a:off x="7920744" y="1271511"/>
            <a:ext cx="1098247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连接符 109"/>
          <p:cNvCxnSpPr>
            <a:stCxn id="86" idx="1"/>
            <a:endCxn id="79" idx="5"/>
          </p:cNvCxnSpPr>
          <p:nvPr/>
        </p:nvCxnSpPr>
        <p:spPr>
          <a:xfrm flipH="1" flipV="1">
            <a:off x="7886593" y="1353960"/>
            <a:ext cx="1166549" cy="93804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连接符 110"/>
          <p:cNvCxnSpPr>
            <a:stCxn id="86" idx="0"/>
            <a:endCxn id="82" idx="4"/>
          </p:cNvCxnSpPr>
          <p:nvPr/>
        </p:nvCxnSpPr>
        <p:spPr>
          <a:xfrm flipV="1">
            <a:off x="9135591" y="1388111"/>
            <a:ext cx="0" cy="86974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连接符 112"/>
          <p:cNvCxnSpPr>
            <a:stCxn id="80" idx="0"/>
            <a:endCxn id="76" idx="4"/>
          </p:cNvCxnSpPr>
          <p:nvPr/>
        </p:nvCxnSpPr>
        <p:spPr>
          <a:xfrm flipV="1">
            <a:off x="7789199" y="2503815"/>
            <a:ext cx="14514" cy="900716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/>
          <p:cNvCxnSpPr>
            <a:stCxn id="80" idx="7"/>
            <a:endCxn id="86" idx="3"/>
          </p:cNvCxnSpPr>
          <p:nvPr/>
        </p:nvCxnSpPr>
        <p:spPr>
          <a:xfrm flipV="1">
            <a:off x="7871648" y="2456900"/>
            <a:ext cx="1181494" cy="98178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连接符 115"/>
          <p:cNvCxnSpPr>
            <a:stCxn id="89" idx="1"/>
            <a:endCxn id="82" idx="5"/>
          </p:cNvCxnSpPr>
          <p:nvPr/>
        </p:nvCxnSpPr>
        <p:spPr>
          <a:xfrm flipH="1" flipV="1">
            <a:off x="9218040" y="1353960"/>
            <a:ext cx="720274" cy="93804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连接符 117"/>
          <p:cNvCxnSpPr>
            <a:stCxn id="89" idx="2"/>
            <a:endCxn id="86" idx="6"/>
          </p:cNvCxnSpPr>
          <p:nvPr/>
        </p:nvCxnSpPr>
        <p:spPr>
          <a:xfrm flipH="1">
            <a:off x="9252191" y="2374451"/>
            <a:ext cx="651972" cy="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连接符 118"/>
          <p:cNvCxnSpPr>
            <a:stCxn id="90" idx="2"/>
            <a:endCxn id="89" idx="6"/>
          </p:cNvCxnSpPr>
          <p:nvPr/>
        </p:nvCxnSpPr>
        <p:spPr>
          <a:xfrm flipH="1">
            <a:off x="10137363" y="2374451"/>
            <a:ext cx="770547" cy="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连接符 119"/>
          <p:cNvCxnSpPr>
            <a:stCxn id="90" idx="0"/>
            <a:endCxn id="87" idx="4"/>
          </p:cNvCxnSpPr>
          <p:nvPr/>
        </p:nvCxnSpPr>
        <p:spPr>
          <a:xfrm flipV="1">
            <a:off x="11024510" y="1404376"/>
            <a:ext cx="0" cy="853475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连接符 120"/>
          <p:cNvCxnSpPr>
            <a:stCxn id="87" idx="2"/>
            <a:endCxn id="82" idx="6"/>
          </p:cNvCxnSpPr>
          <p:nvPr/>
        </p:nvCxnSpPr>
        <p:spPr>
          <a:xfrm flipH="1" flipV="1">
            <a:off x="9252191" y="1271511"/>
            <a:ext cx="1655719" cy="16265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连接符 121"/>
          <p:cNvCxnSpPr>
            <a:stCxn id="87" idx="3"/>
            <a:endCxn id="89" idx="7"/>
          </p:cNvCxnSpPr>
          <p:nvPr/>
        </p:nvCxnSpPr>
        <p:spPr>
          <a:xfrm flipH="1">
            <a:off x="10103212" y="1370225"/>
            <a:ext cx="838849" cy="921777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连接符 122"/>
          <p:cNvCxnSpPr>
            <a:stCxn id="90" idx="1"/>
            <a:endCxn id="82" idx="5"/>
          </p:cNvCxnSpPr>
          <p:nvPr/>
        </p:nvCxnSpPr>
        <p:spPr>
          <a:xfrm flipH="1" flipV="1">
            <a:off x="9218040" y="1353960"/>
            <a:ext cx="1724021" cy="93804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连接符 124"/>
          <p:cNvCxnSpPr>
            <a:stCxn id="91" idx="1"/>
            <a:endCxn id="86" idx="5"/>
          </p:cNvCxnSpPr>
          <p:nvPr/>
        </p:nvCxnSpPr>
        <p:spPr>
          <a:xfrm flipH="1" flipV="1">
            <a:off x="9218040" y="2456900"/>
            <a:ext cx="653641" cy="933789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连接符 125"/>
          <p:cNvCxnSpPr>
            <a:stCxn id="91" idx="2"/>
            <a:endCxn id="76" idx="5"/>
          </p:cNvCxnSpPr>
          <p:nvPr/>
        </p:nvCxnSpPr>
        <p:spPr>
          <a:xfrm flipH="1" flipV="1">
            <a:off x="7886162" y="2469664"/>
            <a:ext cx="1951368" cy="1003474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连接符 127"/>
          <p:cNvCxnSpPr>
            <a:stCxn id="91" idx="6"/>
            <a:endCxn id="90" idx="3"/>
          </p:cNvCxnSpPr>
          <p:nvPr/>
        </p:nvCxnSpPr>
        <p:spPr>
          <a:xfrm flipV="1">
            <a:off x="10070730" y="2456900"/>
            <a:ext cx="871331" cy="1016238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连接符 128"/>
          <p:cNvCxnSpPr/>
          <p:nvPr/>
        </p:nvCxnSpPr>
        <p:spPr>
          <a:xfrm>
            <a:off x="7557427" y="5562542"/>
            <a:ext cx="1261684" cy="0"/>
          </a:xfrm>
          <a:prstGeom prst="line">
            <a:avLst/>
          </a:prstGeom>
          <a:ln w="4445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连接符 129"/>
          <p:cNvCxnSpPr/>
          <p:nvPr/>
        </p:nvCxnSpPr>
        <p:spPr>
          <a:xfrm flipH="1">
            <a:off x="7106571" y="4822845"/>
            <a:ext cx="1765" cy="1511123"/>
          </a:xfrm>
          <a:prstGeom prst="line">
            <a:avLst/>
          </a:prstGeom>
          <a:ln w="44450" cap="rnd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5599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文本框 87"/>
          <p:cNvSpPr txBox="1"/>
          <p:nvPr/>
        </p:nvSpPr>
        <p:spPr>
          <a:xfrm>
            <a:off x="626961" y="423321"/>
            <a:ext cx="463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 smtClean="0"/>
              <a:t>a</a:t>
            </a:r>
            <a:endParaRPr lang="zh-CN" altLang="en-US" sz="2400" i="1" dirty="0"/>
          </a:p>
        </p:txBody>
      </p:sp>
      <p:sp>
        <p:nvSpPr>
          <p:cNvPr id="90" name="椭圆 89"/>
          <p:cNvSpPr/>
          <p:nvPr/>
        </p:nvSpPr>
        <p:spPr>
          <a:xfrm>
            <a:off x="742133" y="830995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91" name="椭圆 90"/>
          <p:cNvSpPr/>
          <p:nvPr/>
        </p:nvSpPr>
        <p:spPr>
          <a:xfrm>
            <a:off x="742133" y="1946700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93" name="椭圆 92"/>
          <p:cNvSpPr/>
          <p:nvPr/>
        </p:nvSpPr>
        <p:spPr>
          <a:xfrm>
            <a:off x="742133" y="309648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94" name="椭圆 93"/>
          <p:cNvSpPr/>
          <p:nvPr/>
        </p:nvSpPr>
        <p:spPr>
          <a:xfrm>
            <a:off x="2072232" y="1946699"/>
            <a:ext cx="233200" cy="2332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96" name="椭圆 95"/>
          <p:cNvSpPr/>
          <p:nvPr/>
        </p:nvSpPr>
        <p:spPr>
          <a:xfrm>
            <a:off x="2072663" y="830995"/>
            <a:ext cx="233200" cy="2332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97" name="椭圆 96"/>
          <p:cNvSpPr/>
          <p:nvPr/>
        </p:nvSpPr>
        <p:spPr>
          <a:xfrm>
            <a:off x="2057718" y="3080615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cxnSp>
        <p:nvCxnSpPr>
          <p:cNvPr id="98" name="直接连接符 97"/>
          <p:cNvCxnSpPr>
            <a:stCxn id="93" idx="0"/>
            <a:endCxn id="91" idx="4"/>
          </p:cNvCxnSpPr>
          <p:nvPr/>
        </p:nvCxnSpPr>
        <p:spPr>
          <a:xfrm flipV="1">
            <a:off x="858733" y="2179900"/>
            <a:ext cx="0" cy="916581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连接符 99"/>
          <p:cNvCxnSpPr>
            <a:stCxn id="91" idx="0"/>
            <a:endCxn id="90" idx="4"/>
          </p:cNvCxnSpPr>
          <p:nvPr/>
        </p:nvCxnSpPr>
        <p:spPr>
          <a:xfrm flipV="1">
            <a:off x="858733" y="1064195"/>
            <a:ext cx="0" cy="882505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90"/>
          <p:cNvCxnSpPr>
            <a:stCxn id="93" idx="2"/>
            <a:endCxn id="90" idx="2"/>
          </p:cNvCxnSpPr>
          <p:nvPr/>
        </p:nvCxnSpPr>
        <p:spPr>
          <a:xfrm rot="10800000">
            <a:off x="742133" y="947595"/>
            <a:ext cx="12700" cy="2265486"/>
          </a:xfrm>
          <a:prstGeom prst="curvedConnector3">
            <a:avLst>
              <a:gd name="adj1" fmla="val 1800000"/>
            </a:avLst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连接符 102"/>
          <p:cNvCxnSpPr>
            <a:stCxn id="96" idx="2"/>
            <a:endCxn id="90" idx="6"/>
          </p:cNvCxnSpPr>
          <p:nvPr/>
        </p:nvCxnSpPr>
        <p:spPr>
          <a:xfrm flipH="1">
            <a:off x="975333" y="947595"/>
            <a:ext cx="1097330" cy="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/>
          <p:cNvCxnSpPr>
            <a:stCxn id="94" idx="2"/>
            <a:endCxn id="91" idx="6"/>
          </p:cNvCxnSpPr>
          <p:nvPr/>
        </p:nvCxnSpPr>
        <p:spPr>
          <a:xfrm flipH="1">
            <a:off x="975333" y="2063299"/>
            <a:ext cx="1096899" cy="1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连接符 106"/>
          <p:cNvCxnSpPr>
            <a:stCxn id="94" idx="3"/>
            <a:endCxn id="93" idx="6"/>
          </p:cNvCxnSpPr>
          <p:nvPr/>
        </p:nvCxnSpPr>
        <p:spPr>
          <a:xfrm flipH="1">
            <a:off x="975333" y="2145748"/>
            <a:ext cx="1131050" cy="1067333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连接符 107"/>
          <p:cNvCxnSpPr>
            <a:stCxn id="94" idx="0"/>
            <a:endCxn id="96" idx="4"/>
          </p:cNvCxnSpPr>
          <p:nvPr/>
        </p:nvCxnSpPr>
        <p:spPr>
          <a:xfrm flipV="1">
            <a:off x="2188832" y="1064195"/>
            <a:ext cx="431" cy="882504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连接符 108"/>
          <p:cNvCxnSpPr>
            <a:stCxn id="94" idx="1"/>
            <a:endCxn id="90" idx="5"/>
          </p:cNvCxnSpPr>
          <p:nvPr/>
        </p:nvCxnSpPr>
        <p:spPr>
          <a:xfrm flipH="1" flipV="1">
            <a:off x="941182" y="1030044"/>
            <a:ext cx="1165201" cy="950806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连接符 109"/>
          <p:cNvCxnSpPr>
            <a:endCxn id="91" idx="7"/>
          </p:cNvCxnSpPr>
          <p:nvPr/>
        </p:nvCxnSpPr>
        <p:spPr>
          <a:xfrm flipH="1">
            <a:off x="941182" y="1017765"/>
            <a:ext cx="1116536" cy="963086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连接符 111"/>
          <p:cNvCxnSpPr>
            <a:endCxn id="93" idx="7"/>
          </p:cNvCxnSpPr>
          <p:nvPr/>
        </p:nvCxnSpPr>
        <p:spPr>
          <a:xfrm flipH="1">
            <a:off x="941182" y="1080460"/>
            <a:ext cx="1163532" cy="205017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连接符 112"/>
          <p:cNvCxnSpPr>
            <a:stCxn id="97" idx="0"/>
            <a:endCxn id="94" idx="4"/>
          </p:cNvCxnSpPr>
          <p:nvPr/>
        </p:nvCxnSpPr>
        <p:spPr>
          <a:xfrm flipV="1">
            <a:off x="2174318" y="2179899"/>
            <a:ext cx="14514" cy="900716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/>
          <p:cNvCxnSpPr>
            <a:stCxn id="97" idx="6"/>
            <a:endCxn id="115" idx="3"/>
          </p:cNvCxnSpPr>
          <p:nvPr/>
        </p:nvCxnSpPr>
        <p:spPr>
          <a:xfrm flipV="1">
            <a:off x="2290918" y="2179899"/>
            <a:ext cx="784285" cy="1017316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椭圆 114"/>
          <p:cNvSpPr/>
          <p:nvPr/>
        </p:nvSpPr>
        <p:spPr>
          <a:xfrm>
            <a:off x="3041052" y="1980850"/>
            <a:ext cx="233200" cy="2332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116" name="文本框 115"/>
          <p:cNvSpPr txBox="1"/>
          <p:nvPr/>
        </p:nvSpPr>
        <p:spPr>
          <a:xfrm>
            <a:off x="4247942" y="423321"/>
            <a:ext cx="463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 smtClean="0"/>
              <a:t>a</a:t>
            </a:r>
            <a:endParaRPr lang="zh-CN" altLang="en-US" sz="2400" i="1" dirty="0"/>
          </a:p>
        </p:txBody>
      </p:sp>
      <p:sp>
        <p:nvSpPr>
          <p:cNvPr id="117" name="椭圆 116"/>
          <p:cNvSpPr/>
          <p:nvPr/>
        </p:nvSpPr>
        <p:spPr>
          <a:xfrm>
            <a:off x="4363114" y="830995"/>
            <a:ext cx="233200" cy="2332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118" name="椭圆 117"/>
          <p:cNvSpPr/>
          <p:nvPr/>
        </p:nvSpPr>
        <p:spPr>
          <a:xfrm>
            <a:off x="4363114" y="1946700"/>
            <a:ext cx="233200" cy="2332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119" name="椭圆 118"/>
          <p:cNvSpPr/>
          <p:nvPr/>
        </p:nvSpPr>
        <p:spPr>
          <a:xfrm>
            <a:off x="4363114" y="3096481"/>
            <a:ext cx="233200" cy="2332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120" name="椭圆 119"/>
          <p:cNvSpPr/>
          <p:nvPr/>
        </p:nvSpPr>
        <p:spPr>
          <a:xfrm>
            <a:off x="5693213" y="1946699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121" name="椭圆 120"/>
          <p:cNvSpPr/>
          <p:nvPr/>
        </p:nvSpPr>
        <p:spPr>
          <a:xfrm>
            <a:off x="5693644" y="830995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122" name="椭圆 121"/>
          <p:cNvSpPr/>
          <p:nvPr/>
        </p:nvSpPr>
        <p:spPr>
          <a:xfrm>
            <a:off x="5678699" y="3080615"/>
            <a:ext cx="233200" cy="2332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123" name="椭圆 122"/>
          <p:cNvSpPr/>
          <p:nvPr/>
        </p:nvSpPr>
        <p:spPr>
          <a:xfrm>
            <a:off x="7025091" y="830995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124" name="椭圆 123"/>
          <p:cNvSpPr/>
          <p:nvPr/>
        </p:nvSpPr>
        <p:spPr>
          <a:xfrm>
            <a:off x="7025091" y="1933935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125" name="椭圆 124"/>
          <p:cNvSpPr/>
          <p:nvPr/>
        </p:nvSpPr>
        <p:spPr>
          <a:xfrm>
            <a:off x="7910263" y="1933935"/>
            <a:ext cx="233200" cy="2332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126" name="椭圆 125"/>
          <p:cNvSpPr/>
          <p:nvPr/>
        </p:nvSpPr>
        <p:spPr>
          <a:xfrm>
            <a:off x="7015710" y="3080615"/>
            <a:ext cx="233200" cy="2332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cxnSp>
        <p:nvCxnSpPr>
          <p:cNvPr id="131" name="直接连接符 130"/>
          <p:cNvCxnSpPr>
            <a:stCxn id="121" idx="2"/>
            <a:endCxn id="117" idx="6"/>
          </p:cNvCxnSpPr>
          <p:nvPr/>
        </p:nvCxnSpPr>
        <p:spPr>
          <a:xfrm flipH="1">
            <a:off x="4596314" y="947595"/>
            <a:ext cx="1097330" cy="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连接符 131"/>
          <p:cNvCxnSpPr>
            <a:stCxn id="120" idx="2"/>
            <a:endCxn id="118" idx="6"/>
          </p:cNvCxnSpPr>
          <p:nvPr/>
        </p:nvCxnSpPr>
        <p:spPr>
          <a:xfrm flipH="1">
            <a:off x="4596314" y="2063299"/>
            <a:ext cx="1096899" cy="1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连接符 132"/>
          <p:cNvCxnSpPr>
            <a:stCxn id="120" idx="3"/>
            <a:endCxn id="119" idx="6"/>
          </p:cNvCxnSpPr>
          <p:nvPr/>
        </p:nvCxnSpPr>
        <p:spPr>
          <a:xfrm flipH="1">
            <a:off x="4596314" y="2145748"/>
            <a:ext cx="1131050" cy="1067333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连接符 133"/>
          <p:cNvCxnSpPr>
            <a:stCxn id="120" idx="0"/>
            <a:endCxn id="121" idx="4"/>
          </p:cNvCxnSpPr>
          <p:nvPr/>
        </p:nvCxnSpPr>
        <p:spPr>
          <a:xfrm flipV="1">
            <a:off x="5809813" y="1064195"/>
            <a:ext cx="431" cy="882504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连接符 134"/>
          <p:cNvCxnSpPr>
            <a:stCxn id="120" idx="1"/>
            <a:endCxn id="117" idx="5"/>
          </p:cNvCxnSpPr>
          <p:nvPr/>
        </p:nvCxnSpPr>
        <p:spPr>
          <a:xfrm flipH="1" flipV="1">
            <a:off x="4562163" y="1030044"/>
            <a:ext cx="1165201" cy="950806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连接符 136"/>
          <p:cNvCxnSpPr>
            <a:endCxn id="118" idx="7"/>
          </p:cNvCxnSpPr>
          <p:nvPr/>
        </p:nvCxnSpPr>
        <p:spPr>
          <a:xfrm flipH="1">
            <a:off x="4562163" y="1017765"/>
            <a:ext cx="1116536" cy="963086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连接符 137"/>
          <p:cNvCxnSpPr>
            <a:endCxn id="119" idx="7"/>
          </p:cNvCxnSpPr>
          <p:nvPr/>
        </p:nvCxnSpPr>
        <p:spPr>
          <a:xfrm flipH="1">
            <a:off x="4562163" y="1080460"/>
            <a:ext cx="1163532" cy="205017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连接符 139"/>
          <p:cNvCxnSpPr>
            <a:stCxn id="124" idx="2"/>
            <a:endCxn id="120" idx="6"/>
          </p:cNvCxnSpPr>
          <p:nvPr/>
        </p:nvCxnSpPr>
        <p:spPr>
          <a:xfrm flipH="1">
            <a:off x="5926413" y="2050535"/>
            <a:ext cx="1098678" cy="12764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连接符 140"/>
          <p:cNvCxnSpPr>
            <a:stCxn id="123" idx="2"/>
            <a:endCxn id="121" idx="6"/>
          </p:cNvCxnSpPr>
          <p:nvPr/>
        </p:nvCxnSpPr>
        <p:spPr>
          <a:xfrm flipH="1">
            <a:off x="5926844" y="947595"/>
            <a:ext cx="1098247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连接符 142"/>
          <p:cNvCxnSpPr>
            <a:stCxn id="124" idx="1"/>
            <a:endCxn id="121" idx="5"/>
          </p:cNvCxnSpPr>
          <p:nvPr/>
        </p:nvCxnSpPr>
        <p:spPr>
          <a:xfrm flipH="1" flipV="1">
            <a:off x="5892693" y="1030044"/>
            <a:ext cx="1166549" cy="93804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连接符 143"/>
          <p:cNvCxnSpPr>
            <a:stCxn id="124" idx="0"/>
            <a:endCxn id="123" idx="4"/>
          </p:cNvCxnSpPr>
          <p:nvPr/>
        </p:nvCxnSpPr>
        <p:spPr>
          <a:xfrm flipV="1">
            <a:off x="7141691" y="1064195"/>
            <a:ext cx="0" cy="86974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连接符 144"/>
          <p:cNvCxnSpPr>
            <a:stCxn id="122" idx="0"/>
            <a:endCxn id="120" idx="4"/>
          </p:cNvCxnSpPr>
          <p:nvPr/>
        </p:nvCxnSpPr>
        <p:spPr>
          <a:xfrm flipV="1">
            <a:off x="5795299" y="2179899"/>
            <a:ext cx="14514" cy="900716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连接符 145"/>
          <p:cNvCxnSpPr>
            <a:stCxn id="122" idx="7"/>
            <a:endCxn id="124" idx="3"/>
          </p:cNvCxnSpPr>
          <p:nvPr/>
        </p:nvCxnSpPr>
        <p:spPr>
          <a:xfrm flipV="1">
            <a:off x="5877748" y="2132984"/>
            <a:ext cx="1181494" cy="98178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连接符 146"/>
          <p:cNvCxnSpPr>
            <a:stCxn id="125" idx="1"/>
            <a:endCxn id="123" idx="5"/>
          </p:cNvCxnSpPr>
          <p:nvPr/>
        </p:nvCxnSpPr>
        <p:spPr>
          <a:xfrm flipH="1" flipV="1">
            <a:off x="7224140" y="1030044"/>
            <a:ext cx="720274" cy="93804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连接符 148"/>
          <p:cNvCxnSpPr>
            <a:stCxn id="126" idx="0"/>
            <a:endCxn id="124" idx="4"/>
          </p:cNvCxnSpPr>
          <p:nvPr/>
        </p:nvCxnSpPr>
        <p:spPr>
          <a:xfrm flipV="1">
            <a:off x="7132310" y="2167135"/>
            <a:ext cx="9381" cy="91348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连接符 149"/>
          <p:cNvCxnSpPr>
            <a:stCxn id="126" idx="2"/>
            <a:endCxn id="120" idx="5"/>
          </p:cNvCxnSpPr>
          <p:nvPr/>
        </p:nvCxnSpPr>
        <p:spPr>
          <a:xfrm flipH="1" flipV="1">
            <a:off x="5892262" y="2145748"/>
            <a:ext cx="1123448" cy="1051467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椭圆 151"/>
          <p:cNvSpPr/>
          <p:nvPr/>
        </p:nvSpPr>
        <p:spPr>
          <a:xfrm>
            <a:off x="7910263" y="828533"/>
            <a:ext cx="233200" cy="2332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153" name="椭圆 152"/>
          <p:cNvSpPr/>
          <p:nvPr/>
        </p:nvSpPr>
        <p:spPr>
          <a:xfrm>
            <a:off x="7910263" y="3092023"/>
            <a:ext cx="233200" cy="2332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cxnSp>
        <p:nvCxnSpPr>
          <p:cNvPr id="155" name="直接连接符 154"/>
          <p:cNvCxnSpPr>
            <a:stCxn id="152" idx="2"/>
            <a:endCxn id="123" idx="6"/>
          </p:cNvCxnSpPr>
          <p:nvPr/>
        </p:nvCxnSpPr>
        <p:spPr>
          <a:xfrm flipH="1">
            <a:off x="7258291" y="945133"/>
            <a:ext cx="651972" cy="246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连接符 155"/>
          <p:cNvCxnSpPr>
            <a:stCxn id="153" idx="1"/>
            <a:endCxn id="124" idx="5"/>
          </p:cNvCxnSpPr>
          <p:nvPr/>
        </p:nvCxnSpPr>
        <p:spPr>
          <a:xfrm flipH="1" flipV="1">
            <a:off x="7224140" y="2132984"/>
            <a:ext cx="720274" cy="99319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接连接符 157"/>
          <p:cNvCxnSpPr>
            <a:stCxn id="153" idx="0"/>
            <a:endCxn id="123" idx="5"/>
          </p:cNvCxnSpPr>
          <p:nvPr/>
        </p:nvCxnSpPr>
        <p:spPr>
          <a:xfrm flipH="1" flipV="1">
            <a:off x="7224140" y="1030044"/>
            <a:ext cx="802723" cy="2061979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椭圆 161"/>
          <p:cNvSpPr/>
          <p:nvPr/>
        </p:nvSpPr>
        <p:spPr>
          <a:xfrm>
            <a:off x="9171618" y="1839928"/>
            <a:ext cx="233200" cy="2332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163" name="椭圆 162"/>
          <p:cNvSpPr/>
          <p:nvPr/>
        </p:nvSpPr>
        <p:spPr>
          <a:xfrm>
            <a:off x="11060537" y="753253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164" name="椭圆 163"/>
          <p:cNvSpPr/>
          <p:nvPr/>
        </p:nvSpPr>
        <p:spPr>
          <a:xfrm>
            <a:off x="10056790" y="1839928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165" name="椭圆 164"/>
          <p:cNvSpPr/>
          <p:nvPr/>
        </p:nvSpPr>
        <p:spPr>
          <a:xfrm>
            <a:off x="11060537" y="1839928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166" name="椭圆 165"/>
          <p:cNvSpPr/>
          <p:nvPr/>
        </p:nvSpPr>
        <p:spPr>
          <a:xfrm>
            <a:off x="11064280" y="2938615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cxnSp>
        <p:nvCxnSpPr>
          <p:cNvPr id="168" name="直接连接符 167"/>
          <p:cNvCxnSpPr>
            <a:stCxn id="164" idx="0"/>
            <a:endCxn id="189" idx="4"/>
          </p:cNvCxnSpPr>
          <p:nvPr/>
        </p:nvCxnSpPr>
        <p:spPr>
          <a:xfrm flipV="1">
            <a:off x="10173390" y="978701"/>
            <a:ext cx="5069" cy="861227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接连接符 168"/>
          <p:cNvCxnSpPr>
            <a:stCxn id="164" idx="2"/>
            <a:endCxn id="162" idx="6"/>
          </p:cNvCxnSpPr>
          <p:nvPr/>
        </p:nvCxnSpPr>
        <p:spPr>
          <a:xfrm flipH="1">
            <a:off x="9404818" y="1956528"/>
            <a:ext cx="651972" cy="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接连接符 169"/>
          <p:cNvCxnSpPr>
            <a:stCxn id="165" idx="2"/>
            <a:endCxn id="164" idx="6"/>
          </p:cNvCxnSpPr>
          <p:nvPr/>
        </p:nvCxnSpPr>
        <p:spPr>
          <a:xfrm flipH="1">
            <a:off x="10289990" y="1956528"/>
            <a:ext cx="770547" cy="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接连接符 170"/>
          <p:cNvCxnSpPr>
            <a:stCxn id="165" idx="0"/>
            <a:endCxn id="163" idx="4"/>
          </p:cNvCxnSpPr>
          <p:nvPr/>
        </p:nvCxnSpPr>
        <p:spPr>
          <a:xfrm flipV="1">
            <a:off x="11177137" y="986453"/>
            <a:ext cx="0" cy="853475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接连接符 171"/>
          <p:cNvCxnSpPr>
            <a:stCxn id="163" idx="2"/>
            <a:endCxn id="189" idx="6"/>
          </p:cNvCxnSpPr>
          <p:nvPr/>
        </p:nvCxnSpPr>
        <p:spPr>
          <a:xfrm flipH="1" flipV="1">
            <a:off x="10295059" y="862101"/>
            <a:ext cx="765478" cy="775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接连接符 172"/>
          <p:cNvCxnSpPr>
            <a:stCxn id="163" idx="3"/>
            <a:endCxn id="164" idx="7"/>
          </p:cNvCxnSpPr>
          <p:nvPr/>
        </p:nvCxnSpPr>
        <p:spPr>
          <a:xfrm flipH="1">
            <a:off x="10255839" y="952302"/>
            <a:ext cx="838849" cy="921777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接连接符 173"/>
          <p:cNvCxnSpPr>
            <a:stCxn id="165" idx="1"/>
            <a:endCxn id="189" idx="5"/>
          </p:cNvCxnSpPr>
          <p:nvPr/>
        </p:nvCxnSpPr>
        <p:spPr>
          <a:xfrm flipH="1" flipV="1">
            <a:off x="10260908" y="944550"/>
            <a:ext cx="833780" cy="929529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接连接符 174"/>
          <p:cNvCxnSpPr>
            <a:stCxn id="166" idx="1"/>
            <a:endCxn id="162" idx="5"/>
          </p:cNvCxnSpPr>
          <p:nvPr/>
        </p:nvCxnSpPr>
        <p:spPr>
          <a:xfrm flipH="1" flipV="1">
            <a:off x="9370667" y="2038977"/>
            <a:ext cx="1727764" cy="933789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接连接符 175"/>
          <p:cNvCxnSpPr>
            <a:stCxn id="166" idx="0"/>
            <a:endCxn id="165" idx="4"/>
          </p:cNvCxnSpPr>
          <p:nvPr/>
        </p:nvCxnSpPr>
        <p:spPr>
          <a:xfrm flipH="1" flipV="1">
            <a:off x="11177137" y="2073128"/>
            <a:ext cx="3743" cy="865487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椭圆 181"/>
          <p:cNvSpPr/>
          <p:nvPr/>
        </p:nvSpPr>
        <p:spPr>
          <a:xfrm>
            <a:off x="10056790" y="2938615"/>
            <a:ext cx="233200" cy="2332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cxnSp>
        <p:nvCxnSpPr>
          <p:cNvPr id="183" name="直接连接符 182"/>
          <p:cNvCxnSpPr>
            <a:stCxn id="166" idx="2"/>
            <a:endCxn id="182" idx="6"/>
          </p:cNvCxnSpPr>
          <p:nvPr/>
        </p:nvCxnSpPr>
        <p:spPr>
          <a:xfrm flipH="1">
            <a:off x="10289990" y="3055215"/>
            <a:ext cx="774290" cy="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椭圆 188"/>
          <p:cNvSpPr/>
          <p:nvPr/>
        </p:nvSpPr>
        <p:spPr>
          <a:xfrm>
            <a:off x="10061859" y="745501"/>
            <a:ext cx="233200" cy="2332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1536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35299" y="508085"/>
            <a:ext cx="2927853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Problem definition</a:t>
            </a:r>
          </a:p>
        </p:txBody>
      </p:sp>
      <p:sp>
        <p:nvSpPr>
          <p:cNvPr id="4" name="椭圆 3"/>
          <p:cNvSpPr/>
          <p:nvPr/>
        </p:nvSpPr>
        <p:spPr>
          <a:xfrm>
            <a:off x="6357014" y="115491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6357014" y="2270616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6357014" y="3420397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7687113" y="2270615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7687544" y="115491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9" name="椭圆 8"/>
          <p:cNvSpPr/>
          <p:nvPr/>
        </p:nvSpPr>
        <p:spPr>
          <a:xfrm>
            <a:off x="7672599" y="340453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10" name="椭圆 9"/>
          <p:cNvSpPr/>
          <p:nvPr/>
        </p:nvSpPr>
        <p:spPr>
          <a:xfrm>
            <a:off x="9018991" y="115491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9018991" y="225785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10907910" y="1171176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9904163" y="225785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10907910" y="225785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9837530" y="3356538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cxnSp>
        <p:nvCxnSpPr>
          <p:cNvPr id="16" name="直接连接符 15"/>
          <p:cNvCxnSpPr>
            <a:stCxn id="6" idx="0"/>
            <a:endCxn id="5" idx="4"/>
          </p:cNvCxnSpPr>
          <p:nvPr/>
        </p:nvCxnSpPr>
        <p:spPr>
          <a:xfrm flipV="1">
            <a:off x="6473614" y="2503816"/>
            <a:ext cx="0" cy="916581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stCxn id="5" idx="0"/>
            <a:endCxn id="4" idx="4"/>
          </p:cNvCxnSpPr>
          <p:nvPr/>
        </p:nvCxnSpPr>
        <p:spPr>
          <a:xfrm flipV="1">
            <a:off x="6473614" y="1388111"/>
            <a:ext cx="0" cy="882505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90"/>
          <p:cNvCxnSpPr>
            <a:stCxn id="6" idx="2"/>
            <a:endCxn id="4" idx="2"/>
          </p:cNvCxnSpPr>
          <p:nvPr/>
        </p:nvCxnSpPr>
        <p:spPr>
          <a:xfrm rot="10800000">
            <a:off x="6357014" y="1271511"/>
            <a:ext cx="12700" cy="2265486"/>
          </a:xfrm>
          <a:prstGeom prst="curvedConnector3">
            <a:avLst>
              <a:gd name="adj1" fmla="val 1800000"/>
            </a:avLst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stCxn id="8" idx="2"/>
            <a:endCxn id="4" idx="6"/>
          </p:cNvCxnSpPr>
          <p:nvPr/>
        </p:nvCxnSpPr>
        <p:spPr>
          <a:xfrm flipH="1">
            <a:off x="6590214" y="1271511"/>
            <a:ext cx="1097330" cy="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7" idx="2"/>
            <a:endCxn id="5" idx="6"/>
          </p:cNvCxnSpPr>
          <p:nvPr/>
        </p:nvCxnSpPr>
        <p:spPr>
          <a:xfrm flipH="1">
            <a:off x="6590214" y="2387215"/>
            <a:ext cx="1096899" cy="1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stCxn id="7" idx="3"/>
            <a:endCxn id="6" idx="6"/>
          </p:cNvCxnSpPr>
          <p:nvPr/>
        </p:nvCxnSpPr>
        <p:spPr>
          <a:xfrm flipH="1">
            <a:off x="6590214" y="2469664"/>
            <a:ext cx="1131050" cy="1067333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stCxn id="7" idx="0"/>
            <a:endCxn id="8" idx="4"/>
          </p:cNvCxnSpPr>
          <p:nvPr/>
        </p:nvCxnSpPr>
        <p:spPr>
          <a:xfrm flipV="1">
            <a:off x="7803713" y="1388111"/>
            <a:ext cx="431" cy="882504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stCxn id="7" idx="1"/>
            <a:endCxn id="4" idx="5"/>
          </p:cNvCxnSpPr>
          <p:nvPr/>
        </p:nvCxnSpPr>
        <p:spPr>
          <a:xfrm flipH="1" flipV="1">
            <a:off x="6556063" y="1353960"/>
            <a:ext cx="1165201" cy="950806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endCxn id="5" idx="7"/>
          </p:cNvCxnSpPr>
          <p:nvPr/>
        </p:nvCxnSpPr>
        <p:spPr>
          <a:xfrm flipH="1">
            <a:off x="6556063" y="1341681"/>
            <a:ext cx="1116536" cy="963086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endCxn id="6" idx="7"/>
          </p:cNvCxnSpPr>
          <p:nvPr/>
        </p:nvCxnSpPr>
        <p:spPr>
          <a:xfrm flipH="1">
            <a:off x="6556063" y="1404376"/>
            <a:ext cx="1163532" cy="205017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11" idx="2"/>
            <a:endCxn id="7" idx="6"/>
          </p:cNvCxnSpPr>
          <p:nvPr/>
        </p:nvCxnSpPr>
        <p:spPr>
          <a:xfrm flipH="1">
            <a:off x="7920313" y="2374451"/>
            <a:ext cx="1098678" cy="12764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10" idx="2"/>
            <a:endCxn id="8" idx="6"/>
          </p:cNvCxnSpPr>
          <p:nvPr/>
        </p:nvCxnSpPr>
        <p:spPr>
          <a:xfrm flipH="1">
            <a:off x="7920744" y="1271511"/>
            <a:ext cx="1098247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>
            <a:stCxn id="11" idx="1"/>
            <a:endCxn id="8" idx="5"/>
          </p:cNvCxnSpPr>
          <p:nvPr/>
        </p:nvCxnSpPr>
        <p:spPr>
          <a:xfrm flipH="1" flipV="1">
            <a:off x="7886593" y="1353960"/>
            <a:ext cx="1166549" cy="93804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stCxn id="11" idx="0"/>
            <a:endCxn id="10" idx="4"/>
          </p:cNvCxnSpPr>
          <p:nvPr/>
        </p:nvCxnSpPr>
        <p:spPr>
          <a:xfrm flipV="1">
            <a:off x="9135591" y="1388111"/>
            <a:ext cx="0" cy="86974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>
            <a:stCxn id="9" idx="0"/>
            <a:endCxn id="7" idx="4"/>
          </p:cNvCxnSpPr>
          <p:nvPr/>
        </p:nvCxnSpPr>
        <p:spPr>
          <a:xfrm flipV="1">
            <a:off x="7789199" y="2503815"/>
            <a:ext cx="14514" cy="900716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>
            <a:stCxn id="9" idx="7"/>
            <a:endCxn id="11" idx="3"/>
          </p:cNvCxnSpPr>
          <p:nvPr/>
        </p:nvCxnSpPr>
        <p:spPr>
          <a:xfrm flipV="1">
            <a:off x="7871648" y="2456900"/>
            <a:ext cx="1181494" cy="98178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>
            <a:stCxn id="13" idx="1"/>
            <a:endCxn id="10" idx="5"/>
          </p:cNvCxnSpPr>
          <p:nvPr/>
        </p:nvCxnSpPr>
        <p:spPr>
          <a:xfrm flipH="1" flipV="1">
            <a:off x="9218040" y="1353960"/>
            <a:ext cx="720274" cy="93804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>
            <a:stCxn id="13" idx="2"/>
            <a:endCxn id="11" idx="6"/>
          </p:cNvCxnSpPr>
          <p:nvPr/>
        </p:nvCxnSpPr>
        <p:spPr>
          <a:xfrm flipH="1">
            <a:off x="9252191" y="2374451"/>
            <a:ext cx="651972" cy="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>
            <a:stCxn id="14" idx="2"/>
            <a:endCxn id="13" idx="6"/>
          </p:cNvCxnSpPr>
          <p:nvPr/>
        </p:nvCxnSpPr>
        <p:spPr>
          <a:xfrm flipH="1">
            <a:off x="10137363" y="2374451"/>
            <a:ext cx="770547" cy="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>
            <a:stCxn id="14" idx="0"/>
            <a:endCxn id="12" idx="4"/>
          </p:cNvCxnSpPr>
          <p:nvPr/>
        </p:nvCxnSpPr>
        <p:spPr>
          <a:xfrm flipV="1">
            <a:off x="11024510" y="1404376"/>
            <a:ext cx="0" cy="853475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>
            <a:stCxn id="12" idx="2"/>
            <a:endCxn id="10" idx="6"/>
          </p:cNvCxnSpPr>
          <p:nvPr/>
        </p:nvCxnSpPr>
        <p:spPr>
          <a:xfrm flipH="1" flipV="1">
            <a:off x="9252191" y="1271511"/>
            <a:ext cx="1655719" cy="16265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>
            <a:stCxn id="12" idx="3"/>
            <a:endCxn id="13" idx="7"/>
          </p:cNvCxnSpPr>
          <p:nvPr/>
        </p:nvCxnSpPr>
        <p:spPr>
          <a:xfrm flipH="1">
            <a:off x="10103212" y="1370225"/>
            <a:ext cx="838849" cy="921777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>
            <a:stCxn id="14" idx="1"/>
            <a:endCxn id="10" idx="5"/>
          </p:cNvCxnSpPr>
          <p:nvPr/>
        </p:nvCxnSpPr>
        <p:spPr>
          <a:xfrm flipH="1" flipV="1">
            <a:off x="9218040" y="1353960"/>
            <a:ext cx="1724021" cy="93804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>
            <a:stCxn id="15" idx="1"/>
            <a:endCxn id="11" idx="5"/>
          </p:cNvCxnSpPr>
          <p:nvPr/>
        </p:nvCxnSpPr>
        <p:spPr>
          <a:xfrm flipH="1" flipV="1">
            <a:off x="9218040" y="2456900"/>
            <a:ext cx="653641" cy="933789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>
            <a:stCxn id="15" idx="2"/>
            <a:endCxn id="7" idx="5"/>
          </p:cNvCxnSpPr>
          <p:nvPr/>
        </p:nvCxnSpPr>
        <p:spPr>
          <a:xfrm flipH="1" flipV="1">
            <a:off x="7886162" y="2469664"/>
            <a:ext cx="1951368" cy="1003474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stCxn id="15" idx="6"/>
            <a:endCxn id="14" idx="3"/>
          </p:cNvCxnSpPr>
          <p:nvPr/>
        </p:nvCxnSpPr>
        <p:spPr>
          <a:xfrm flipV="1">
            <a:off x="10070730" y="2456900"/>
            <a:ext cx="871331" cy="1016238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6241842" y="763225"/>
            <a:ext cx="463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 smtClean="0"/>
              <a:t>a</a:t>
            </a:r>
            <a:endParaRPr lang="zh-CN" altLang="en-US" sz="2400" i="1" dirty="0"/>
          </a:p>
        </p:txBody>
      </p:sp>
      <p:sp>
        <p:nvSpPr>
          <p:cNvPr id="42" name="文本框 41"/>
          <p:cNvSpPr txBox="1"/>
          <p:nvPr/>
        </p:nvSpPr>
        <p:spPr>
          <a:xfrm>
            <a:off x="6039268" y="2141471"/>
            <a:ext cx="463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 smtClean="0"/>
              <a:t>b</a:t>
            </a:r>
            <a:endParaRPr lang="zh-CN" altLang="en-US" sz="2400" i="1" dirty="0"/>
          </a:p>
        </p:txBody>
      </p:sp>
      <p:sp>
        <p:nvSpPr>
          <p:cNvPr id="43" name="文本框 42"/>
          <p:cNvSpPr txBox="1"/>
          <p:nvPr/>
        </p:nvSpPr>
        <p:spPr>
          <a:xfrm>
            <a:off x="6241842" y="3533622"/>
            <a:ext cx="463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 smtClean="0"/>
              <a:t>c</a:t>
            </a:r>
            <a:endParaRPr lang="zh-CN" altLang="en-US" sz="2400" i="1" dirty="0"/>
          </a:p>
        </p:txBody>
      </p:sp>
      <p:sp>
        <p:nvSpPr>
          <p:cNvPr id="44" name="文本框 43"/>
          <p:cNvSpPr txBox="1"/>
          <p:nvPr/>
        </p:nvSpPr>
        <p:spPr>
          <a:xfrm>
            <a:off x="7571941" y="3549761"/>
            <a:ext cx="429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 smtClean="0"/>
              <a:t>L</a:t>
            </a:r>
            <a:endParaRPr lang="zh-CN" altLang="en-US" sz="2400" i="1" dirty="0"/>
          </a:p>
        </p:txBody>
      </p:sp>
      <p:sp>
        <p:nvSpPr>
          <p:cNvPr id="45" name="文本框 44"/>
          <p:cNvSpPr txBox="1"/>
          <p:nvPr/>
        </p:nvSpPr>
        <p:spPr>
          <a:xfrm>
            <a:off x="7736936" y="1946937"/>
            <a:ext cx="429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 smtClean="0"/>
              <a:t>d</a:t>
            </a:r>
            <a:endParaRPr lang="zh-CN" altLang="en-US" sz="2400" i="1" dirty="0"/>
          </a:p>
        </p:txBody>
      </p:sp>
      <p:sp>
        <p:nvSpPr>
          <p:cNvPr id="46" name="文本框 45"/>
          <p:cNvSpPr txBox="1"/>
          <p:nvPr/>
        </p:nvSpPr>
        <p:spPr>
          <a:xfrm>
            <a:off x="7736936" y="765608"/>
            <a:ext cx="429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 smtClean="0"/>
              <a:t>e</a:t>
            </a:r>
            <a:endParaRPr lang="zh-CN" altLang="en-US" sz="2400" i="1" dirty="0"/>
          </a:p>
        </p:txBody>
      </p:sp>
      <p:sp>
        <p:nvSpPr>
          <p:cNvPr id="47" name="文本框 46"/>
          <p:cNvSpPr txBox="1"/>
          <p:nvPr/>
        </p:nvSpPr>
        <p:spPr>
          <a:xfrm>
            <a:off x="8902902" y="765608"/>
            <a:ext cx="429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 smtClean="0"/>
              <a:t>f</a:t>
            </a:r>
            <a:endParaRPr lang="zh-CN" altLang="en-US" sz="2400" i="1" dirty="0"/>
          </a:p>
        </p:txBody>
      </p:sp>
      <p:sp>
        <p:nvSpPr>
          <p:cNvPr id="48" name="文本框 47"/>
          <p:cNvSpPr txBox="1"/>
          <p:nvPr/>
        </p:nvSpPr>
        <p:spPr>
          <a:xfrm>
            <a:off x="9093400" y="1936243"/>
            <a:ext cx="429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 smtClean="0"/>
              <a:t>g</a:t>
            </a:r>
            <a:endParaRPr lang="zh-CN" altLang="en-US" sz="2400" i="1" dirty="0"/>
          </a:p>
        </p:txBody>
      </p:sp>
      <p:sp>
        <p:nvSpPr>
          <p:cNvPr id="49" name="文本框 48"/>
          <p:cNvSpPr txBox="1"/>
          <p:nvPr/>
        </p:nvSpPr>
        <p:spPr>
          <a:xfrm>
            <a:off x="9739600" y="3514431"/>
            <a:ext cx="429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 smtClean="0"/>
              <a:t>k</a:t>
            </a:r>
            <a:endParaRPr lang="zh-CN" altLang="en-US" sz="2400" i="1" dirty="0"/>
          </a:p>
        </p:txBody>
      </p:sp>
      <p:sp>
        <p:nvSpPr>
          <p:cNvPr id="50" name="文本框 49"/>
          <p:cNvSpPr txBox="1"/>
          <p:nvPr/>
        </p:nvSpPr>
        <p:spPr>
          <a:xfrm>
            <a:off x="9823689" y="2425116"/>
            <a:ext cx="429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 smtClean="0"/>
              <a:t>h</a:t>
            </a:r>
            <a:endParaRPr lang="zh-CN" altLang="en-US" sz="2400" i="1" dirty="0"/>
          </a:p>
        </p:txBody>
      </p:sp>
      <p:sp>
        <p:nvSpPr>
          <p:cNvPr id="51" name="文本框 50"/>
          <p:cNvSpPr txBox="1"/>
          <p:nvPr/>
        </p:nvSpPr>
        <p:spPr>
          <a:xfrm>
            <a:off x="11118651" y="2238831"/>
            <a:ext cx="429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 smtClean="0"/>
              <a:t>i</a:t>
            </a:r>
            <a:endParaRPr lang="zh-CN" altLang="en-US" sz="2400" i="1" dirty="0"/>
          </a:p>
        </p:txBody>
      </p:sp>
      <p:sp>
        <p:nvSpPr>
          <p:cNvPr id="52" name="文本框 51"/>
          <p:cNvSpPr txBox="1"/>
          <p:nvPr/>
        </p:nvSpPr>
        <p:spPr>
          <a:xfrm>
            <a:off x="11068403" y="795556"/>
            <a:ext cx="429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 smtClean="0"/>
              <a:t>j</a:t>
            </a:r>
            <a:endParaRPr lang="zh-CN" alt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29848380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35299" y="508085"/>
            <a:ext cx="2167581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Exist Solution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026099" y="508085"/>
            <a:ext cx="3424912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In-Memory Algorithm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7001304" y="172641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7001304" y="2842116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46" name="椭圆 45"/>
          <p:cNvSpPr/>
          <p:nvPr/>
        </p:nvSpPr>
        <p:spPr>
          <a:xfrm>
            <a:off x="7001304" y="3991897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47" name="椭圆 46"/>
          <p:cNvSpPr/>
          <p:nvPr/>
        </p:nvSpPr>
        <p:spPr>
          <a:xfrm>
            <a:off x="8331403" y="2842115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48" name="椭圆 47"/>
          <p:cNvSpPr/>
          <p:nvPr/>
        </p:nvSpPr>
        <p:spPr>
          <a:xfrm>
            <a:off x="8331834" y="172641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49" name="椭圆 48"/>
          <p:cNvSpPr/>
          <p:nvPr/>
        </p:nvSpPr>
        <p:spPr>
          <a:xfrm>
            <a:off x="8316889" y="397603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50" name="椭圆 49"/>
          <p:cNvSpPr/>
          <p:nvPr/>
        </p:nvSpPr>
        <p:spPr>
          <a:xfrm>
            <a:off x="9663281" y="172641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9663281" y="282935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11552200" y="1742676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53" name="椭圆 52"/>
          <p:cNvSpPr/>
          <p:nvPr/>
        </p:nvSpPr>
        <p:spPr>
          <a:xfrm>
            <a:off x="10548453" y="282935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54" name="椭圆 53"/>
          <p:cNvSpPr/>
          <p:nvPr/>
        </p:nvSpPr>
        <p:spPr>
          <a:xfrm>
            <a:off x="11552200" y="282935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55" name="椭圆 54"/>
          <p:cNvSpPr/>
          <p:nvPr/>
        </p:nvSpPr>
        <p:spPr>
          <a:xfrm>
            <a:off x="10481820" y="3928038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cxnSp>
        <p:nvCxnSpPr>
          <p:cNvPr id="56" name="直接连接符 55"/>
          <p:cNvCxnSpPr>
            <a:stCxn id="46" idx="0"/>
            <a:endCxn id="45" idx="4"/>
          </p:cNvCxnSpPr>
          <p:nvPr/>
        </p:nvCxnSpPr>
        <p:spPr>
          <a:xfrm flipV="1">
            <a:off x="7117904" y="3075316"/>
            <a:ext cx="0" cy="916581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>
            <a:stCxn id="45" idx="0"/>
            <a:endCxn id="44" idx="4"/>
          </p:cNvCxnSpPr>
          <p:nvPr/>
        </p:nvCxnSpPr>
        <p:spPr>
          <a:xfrm flipV="1">
            <a:off x="7117904" y="1959611"/>
            <a:ext cx="0" cy="882505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90"/>
          <p:cNvCxnSpPr>
            <a:stCxn id="46" idx="2"/>
            <a:endCxn id="44" idx="2"/>
          </p:cNvCxnSpPr>
          <p:nvPr/>
        </p:nvCxnSpPr>
        <p:spPr>
          <a:xfrm rot="10800000">
            <a:off x="7001304" y="1843011"/>
            <a:ext cx="12700" cy="2265486"/>
          </a:xfrm>
          <a:prstGeom prst="curvedConnector3">
            <a:avLst>
              <a:gd name="adj1" fmla="val 1800000"/>
            </a:avLst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stCxn id="48" idx="2"/>
            <a:endCxn id="44" idx="6"/>
          </p:cNvCxnSpPr>
          <p:nvPr/>
        </p:nvCxnSpPr>
        <p:spPr>
          <a:xfrm flipH="1">
            <a:off x="7234504" y="1843011"/>
            <a:ext cx="1097330" cy="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>
            <a:stCxn id="47" idx="2"/>
            <a:endCxn id="45" idx="6"/>
          </p:cNvCxnSpPr>
          <p:nvPr/>
        </p:nvCxnSpPr>
        <p:spPr>
          <a:xfrm flipH="1">
            <a:off x="7234504" y="2958715"/>
            <a:ext cx="1096899" cy="1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>
            <a:stCxn id="47" idx="3"/>
            <a:endCxn id="46" idx="6"/>
          </p:cNvCxnSpPr>
          <p:nvPr/>
        </p:nvCxnSpPr>
        <p:spPr>
          <a:xfrm flipH="1">
            <a:off x="7234504" y="3041164"/>
            <a:ext cx="1131050" cy="1067333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>
            <a:stCxn id="47" idx="0"/>
            <a:endCxn id="48" idx="4"/>
          </p:cNvCxnSpPr>
          <p:nvPr/>
        </p:nvCxnSpPr>
        <p:spPr>
          <a:xfrm flipV="1">
            <a:off x="8448003" y="1959611"/>
            <a:ext cx="431" cy="882504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>
            <a:stCxn id="47" idx="1"/>
            <a:endCxn id="44" idx="5"/>
          </p:cNvCxnSpPr>
          <p:nvPr/>
        </p:nvCxnSpPr>
        <p:spPr>
          <a:xfrm flipH="1" flipV="1">
            <a:off x="7200353" y="1925460"/>
            <a:ext cx="1165201" cy="950806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>
            <a:endCxn id="45" idx="7"/>
          </p:cNvCxnSpPr>
          <p:nvPr/>
        </p:nvCxnSpPr>
        <p:spPr>
          <a:xfrm flipH="1">
            <a:off x="7200353" y="1913181"/>
            <a:ext cx="1116536" cy="963086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>
            <a:endCxn id="46" idx="7"/>
          </p:cNvCxnSpPr>
          <p:nvPr/>
        </p:nvCxnSpPr>
        <p:spPr>
          <a:xfrm flipH="1">
            <a:off x="7200353" y="1975876"/>
            <a:ext cx="1163532" cy="205017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>
            <a:stCxn id="50" idx="2"/>
            <a:endCxn id="48" idx="6"/>
          </p:cNvCxnSpPr>
          <p:nvPr/>
        </p:nvCxnSpPr>
        <p:spPr>
          <a:xfrm flipH="1">
            <a:off x="8565034" y="1843011"/>
            <a:ext cx="1098247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>
            <a:stCxn id="51" idx="1"/>
            <a:endCxn id="48" idx="5"/>
          </p:cNvCxnSpPr>
          <p:nvPr/>
        </p:nvCxnSpPr>
        <p:spPr>
          <a:xfrm flipH="1" flipV="1">
            <a:off x="8530883" y="1925460"/>
            <a:ext cx="1166549" cy="93804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>
            <a:stCxn id="51" idx="0"/>
            <a:endCxn id="50" idx="4"/>
          </p:cNvCxnSpPr>
          <p:nvPr/>
        </p:nvCxnSpPr>
        <p:spPr>
          <a:xfrm flipV="1">
            <a:off x="9779881" y="1959611"/>
            <a:ext cx="0" cy="86974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>
            <a:stCxn id="49" idx="7"/>
            <a:endCxn id="51" idx="3"/>
          </p:cNvCxnSpPr>
          <p:nvPr/>
        </p:nvCxnSpPr>
        <p:spPr>
          <a:xfrm flipV="1">
            <a:off x="8515938" y="3028400"/>
            <a:ext cx="1181494" cy="98178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>
            <a:stCxn id="53" idx="1"/>
            <a:endCxn id="50" idx="5"/>
          </p:cNvCxnSpPr>
          <p:nvPr/>
        </p:nvCxnSpPr>
        <p:spPr>
          <a:xfrm flipH="1" flipV="1">
            <a:off x="9862330" y="1925460"/>
            <a:ext cx="720274" cy="93804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>
            <a:stCxn id="53" idx="2"/>
            <a:endCxn id="51" idx="6"/>
          </p:cNvCxnSpPr>
          <p:nvPr/>
        </p:nvCxnSpPr>
        <p:spPr>
          <a:xfrm flipH="1">
            <a:off x="9896481" y="2945951"/>
            <a:ext cx="651972" cy="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>
            <a:stCxn id="54" idx="2"/>
            <a:endCxn id="53" idx="6"/>
          </p:cNvCxnSpPr>
          <p:nvPr/>
        </p:nvCxnSpPr>
        <p:spPr>
          <a:xfrm flipH="1">
            <a:off x="10781653" y="2945951"/>
            <a:ext cx="770547" cy="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>
            <a:stCxn id="54" idx="0"/>
            <a:endCxn id="52" idx="4"/>
          </p:cNvCxnSpPr>
          <p:nvPr/>
        </p:nvCxnSpPr>
        <p:spPr>
          <a:xfrm flipV="1">
            <a:off x="11668800" y="1975876"/>
            <a:ext cx="0" cy="853475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>
            <a:stCxn id="52" idx="2"/>
            <a:endCxn id="50" idx="6"/>
          </p:cNvCxnSpPr>
          <p:nvPr/>
        </p:nvCxnSpPr>
        <p:spPr>
          <a:xfrm flipH="1" flipV="1">
            <a:off x="9896481" y="1843011"/>
            <a:ext cx="1655719" cy="16265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>
            <a:stCxn id="52" idx="3"/>
            <a:endCxn id="53" idx="7"/>
          </p:cNvCxnSpPr>
          <p:nvPr/>
        </p:nvCxnSpPr>
        <p:spPr>
          <a:xfrm flipH="1">
            <a:off x="10747502" y="1941725"/>
            <a:ext cx="838849" cy="921777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>
            <a:stCxn id="54" idx="1"/>
            <a:endCxn id="50" idx="5"/>
          </p:cNvCxnSpPr>
          <p:nvPr/>
        </p:nvCxnSpPr>
        <p:spPr>
          <a:xfrm flipH="1" flipV="1">
            <a:off x="9862330" y="1925460"/>
            <a:ext cx="1724021" cy="93804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>
            <a:stCxn id="55" idx="2"/>
            <a:endCxn id="47" idx="5"/>
          </p:cNvCxnSpPr>
          <p:nvPr/>
        </p:nvCxnSpPr>
        <p:spPr>
          <a:xfrm flipH="1" flipV="1">
            <a:off x="8530452" y="3041164"/>
            <a:ext cx="1951368" cy="1003474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>
            <a:stCxn id="55" idx="6"/>
            <a:endCxn id="54" idx="3"/>
          </p:cNvCxnSpPr>
          <p:nvPr/>
        </p:nvCxnSpPr>
        <p:spPr>
          <a:xfrm flipV="1">
            <a:off x="10715020" y="3028400"/>
            <a:ext cx="871331" cy="1016238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文本框 81"/>
          <p:cNvSpPr txBox="1"/>
          <p:nvPr/>
        </p:nvSpPr>
        <p:spPr>
          <a:xfrm>
            <a:off x="6886132" y="1334725"/>
            <a:ext cx="463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 smtClean="0"/>
              <a:t>a</a:t>
            </a:r>
            <a:endParaRPr lang="zh-CN" altLang="en-US" sz="2400" i="1" dirty="0"/>
          </a:p>
        </p:txBody>
      </p:sp>
      <p:sp>
        <p:nvSpPr>
          <p:cNvPr id="83" name="文本框 82"/>
          <p:cNvSpPr txBox="1"/>
          <p:nvPr/>
        </p:nvSpPr>
        <p:spPr>
          <a:xfrm>
            <a:off x="6711302" y="2996616"/>
            <a:ext cx="463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 smtClean="0"/>
              <a:t>b</a:t>
            </a:r>
            <a:endParaRPr lang="zh-CN" altLang="en-US" sz="2400" i="1" dirty="0"/>
          </a:p>
        </p:txBody>
      </p:sp>
      <p:sp>
        <p:nvSpPr>
          <p:cNvPr id="84" name="文本框 83"/>
          <p:cNvSpPr txBox="1"/>
          <p:nvPr/>
        </p:nvSpPr>
        <p:spPr>
          <a:xfrm>
            <a:off x="6886132" y="4105122"/>
            <a:ext cx="463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 smtClean="0"/>
              <a:t>c</a:t>
            </a:r>
            <a:endParaRPr lang="zh-CN" altLang="en-US" sz="2400" i="1" dirty="0"/>
          </a:p>
        </p:txBody>
      </p:sp>
      <p:sp>
        <p:nvSpPr>
          <p:cNvPr id="85" name="文本框 84"/>
          <p:cNvSpPr txBox="1"/>
          <p:nvPr/>
        </p:nvSpPr>
        <p:spPr>
          <a:xfrm>
            <a:off x="8218959" y="4155474"/>
            <a:ext cx="429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 smtClean="0"/>
              <a:t>L</a:t>
            </a:r>
            <a:endParaRPr lang="zh-CN" altLang="en-US" sz="2400" i="1" dirty="0"/>
          </a:p>
        </p:txBody>
      </p:sp>
      <p:sp>
        <p:nvSpPr>
          <p:cNvPr id="86" name="文本框 85"/>
          <p:cNvSpPr txBox="1"/>
          <p:nvPr/>
        </p:nvSpPr>
        <p:spPr>
          <a:xfrm>
            <a:off x="8381226" y="2518437"/>
            <a:ext cx="429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 smtClean="0"/>
              <a:t>d</a:t>
            </a:r>
            <a:endParaRPr lang="zh-CN" altLang="en-US" sz="2400" i="1" dirty="0"/>
          </a:p>
        </p:txBody>
      </p:sp>
      <p:sp>
        <p:nvSpPr>
          <p:cNvPr id="87" name="文本框 86"/>
          <p:cNvSpPr txBox="1"/>
          <p:nvPr/>
        </p:nvSpPr>
        <p:spPr>
          <a:xfrm>
            <a:off x="8381226" y="1337108"/>
            <a:ext cx="429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 smtClean="0"/>
              <a:t>e</a:t>
            </a:r>
            <a:endParaRPr lang="zh-CN" altLang="en-US" sz="2400" i="1" dirty="0"/>
          </a:p>
        </p:txBody>
      </p:sp>
      <p:sp>
        <p:nvSpPr>
          <p:cNvPr id="88" name="文本框 87"/>
          <p:cNvSpPr txBox="1"/>
          <p:nvPr/>
        </p:nvSpPr>
        <p:spPr>
          <a:xfrm>
            <a:off x="9547192" y="1337108"/>
            <a:ext cx="429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 smtClean="0"/>
              <a:t>f</a:t>
            </a:r>
            <a:endParaRPr lang="zh-CN" altLang="en-US" sz="2400" i="1" dirty="0"/>
          </a:p>
        </p:txBody>
      </p:sp>
      <p:sp>
        <p:nvSpPr>
          <p:cNvPr id="89" name="文本框 88"/>
          <p:cNvSpPr txBox="1"/>
          <p:nvPr/>
        </p:nvSpPr>
        <p:spPr>
          <a:xfrm>
            <a:off x="9737690" y="2507743"/>
            <a:ext cx="429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 smtClean="0"/>
              <a:t>g</a:t>
            </a:r>
            <a:endParaRPr lang="zh-CN" altLang="en-US" sz="2400" i="1" dirty="0"/>
          </a:p>
        </p:txBody>
      </p:sp>
      <p:sp>
        <p:nvSpPr>
          <p:cNvPr id="90" name="文本框 89"/>
          <p:cNvSpPr txBox="1"/>
          <p:nvPr/>
        </p:nvSpPr>
        <p:spPr>
          <a:xfrm>
            <a:off x="10383890" y="4085931"/>
            <a:ext cx="429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 smtClean="0"/>
              <a:t>k</a:t>
            </a:r>
            <a:endParaRPr lang="zh-CN" altLang="en-US" sz="2400" i="1" dirty="0"/>
          </a:p>
        </p:txBody>
      </p:sp>
      <p:sp>
        <p:nvSpPr>
          <p:cNvPr id="91" name="文本框 90"/>
          <p:cNvSpPr txBox="1"/>
          <p:nvPr/>
        </p:nvSpPr>
        <p:spPr>
          <a:xfrm>
            <a:off x="10467979" y="2996616"/>
            <a:ext cx="429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 smtClean="0"/>
              <a:t>h</a:t>
            </a:r>
            <a:endParaRPr lang="zh-CN" altLang="en-US" sz="2400" i="1" dirty="0"/>
          </a:p>
        </p:txBody>
      </p:sp>
      <p:sp>
        <p:nvSpPr>
          <p:cNvPr id="92" name="文本框 91"/>
          <p:cNvSpPr txBox="1"/>
          <p:nvPr/>
        </p:nvSpPr>
        <p:spPr>
          <a:xfrm>
            <a:off x="11762941" y="2810331"/>
            <a:ext cx="429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 smtClean="0"/>
              <a:t>i</a:t>
            </a:r>
            <a:endParaRPr lang="zh-CN" altLang="en-US" sz="2400" i="1" dirty="0"/>
          </a:p>
        </p:txBody>
      </p:sp>
      <p:sp>
        <p:nvSpPr>
          <p:cNvPr id="93" name="文本框 92"/>
          <p:cNvSpPr txBox="1"/>
          <p:nvPr/>
        </p:nvSpPr>
        <p:spPr>
          <a:xfrm>
            <a:off x="11712693" y="1367056"/>
            <a:ext cx="429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 smtClean="0"/>
              <a:t>j</a:t>
            </a:r>
            <a:endParaRPr lang="zh-CN" altLang="en-US" sz="2400" i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5" name="文本框 94"/>
              <p:cNvSpPr txBox="1"/>
              <p:nvPr/>
            </p:nvSpPr>
            <p:spPr>
              <a:xfrm>
                <a:off x="550720" y="2208836"/>
                <a:ext cx="4046108" cy="3474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𝑠𝑢𝑝𝑝𝑜𝑟𝑡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=|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𝑛𝑏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⋂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𝑛𝑏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|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95" name="文本框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720" y="2208836"/>
                <a:ext cx="4046108" cy="347403"/>
              </a:xfrm>
              <a:prstGeom prst="rect">
                <a:avLst/>
              </a:prstGeom>
              <a:blipFill rotWithShape="0">
                <a:blip r:embed="rId3"/>
                <a:stretch>
                  <a:fillRect l="-1355" r="-1657" b="-26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6" name="矩形 95"/>
              <p:cNvSpPr/>
              <p:nvPr/>
            </p:nvSpPr>
            <p:spPr>
              <a:xfrm>
                <a:off x="1600587" y="2796561"/>
                <a:ext cx="2211635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𝑛𝑏</m:t>
                      </m:r>
                      <m:d>
                        <m:dPr>
                          <m:ctrlPr>
                            <a:rPr lang="en-US" altLang="zh-CN" sz="20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en-US" altLang="zh-CN" sz="2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altLang="zh-CN" sz="2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zh-CN" sz="2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sz="2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CN" sz="2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zh-CN" altLang="en-US" sz="2000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96" name="矩形 9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587" y="2796561"/>
                <a:ext cx="2211635" cy="400110"/>
              </a:xfrm>
              <a:prstGeom prst="rect">
                <a:avLst/>
              </a:prstGeom>
              <a:blipFill rotWithShape="0">
                <a:blip r:embed="rId4"/>
                <a:stretch>
                  <a:fillRect r="-829" b="-153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7" name="矩形 96"/>
              <p:cNvSpPr/>
              <p:nvPr/>
            </p:nvSpPr>
            <p:spPr>
              <a:xfrm>
                <a:off x="1600587" y="3314381"/>
                <a:ext cx="227555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𝑛𝑏</m:t>
                      </m:r>
                      <m:d>
                        <m:dPr>
                          <m:ctrlPr>
                            <a:rPr lang="en-US" altLang="zh-CN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zh-CN" alt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97" name="矩形 9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587" y="3314381"/>
                <a:ext cx="2275559" cy="400110"/>
              </a:xfrm>
              <a:prstGeom prst="rect">
                <a:avLst/>
              </a:prstGeom>
              <a:blipFill rotWithShape="0">
                <a:blip r:embed="rId5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8" name="矩形 97"/>
          <p:cNvSpPr/>
          <p:nvPr/>
        </p:nvSpPr>
        <p:spPr>
          <a:xfrm>
            <a:off x="4612500" y="2167892"/>
            <a:ext cx="4940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</a:rPr>
              <a:t>=3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4" name="矩形 103"/>
              <p:cNvSpPr/>
              <p:nvPr/>
            </p:nvSpPr>
            <p:spPr>
              <a:xfrm>
                <a:off x="509776" y="1513071"/>
                <a:ext cx="255352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𝑐𝑜𝑚𝑝𝑢𝑡𝑒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𝑠𝑢𝑝𝑝𝑜𝑟𝑡</m:t>
                      </m:r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104" name="矩形 10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776" y="1513071"/>
                <a:ext cx="2553520" cy="400110"/>
              </a:xfrm>
              <a:prstGeom prst="rect">
                <a:avLst/>
              </a:prstGeom>
              <a:blipFill rotWithShape="0">
                <a:blip r:embed="rId6"/>
                <a:stretch>
                  <a:fillRect l="-716" b="-106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6" name="nb(a)"/>
          <p:cNvSpPr/>
          <p:nvPr/>
        </p:nvSpPr>
        <p:spPr>
          <a:xfrm>
            <a:off x="8332578" y="1725422"/>
            <a:ext cx="233200" cy="2332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107" name="nb(a)"/>
          <p:cNvSpPr/>
          <p:nvPr/>
        </p:nvSpPr>
        <p:spPr>
          <a:xfrm>
            <a:off x="8331372" y="2844546"/>
            <a:ext cx="233200" cy="2332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108" name="nb(a)"/>
          <p:cNvSpPr/>
          <p:nvPr/>
        </p:nvSpPr>
        <p:spPr>
          <a:xfrm>
            <a:off x="7002782" y="2844524"/>
            <a:ext cx="233200" cy="2332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109" name="nb(a)"/>
          <p:cNvSpPr/>
          <p:nvPr/>
        </p:nvSpPr>
        <p:spPr>
          <a:xfrm>
            <a:off x="7002561" y="3990153"/>
            <a:ext cx="233200" cy="2332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110" name="nb(b)"/>
          <p:cNvSpPr/>
          <p:nvPr/>
        </p:nvSpPr>
        <p:spPr>
          <a:xfrm>
            <a:off x="6975210" y="1699745"/>
            <a:ext cx="280893" cy="280893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nb(b)"/>
          <p:cNvSpPr/>
          <p:nvPr/>
        </p:nvSpPr>
        <p:spPr>
          <a:xfrm>
            <a:off x="8310999" y="1699745"/>
            <a:ext cx="280893" cy="280893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nb(b)"/>
          <p:cNvSpPr/>
          <p:nvPr/>
        </p:nvSpPr>
        <p:spPr>
          <a:xfrm>
            <a:off x="8308618" y="2822304"/>
            <a:ext cx="280893" cy="280893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" name="nb(b)"/>
          <p:cNvSpPr/>
          <p:nvPr/>
        </p:nvSpPr>
        <p:spPr>
          <a:xfrm>
            <a:off x="6979972" y="3969567"/>
            <a:ext cx="280893" cy="280893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9" name="矩形 118"/>
              <p:cNvSpPr/>
              <p:nvPr/>
            </p:nvSpPr>
            <p:spPr>
              <a:xfrm>
                <a:off x="509776" y="4023298"/>
                <a:ext cx="177651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𝑅𝑒𝑚𝑜𝑣𝑒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𝑒𝑑𝑔𝑒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119" name="矩形 1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776" y="4023298"/>
                <a:ext cx="1776512" cy="400110"/>
              </a:xfrm>
              <a:prstGeom prst="rect">
                <a:avLst/>
              </a:prstGeom>
              <a:blipFill rotWithShape="0">
                <a:blip r:embed="rId7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0" name="矩形 119"/>
              <p:cNvSpPr/>
              <p:nvPr/>
            </p:nvSpPr>
            <p:spPr>
              <a:xfrm>
                <a:off x="591817" y="4681416"/>
                <a:ext cx="338894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000" i="1" smtClean="0">
                          <a:latin typeface="Cambria Math" panose="02040503050406030204" pitchFamily="18" charset="0"/>
                        </a:rPr>
                        <m:t>re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𝑚𝑜𝑣𝑒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:</m:t>
                      </m:r>
                      <m:func>
                        <m:func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sup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d>
                        </m:e>
                      </m:func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&lt;(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−2)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120" name="矩形 1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817" y="4681416"/>
                <a:ext cx="3388941" cy="400110"/>
              </a:xfrm>
              <a:prstGeom prst="rect">
                <a:avLst/>
              </a:prstGeom>
              <a:blipFill rotWithShape="0">
                <a:blip r:embed="rId8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1" name="矩形 120"/>
              <p:cNvSpPr/>
              <p:nvPr/>
            </p:nvSpPr>
            <p:spPr>
              <a:xfrm>
                <a:off x="591817" y="5250035"/>
                <a:ext cx="86844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121" name="矩形 1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817" y="5250035"/>
                <a:ext cx="868443" cy="40011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4" name="3-Truss"/>
          <p:cNvGrpSpPr/>
          <p:nvPr/>
        </p:nvGrpSpPr>
        <p:grpSpPr>
          <a:xfrm>
            <a:off x="6324601" y="1134670"/>
            <a:ext cx="5817152" cy="4070757"/>
            <a:chOff x="6451011" y="1134670"/>
            <a:chExt cx="5690741" cy="4070757"/>
          </a:xfrm>
        </p:grpSpPr>
        <p:sp>
          <p:nvSpPr>
            <p:cNvPr id="122" name="圆角矩形 121"/>
            <p:cNvSpPr/>
            <p:nvPr/>
          </p:nvSpPr>
          <p:spPr>
            <a:xfrm>
              <a:off x="6451011" y="1134670"/>
              <a:ext cx="5690741" cy="3546746"/>
            </a:xfrm>
            <a:prstGeom prst="roundRect">
              <a:avLst/>
            </a:prstGeom>
            <a:noFill/>
            <a:ln w="47625">
              <a:solidFill>
                <a:srgbClr val="FF0000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3" name="文本框 122"/>
            <p:cNvSpPr txBox="1"/>
            <p:nvPr/>
          </p:nvSpPr>
          <p:spPr>
            <a:xfrm>
              <a:off x="10802308" y="4743762"/>
              <a:ext cx="12148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i="1" dirty="0" smtClean="0">
                  <a:solidFill>
                    <a:schemeClr val="accent6"/>
                  </a:solidFill>
                </a:rPr>
                <a:t>3-Truss</a:t>
              </a:r>
              <a:endParaRPr lang="zh-CN" altLang="en-US" sz="2400" b="1" i="1" dirty="0">
                <a:solidFill>
                  <a:schemeClr val="accent6"/>
                </a:solidFill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25" name="矩形 124"/>
              <p:cNvSpPr/>
              <p:nvPr/>
            </p:nvSpPr>
            <p:spPr>
              <a:xfrm>
                <a:off x="2118928" y="5250035"/>
                <a:ext cx="86844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125" name="矩形 1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8928" y="5250035"/>
                <a:ext cx="868443" cy="40011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6" name="文本框 125"/>
          <p:cNvSpPr txBox="1"/>
          <p:nvPr/>
        </p:nvSpPr>
        <p:spPr>
          <a:xfrm>
            <a:off x="11022868" y="3514593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solidFill>
                  <a:srgbClr val="FF0000"/>
                </a:solidFill>
              </a:rPr>
              <a:t>0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27" name="文本框 126"/>
          <p:cNvSpPr txBox="1"/>
          <p:nvPr/>
        </p:nvSpPr>
        <p:spPr>
          <a:xfrm>
            <a:off x="10134875" y="3271932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 smtClean="0">
                <a:solidFill>
                  <a:srgbClr val="FF0000"/>
                </a:solidFill>
              </a:rPr>
              <a:t>1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28" name="文本框 127"/>
          <p:cNvSpPr txBox="1"/>
          <p:nvPr/>
        </p:nvSpPr>
        <p:spPr>
          <a:xfrm>
            <a:off x="9531201" y="3638385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 smtClean="0">
                <a:solidFill>
                  <a:srgbClr val="FF0000"/>
                </a:solidFill>
              </a:rPr>
              <a:t>1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29" name="文本框 128"/>
          <p:cNvSpPr txBox="1"/>
          <p:nvPr/>
        </p:nvSpPr>
        <p:spPr>
          <a:xfrm>
            <a:off x="8836305" y="3562072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 smtClean="0">
                <a:solidFill>
                  <a:srgbClr val="FF0000"/>
                </a:solidFill>
              </a:rPr>
              <a:t>1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30" name="文本框 129"/>
          <p:cNvSpPr txBox="1"/>
          <p:nvPr/>
        </p:nvSpPr>
        <p:spPr>
          <a:xfrm>
            <a:off x="8111438" y="3358235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 smtClean="0">
                <a:solidFill>
                  <a:srgbClr val="FF0000"/>
                </a:solidFill>
              </a:rPr>
              <a:t>1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31" name="文本框 130"/>
          <p:cNvSpPr txBox="1"/>
          <p:nvPr/>
        </p:nvSpPr>
        <p:spPr>
          <a:xfrm>
            <a:off x="10910102" y="2924930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 smtClean="0">
                <a:solidFill>
                  <a:srgbClr val="FF0000"/>
                </a:solidFill>
              </a:rPr>
              <a:t>2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32" name="文本框 131"/>
          <p:cNvSpPr txBox="1"/>
          <p:nvPr/>
        </p:nvSpPr>
        <p:spPr>
          <a:xfrm>
            <a:off x="10013386" y="2896568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 smtClean="0">
                <a:solidFill>
                  <a:srgbClr val="FF0000"/>
                </a:solidFill>
              </a:rPr>
              <a:t>1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33" name="文本框 132"/>
          <p:cNvSpPr txBox="1"/>
          <p:nvPr/>
        </p:nvSpPr>
        <p:spPr>
          <a:xfrm>
            <a:off x="11570870" y="2240441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 smtClean="0">
                <a:solidFill>
                  <a:srgbClr val="FF0000"/>
                </a:solidFill>
              </a:rPr>
              <a:t>2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34" name="文本框 133"/>
          <p:cNvSpPr txBox="1"/>
          <p:nvPr/>
        </p:nvSpPr>
        <p:spPr>
          <a:xfrm>
            <a:off x="10550105" y="1523036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 smtClean="0">
                <a:solidFill>
                  <a:srgbClr val="FF0000"/>
                </a:solidFill>
              </a:rPr>
              <a:t>2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35" name="文本框 134"/>
          <p:cNvSpPr txBox="1"/>
          <p:nvPr/>
        </p:nvSpPr>
        <p:spPr>
          <a:xfrm>
            <a:off x="10368074" y="2007907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 smtClean="0">
                <a:solidFill>
                  <a:srgbClr val="FF0000"/>
                </a:solidFill>
              </a:rPr>
              <a:t>2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36" name="文本框 135"/>
          <p:cNvSpPr txBox="1"/>
          <p:nvPr/>
        </p:nvSpPr>
        <p:spPr>
          <a:xfrm>
            <a:off x="10988590" y="1995432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 smtClean="0">
                <a:solidFill>
                  <a:srgbClr val="FF0000"/>
                </a:solidFill>
              </a:rPr>
              <a:t>2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37" name="文本框 136"/>
          <p:cNvSpPr txBox="1"/>
          <p:nvPr/>
        </p:nvSpPr>
        <p:spPr>
          <a:xfrm>
            <a:off x="9920346" y="2293581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 smtClean="0">
                <a:solidFill>
                  <a:srgbClr val="FF0000"/>
                </a:solidFill>
              </a:rPr>
              <a:t>3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38" name="文本框 137"/>
          <p:cNvSpPr txBox="1"/>
          <p:nvPr/>
        </p:nvSpPr>
        <p:spPr>
          <a:xfrm>
            <a:off x="9431681" y="2112459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 smtClean="0">
                <a:solidFill>
                  <a:srgbClr val="FF0000"/>
                </a:solidFill>
              </a:rPr>
              <a:t>2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39" name="文本框 138"/>
          <p:cNvSpPr txBox="1"/>
          <p:nvPr/>
        </p:nvSpPr>
        <p:spPr>
          <a:xfrm>
            <a:off x="8993744" y="1533716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 smtClean="0">
                <a:solidFill>
                  <a:srgbClr val="FF0000"/>
                </a:solidFill>
              </a:rPr>
              <a:t>1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40" name="文本框 139"/>
          <p:cNvSpPr txBox="1"/>
          <p:nvPr/>
        </p:nvSpPr>
        <p:spPr>
          <a:xfrm>
            <a:off x="7544088" y="1533716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 smtClean="0">
                <a:solidFill>
                  <a:srgbClr val="FF0000"/>
                </a:solidFill>
              </a:rPr>
              <a:t>3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41" name="文本框 140"/>
          <p:cNvSpPr txBox="1"/>
          <p:nvPr/>
        </p:nvSpPr>
        <p:spPr>
          <a:xfrm>
            <a:off x="6401655" y="2696648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 smtClean="0">
                <a:solidFill>
                  <a:srgbClr val="FF0000"/>
                </a:solidFill>
              </a:rPr>
              <a:t>3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42" name="文本框 141"/>
          <p:cNvSpPr txBox="1"/>
          <p:nvPr/>
        </p:nvSpPr>
        <p:spPr>
          <a:xfrm>
            <a:off x="6990931" y="2210081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 smtClean="0">
                <a:solidFill>
                  <a:srgbClr val="FF0000"/>
                </a:solidFill>
              </a:rPr>
              <a:t>3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43" name="文本框 142"/>
          <p:cNvSpPr txBox="1"/>
          <p:nvPr/>
        </p:nvSpPr>
        <p:spPr>
          <a:xfrm>
            <a:off x="6990931" y="3247113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 smtClean="0">
                <a:solidFill>
                  <a:srgbClr val="FF0000"/>
                </a:solidFill>
              </a:rPr>
              <a:t>3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44" name="文本框 143"/>
          <p:cNvSpPr txBox="1"/>
          <p:nvPr/>
        </p:nvSpPr>
        <p:spPr>
          <a:xfrm>
            <a:off x="7400318" y="2676323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 smtClean="0">
                <a:solidFill>
                  <a:srgbClr val="FF0000"/>
                </a:solidFill>
              </a:rPr>
              <a:t>3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45" name="文本框 144"/>
          <p:cNvSpPr txBox="1"/>
          <p:nvPr/>
        </p:nvSpPr>
        <p:spPr>
          <a:xfrm>
            <a:off x="7561547" y="3310628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 smtClean="0">
                <a:solidFill>
                  <a:srgbClr val="FF0000"/>
                </a:solidFill>
              </a:rPr>
              <a:t>3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46" name="文本框 145"/>
          <p:cNvSpPr txBox="1"/>
          <p:nvPr/>
        </p:nvSpPr>
        <p:spPr>
          <a:xfrm>
            <a:off x="8324271" y="2222651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 smtClean="0">
                <a:solidFill>
                  <a:srgbClr val="FF0000"/>
                </a:solidFill>
              </a:rPr>
              <a:t>4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47" name="文本框 146"/>
          <p:cNvSpPr txBox="1"/>
          <p:nvPr/>
        </p:nvSpPr>
        <p:spPr>
          <a:xfrm>
            <a:off x="8906826" y="2037985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 smtClean="0">
                <a:solidFill>
                  <a:srgbClr val="FF0000"/>
                </a:solidFill>
              </a:rPr>
              <a:t>2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48" name="文本框 147"/>
          <p:cNvSpPr txBox="1"/>
          <p:nvPr/>
        </p:nvSpPr>
        <p:spPr>
          <a:xfrm>
            <a:off x="8877869" y="2650613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 smtClean="0">
                <a:solidFill>
                  <a:srgbClr val="FF0000"/>
                </a:solidFill>
              </a:rPr>
              <a:t>2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49" name="文本框 148"/>
          <p:cNvSpPr txBox="1"/>
          <p:nvPr/>
        </p:nvSpPr>
        <p:spPr>
          <a:xfrm>
            <a:off x="7677511" y="1913181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 smtClean="0">
                <a:solidFill>
                  <a:srgbClr val="FF0000"/>
                </a:solidFill>
              </a:rPr>
              <a:t>3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50" name="文本框 149"/>
          <p:cNvSpPr txBox="1"/>
          <p:nvPr/>
        </p:nvSpPr>
        <p:spPr>
          <a:xfrm>
            <a:off x="8018800" y="2236592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 smtClean="0">
                <a:solidFill>
                  <a:srgbClr val="FF0000"/>
                </a:solidFill>
              </a:rPr>
              <a:t>3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52" name="文本框 151"/>
          <p:cNvSpPr txBox="1"/>
          <p:nvPr/>
        </p:nvSpPr>
        <p:spPr>
          <a:xfrm>
            <a:off x="8877869" y="2629413"/>
            <a:ext cx="429059" cy="369332"/>
          </a:xfrm>
          <a:prstGeom prst="rect">
            <a:avLst/>
          </a:prstGeom>
          <a:solidFill>
            <a:srgbClr val="D0CECE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 smtClean="0">
                <a:solidFill>
                  <a:srgbClr val="00B050"/>
                </a:solidFill>
              </a:rPr>
              <a:t>1</a:t>
            </a:r>
            <a:endParaRPr lang="zh-CN" altLang="en-US" i="1" dirty="0">
              <a:solidFill>
                <a:srgbClr val="00B050"/>
              </a:solidFill>
            </a:endParaRPr>
          </a:p>
        </p:txBody>
      </p:sp>
      <p:sp>
        <p:nvSpPr>
          <p:cNvPr id="153" name="文本框 152"/>
          <p:cNvSpPr txBox="1"/>
          <p:nvPr/>
        </p:nvSpPr>
        <p:spPr>
          <a:xfrm>
            <a:off x="10148079" y="3265900"/>
            <a:ext cx="429059" cy="369332"/>
          </a:xfrm>
          <a:prstGeom prst="rect">
            <a:avLst/>
          </a:prstGeom>
          <a:solidFill>
            <a:srgbClr val="D0CECE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 smtClean="0">
                <a:solidFill>
                  <a:srgbClr val="00B050"/>
                </a:solidFill>
              </a:rPr>
              <a:t>0</a:t>
            </a:r>
            <a:endParaRPr lang="zh-CN" altLang="en-US" i="1" dirty="0">
              <a:solidFill>
                <a:srgbClr val="00B050"/>
              </a:solidFill>
            </a:endParaRPr>
          </a:p>
        </p:txBody>
      </p:sp>
      <p:cxnSp>
        <p:nvCxnSpPr>
          <p:cNvPr id="79" name="直接连接符 78"/>
          <p:cNvCxnSpPr>
            <a:stCxn id="55" idx="1"/>
            <a:endCxn id="51" idx="5"/>
          </p:cNvCxnSpPr>
          <p:nvPr/>
        </p:nvCxnSpPr>
        <p:spPr>
          <a:xfrm flipH="1" flipV="1">
            <a:off x="9862330" y="3028400"/>
            <a:ext cx="653641" cy="933789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文本框 153"/>
          <p:cNvSpPr txBox="1"/>
          <p:nvPr/>
        </p:nvSpPr>
        <p:spPr>
          <a:xfrm>
            <a:off x="8111774" y="3362689"/>
            <a:ext cx="429059" cy="369332"/>
          </a:xfrm>
          <a:prstGeom prst="rect">
            <a:avLst/>
          </a:prstGeom>
          <a:solidFill>
            <a:srgbClr val="D0CECE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 smtClean="0">
                <a:solidFill>
                  <a:srgbClr val="00B050"/>
                </a:solidFill>
              </a:rPr>
              <a:t>0</a:t>
            </a:r>
            <a:endParaRPr lang="zh-CN" altLang="en-US" i="1" dirty="0">
              <a:solidFill>
                <a:srgbClr val="00B050"/>
              </a:solidFill>
            </a:endParaRPr>
          </a:p>
        </p:txBody>
      </p:sp>
      <p:cxnSp>
        <p:nvCxnSpPr>
          <p:cNvPr id="70" name="直接连接符 69"/>
          <p:cNvCxnSpPr>
            <a:stCxn id="49" idx="0"/>
            <a:endCxn id="47" idx="4"/>
          </p:cNvCxnSpPr>
          <p:nvPr/>
        </p:nvCxnSpPr>
        <p:spPr>
          <a:xfrm flipV="1">
            <a:off x="8433489" y="3075315"/>
            <a:ext cx="14514" cy="900716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文本框 154"/>
          <p:cNvSpPr txBox="1"/>
          <p:nvPr/>
        </p:nvSpPr>
        <p:spPr>
          <a:xfrm>
            <a:off x="8877869" y="2633777"/>
            <a:ext cx="429059" cy="369332"/>
          </a:xfrm>
          <a:prstGeom prst="rect">
            <a:avLst/>
          </a:prstGeom>
          <a:solidFill>
            <a:srgbClr val="D0CECE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 smtClean="0">
                <a:solidFill>
                  <a:srgbClr val="00B050"/>
                </a:solidFill>
              </a:rPr>
              <a:t>0</a:t>
            </a:r>
            <a:endParaRPr lang="zh-CN" altLang="en-US" i="1" dirty="0">
              <a:solidFill>
                <a:srgbClr val="00B050"/>
              </a:solidFill>
            </a:endParaRPr>
          </a:p>
        </p:txBody>
      </p:sp>
      <p:cxnSp>
        <p:nvCxnSpPr>
          <p:cNvPr id="66" name="直接连接符 65"/>
          <p:cNvCxnSpPr>
            <a:stCxn id="51" idx="2"/>
            <a:endCxn id="47" idx="6"/>
          </p:cNvCxnSpPr>
          <p:nvPr/>
        </p:nvCxnSpPr>
        <p:spPr>
          <a:xfrm flipH="1">
            <a:off x="8564603" y="2945951"/>
            <a:ext cx="1098678" cy="12764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右箭头 155"/>
          <p:cNvSpPr/>
          <p:nvPr/>
        </p:nvSpPr>
        <p:spPr>
          <a:xfrm>
            <a:off x="1600587" y="5372100"/>
            <a:ext cx="342513" cy="1651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7" name="矩形 156"/>
          <p:cNvSpPr/>
          <p:nvPr/>
        </p:nvSpPr>
        <p:spPr>
          <a:xfrm>
            <a:off x="3980758" y="4681416"/>
            <a:ext cx="188602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/>
              <a:t> </a:t>
            </a:r>
            <a:r>
              <a:rPr lang="zh-CN" altLang="en-US" sz="2000" b="1" dirty="0" smtClean="0"/>
              <a:t>using a </a:t>
            </a:r>
            <a:r>
              <a:rPr lang="zh-CN" altLang="en-US" sz="2000" b="1" dirty="0"/>
              <a:t>queue</a:t>
            </a:r>
          </a:p>
        </p:txBody>
      </p:sp>
    </p:spTree>
    <p:extLst>
      <p:ext uri="{BB962C8B-B14F-4D97-AF65-F5344CB8AC3E}">
        <p14:creationId xmlns:p14="http://schemas.microsoft.com/office/powerpoint/2010/main" val="10825513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2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2" dur="2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6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9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5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5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25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25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0" dur="2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91" dur="2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4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0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3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6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9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2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5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8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9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7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3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3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4" fill="hold">
                            <p:stCondLst>
                              <p:cond delay="500"/>
                            </p:stCondLst>
                            <p:childTnLst>
                              <p:par>
                                <p:cTn id="2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2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7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2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6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4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7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2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6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6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6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6" presetID="16" presetClass="exit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Horizontal)">
                                      <p:cBhvr>
                                        <p:cTn id="26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7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2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7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7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8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7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/>
      <p:bldP spid="96" grpId="0"/>
      <p:bldP spid="97" grpId="0"/>
      <p:bldP spid="98" grpId="0"/>
      <p:bldP spid="104" grpId="0"/>
      <p:bldP spid="106" grpId="0" animBg="1"/>
      <p:bldP spid="106" grpId="1" animBg="1"/>
      <p:bldP spid="107" grpId="0" animBg="1"/>
      <p:bldP spid="107" grpId="1" animBg="1"/>
      <p:bldP spid="108" grpId="0" animBg="1"/>
      <p:bldP spid="108" grpId="1" animBg="1"/>
      <p:bldP spid="109" grpId="0" animBg="1"/>
      <p:bldP spid="109" grpId="1" animBg="1"/>
      <p:bldP spid="110" grpId="0" animBg="1"/>
      <p:bldP spid="110" grpId="1" animBg="1"/>
      <p:bldP spid="116" grpId="0" animBg="1"/>
      <p:bldP spid="116" grpId="1" animBg="1"/>
      <p:bldP spid="117" grpId="0" animBg="1"/>
      <p:bldP spid="117" grpId="1" animBg="1"/>
      <p:bldP spid="118" grpId="0" animBg="1"/>
      <p:bldP spid="118" grpId="1" animBg="1"/>
      <p:bldP spid="119" grpId="0"/>
      <p:bldP spid="120" grpId="0"/>
      <p:bldP spid="121" grpId="0"/>
      <p:bldP spid="125" grpId="0"/>
      <p:bldP spid="126" grpId="0"/>
      <p:bldP spid="126" grpId="1"/>
      <p:bldP spid="127" grpId="0"/>
      <p:bldP spid="128" grpId="0"/>
      <p:bldP spid="128" grpId="1"/>
      <p:bldP spid="129" grpId="0"/>
      <p:bldP spid="129" grpId="1"/>
      <p:bldP spid="130" grpId="0"/>
      <p:bldP spid="131" grpId="0"/>
      <p:bldP spid="132" grpId="0"/>
      <p:bldP spid="133" grpId="0"/>
      <p:bldP spid="134" grpId="0"/>
      <p:bldP spid="135" grpId="0"/>
      <p:bldP spid="136" grpId="0"/>
      <p:bldP spid="137" grpId="0"/>
      <p:bldP spid="138" grpId="0"/>
      <p:bldP spid="139" grpId="0"/>
      <p:bldP spid="140" grpId="0"/>
      <p:bldP spid="141" grpId="0"/>
      <p:bldP spid="142" grpId="0"/>
      <p:bldP spid="143" grpId="0"/>
      <p:bldP spid="144" grpId="0"/>
      <p:bldP spid="145" grpId="0"/>
      <p:bldP spid="146" grpId="0"/>
      <p:bldP spid="147" grpId="0"/>
      <p:bldP spid="148" grpId="0"/>
      <p:bldP spid="149" grpId="0"/>
      <p:bldP spid="150" grpId="0"/>
      <p:bldP spid="152" grpId="0" animBg="1"/>
      <p:bldP spid="153" grpId="0" animBg="1"/>
      <p:bldP spid="154" grpId="0" animBg="1"/>
      <p:bldP spid="155" grpId="0" animBg="1"/>
      <p:bldP spid="156" grpId="0" animBg="1"/>
      <p:bldP spid="157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3230</TotalTime>
  <Words>635</Words>
  <Application>Microsoft Office PowerPoint</Application>
  <PresentationFormat>宽屏</PresentationFormat>
  <Paragraphs>241</Paragraphs>
  <Slides>20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9" baseType="lpstr">
      <vt:lpstr>华文隶书</vt:lpstr>
      <vt:lpstr>宋体</vt:lpstr>
      <vt:lpstr>微软雅黑</vt:lpstr>
      <vt:lpstr>Arial</vt:lpstr>
      <vt:lpstr>Calibri</vt:lpstr>
      <vt:lpstr>Calibri Light</vt:lpstr>
      <vt:lpstr>Cambria Math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weitianzhu</dc:creator>
  <cp:lastModifiedBy>weitianzhu</cp:lastModifiedBy>
  <cp:revision>932</cp:revision>
  <dcterms:created xsi:type="dcterms:W3CDTF">2016-11-19T09:18:31Z</dcterms:created>
  <dcterms:modified xsi:type="dcterms:W3CDTF">2016-12-02T07:35:21Z</dcterms:modified>
</cp:coreProperties>
</file>