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7" r:id="rId9"/>
    <p:sldId id="266" r:id="rId10"/>
    <p:sldId id="261" r:id="rId11"/>
    <p:sldId id="265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35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83576" autoAdjust="0"/>
  </p:normalViewPr>
  <p:slideViewPr>
    <p:cSldViewPr>
      <p:cViewPr varScale="1">
        <p:scale>
          <a:sx n="68" d="100"/>
          <a:sy n="68" d="100"/>
        </p:scale>
        <p:origin x="96" y="600"/>
      </p:cViewPr>
      <p:guideLst>
        <p:guide pos="3840"/>
        <p:guide orient="horz" pos="3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"/>
    </p:cViewPr>
  </p:sorter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3E4-6437-4AA7-A697-DB1785E4EBA8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6821-E27C-468A-B0DF-45C41166D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边加权 </a:t>
            </a:r>
            <a:r>
              <a:rPr lang="en-US" altLang="zh-CN" dirty="0" smtClean="0"/>
              <a:t>ST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每一个结点都有含有多个标签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给定一个查询标签集合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4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 (v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 表示以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为根，含有标签集合 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的树 </a:t>
            </a:r>
            <a:endParaRPr lang="en-US" altLang="zh-CN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2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优先队列</a:t>
            </a:r>
            <a:endParaRPr lang="en-US" altLang="zh-CN" sz="10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zh-CN" altLang="en-US" sz="10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按照入队子树的权重和进行排列，权重越小，优先值越高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V1 v2 v3 v4 </a:t>
            </a:r>
            <a:r>
              <a:rPr lang="zh-CN" altLang="en-US" dirty="0" smtClean="0"/>
              <a:t>拥有我们给的查询的标签</a:t>
            </a:r>
            <a:endParaRPr lang="en-US" altLang="zh-CN" dirty="0" smtClean="0"/>
          </a:p>
          <a:p>
            <a:r>
              <a:rPr lang="zh-CN" altLang="en-US" dirty="0" smtClean="0"/>
              <a:t>局限：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zh-CN" altLang="en-US" baseline="0" dirty="0" smtClean="0"/>
              <a:t>  当给定的查询关键字个数大于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个时（当处理比较大的图时）就已经不能得出结果，同时也非常占用空间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我感觉不能算是缺点  只有当程序结束时才能得到结果。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6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使用 </a:t>
                </a:r>
                <a:r>
                  <a:rPr lang="en-US" altLang="zh-CN" dirty="0" smtClean="0"/>
                  <a:t>Dijkstra </a:t>
                </a:r>
                <a:r>
                  <a:rPr lang="zh-CN" altLang="en-US" dirty="0" smtClean="0"/>
                  <a:t>方法求解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到其它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结点的最短路径 </a:t>
                </a:r>
                <a:endParaRPr lang="zh-CN" altLang="en-US" dirty="0"/>
              </a:p>
              <a:p>
                <a:r>
                  <a:rPr lang="en-US" altLang="zh-CN" dirty="0" smtClean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虚拟结点的最短路径进行合并构成一棵树</a:t>
                </a:r>
                <a:endParaRPr lang="en-US" altLang="zh-CN" dirty="0"/>
              </a:p>
              <a:p>
                <a:r>
                  <a:rPr lang="zh-CN" altLang="en-US" dirty="0" smtClean="0"/>
                  <a:t>然后将 </a:t>
                </a:r>
                <a:r>
                  <a:rPr lang="en-US" altLang="zh-CN" dirty="0" smtClean="0"/>
                  <a:t>T(v, X)</a:t>
                </a:r>
                <a:r>
                  <a:rPr lang="zh-CN" altLang="en-US" dirty="0" smtClean="0"/>
                  <a:t>与 </a:t>
                </a:r>
                <a:r>
                  <a:rPr lang="en-US" altLang="zh-CN" dirty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 smtClean="0"/>
                  <a:t>进行合并形成的最小生成树（</a:t>
                </a:r>
                <a:r>
                  <a:rPr lang="en-US" altLang="zh-CN" dirty="0" smtClean="0"/>
                  <a:t>MST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样获得一个可行解</a:t>
                </a:r>
                <a:endParaRPr lang="zh-CN" altLang="en-US" dirty="0"/>
              </a:p>
              <a:p>
                <a:r>
                  <a:rPr lang="zh-CN" altLang="en-US" dirty="0" smtClean="0"/>
                  <a:t>当我们再进行</a:t>
                </a:r>
                <a:r>
                  <a:rPr lang="zh-CN" altLang="en-US" baseline="0" dirty="0" smtClean="0"/>
                  <a:t> 边添加 子树合并时就要进行 增长之后的 权重和是否小于 </a:t>
                </a:r>
                <a:r>
                  <a:rPr lang="en-US" altLang="zh-CN" baseline="0" dirty="0" smtClean="0"/>
                  <a:t>Best</a:t>
                </a:r>
                <a:r>
                  <a:rPr lang="zh-CN" altLang="en-US" baseline="0" dirty="0" smtClean="0"/>
                  <a:t>的权重，如果大于就舍弃不再进行操作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使用 </a:t>
                </a:r>
                <a:r>
                  <a:rPr lang="en-US" altLang="zh-CN" dirty="0" smtClean="0"/>
                  <a:t>Dijkstra </a:t>
                </a:r>
                <a:r>
                  <a:rPr lang="zh-CN" altLang="en-US" dirty="0" smtClean="0"/>
                  <a:t>方法求解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 spc="-150" smtClean="0">
                    <a:latin typeface="Cambria Math" panose="02040503050406030204" pitchFamily="18" charset="0"/>
                  </a:rPr>
                  <a:t>𝑣</a:t>
                </a:r>
                <a:r>
                  <a:rPr lang="en-US" altLang="zh-CN" i="0" spc="-150" baseline="-25000">
                    <a:latin typeface="Cambria Math" panose="02040503050406030204" pitchFamily="18" charset="0"/>
                  </a:rPr>
                  <a:t>𝑝</a:t>
                </a:r>
                <a:r>
                  <a:rPr lang="zh-CN" altLang="en-US" i="0" spc="-150" baseline="-25000">
                    <a:latin typeface="Cambria Math" panose="02040503050406030204" pitchFamily="18" charset="0"/>
                  </a:rPr>
                  <a:t>) ̃</a:t>
                </a:r>
                <a:r>
                  <a:rPr lang="en-US" altLang="zh-CN" i="0" spc="-150" baseline="-25000">
                    <a:latin typeface="Cambria Math" panose="02040503050406030204" pitchFamily="18" charset="0"/>
                  </a:rPr>
                  <a:t>  </a:t>
                </a:r>
                <a:r>
                  <a:rPr lang="zh-CN" altLang="en-US" dirty="0" smtClean="0"/>
                  <a:t> 到其它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结点的最短路径 </a:t>
                </a:r>
                <a:endParaRPr lang="zh-CN" altLang="en-US" dirty="0"/>
              </a:p>
              <a:p>
                <a:r>
                  <a:rPr lang="en-US" altLang="zh-CN" dirty="0" smtClean="0"/>
                  <a:t>T’ ( v ,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虚拟结点的最短路径进行合并构成一棵树</a:t>
                </a:r>
                <a:endParaRPr lang="en-US" altLang="zh-CN" dirty="0"/>
              </a:p>
              <a:p>
                <a:r>
                  <a:rPr lang="zh-CN" altLang="en-US" dirty="0" smtClean="0"/>
                  <a:t>然后将 </a:t>
                </a:r>
                <a:r>
                  <a:rPr lang="en-US" altLang="zh-CN" dirty="0" smtClean="0"/>
                  <a:t>T(v, X)</a:t>
                </a:r>
                <a:r>
                  <a:rPr lang="zh-CN" altLang="en-US" dirty="0" smtClean="0"/>
                  <a:t>与 </a:t>
                </a:r>
                <a:r>
                  <a:rPr lang="en-US" altLang="zh-CN" dirty="0"/>
                  <a:t>T’ ( v ,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dirty="0"/>
                  <a:t>) </a:t>
                </a:r>
                <a:r>
                  <a:rPr lang="zh-CN" altLang="en-US" dirty="0" smtClean="0"/>
                  <a:t>进行合并形成的最小生成树（</a:t>
                </a:r>
                <a:r>
                  <a:rPr lang="en-US" altLang="zh-CN" dirty="0" smtClean="0"/>
                  <a:t>MST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样获得一个可行解</a:t>
                </a:r>
                <a:endParaRPr lang="zh-CN" altLang="en-US" dirty="0"/>
              </a:p>
              <a:p>
                <a:r>
                  <a:rPr lang="zh-CN" altLang="en-US" dirty="0" smtClean="0"/>
                  <a:t>当我们再进行</a:t>
                </a:r>
                <a:r>
                  <a:rPr lang="zh-CN" altLang="en-US" baseline="0" dirty="0" smtClean="0"/>
                  <a:t> 边添加 子树合并时就要进行 增长之后的 权重和是否小于 </a:t>
                </a:r>
                <a:r>
                  <a:rPr lang="en-US" altLang="zh-CN" baseline="0" dirty="0" smtClean="0"/>
                  <a:t>Best</a:t>
                </a:r>
                <a:r>
                  <a:rPr lang="zh-CN" altLang="en-US" baseline="0" dirty="0" smtClean="0"/>
                  <a:t>的权重，如果大于就舍弃不再进行操作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Assume that each edge in the graph G has a positive weight. </a:t>
            </a:r>
            <a:endParaRPr lang="en-US" altLang="zh-CN" dirty="0" smtClean="0"/>
          </a:p>
          <a:p>
            <a:r>
              <a:rPr lang="zh-CN" altLang="en-US" smtClean="0"/>
              <a:t>定理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6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7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6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0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1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2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6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84" y="2543542"/>
            <a:ext cx="10531033" cy="17510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2170" y="1086363"/>
            <a:ext cx="10187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Efficient and Progressive Group Steiner Tree Search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5113" y="4868472"/>
            <a:ext cx="2536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SIGMOD-2016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TianzhuWei</a:t>
            </a:r>
          </a:p>
          <a:p>
            <a:pPr algn="ctr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2016/10/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</a:t>
            </a:r>
            <a:endParaRPr lang="zh-CN" altLang="en-US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6000" y="1629000"/>
            <a:ext cx="3148763" cy="2566094"/>
            <a:chOff x="4296000" y="1629000"/>
            <a:chExt cx="3148763" cy="2566094"/>
          </a:xfrm>
        </p:grpSpPr>
        <p:sp>
          <p:nvSpPr>
            <p:cNvPr id="3" name="椭圆 2"/>
            <p:cNvSpPr/>
            <p:nvPr/>
          </p:nvSpPr>
          <p:spPr>
            <a:xfrm>
              <a:off x="5009441" y="2457439"/>
              <a:ext cx="126059" cy="1260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7398" y="3092786"/>
              <a:ext cx="126059" cy="1260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" name="椭圆 4"/>
            <p:cNvSpPr/>
            <p:nvPr/>
          </p:nvSpPr>
          <p:spPr>
            <a:xfrm>
              <a:off x="6684996" y="3092786"/>
              <a:ext cx="126059" cy="1260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6" name="椭圆 5"/>
            <p:cNvSpPr/>
            <p:nvPr/>
          </p:nvSpPr>
          <p:spPr>
            <a:xfrm>
              <a:off x="5424391" y="3703830"/>
              <a:ext cx="126059" cy="1260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" name="椭圆 6"/>
            <p:cNvSpPr/>
            <p:nvPr/>
          </p:nvSpPr>
          <p:spPr>
            <a:xfrm>
              <a:off x="6684006" y="2457439"/>
              <a:ext cx="126059" cy="1260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6213143" y="3703830"/>
              <a:ext cx="126059" cy="1260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9" name="椭圆 8"/>
            <p:cNvSpPr/>
            <p:nvPr/>
          </p:nvSpPr>
          <p:spPr>
            <a:xfrm>
              <a:off x="5848971" y="1629000"/>
              <a:ext cx="126059" cy="1260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4518330" y="3703830"/>
              <a:ext cx="126059" cy="1260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1" name="直接连接符 10"/>
            <p:cNvCxnSpPr>
              <a:stCxn id="9" idx="4"/>
              <a:endCxn id="3" idx="0"/>
            </p:cNvCxnSpPr>
            <p:nvPr/>
          </p:nvCxnSpPr>
          <p:spPr>
            <a:xfrm flipH="1">
              <a:off x="5072470" y="1755059"/>
              <a:ext cx="839530" cy="702380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4"/>
              <a:endCxn id="7" idx="0"/>
            </p:cNvCxnSpPr>
            <p:nvPr/>
          </p:nvCxnSpPr>
          <p:spPr>
            <a:xfrm>
              <a:off x="5912001" y="1755059"/>
              <a:ext cx="835035" cy="702380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7076891" y="3703830"/>
              <a:ext cx="126059" cy="1260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4" name="直接连接符 13"/>
            <p:cNvCxnSpPr>
              <a:stCxn id="3" idx="4"/>
              <a:endCxn id="4" idx="0"/>
            </p:cNvCxnSpPr>
            <p:nvPr/>
          </p:nvCxnSpPr>
          <p:spPr>
            <a:xfrm flipH="1">
              <a:off x="5070428" y="2583498"/>
              <a:ext cx="2043" cy="509288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4"/>
              <a:endCxn id="10" idx="7"/>
            </p:cNvCxnSpPr>
            <p:nvPr/>
          </p:nvCxnSpPr>
          <p:spPr>
            <a:xfrm flipH="1">
              <a:off x="4625929" y="3218846"/>
              <a:ext cx="444499" cy="5034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4"/>
              <a:endCxn id="6" idx="1"/>
            </p:cNvCxnSpPr>
            <p:nvPr/>
          </p:nvCxnSpPr>
          <p:spPr>
            <a:xfrm>
              <a:off x="5070428" y="3218846"/>
              <a:ext cx="372423" cy="5034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5" idx="0"/>
            </p:cNvCxnSpPr>
            <p:nvPr/>
          </p:nvCxnSpPr>
          <p:spPr>
            <a:xfrm>
              <a:off x="6747036" y="2583498"/>
              <a:ext cx="990" cy="509288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3"/>
              <a:endCxn id="8" idx="7"/>
            </p:cNvCxnSpPr>
            <p:nvPr/>
          </p:nvCxnSpPr>
          <p:spPr>
            <a:xfrm flipH="1">
              <a:off x="6320742" y="3200385"/>
              <a:ext cx="382714" cy="521906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3" idx="1"/>
            </p:cNvCxnSpPr>
            <p:nvPr/>
          </p:nvCxnSpPr>
          <p:spPr>
            <a:xfrm>
              <a:off x="6792594" y="3200385"/>
              <a:ext cx="302758" cy="521906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296000" y="3825762"/>
              <a:ext cx="55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1763" y="3825762"/>
              <a:ext cx="548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96919" y="3825762"/>
              <a:ext cx="56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04388" y="3825762"/>
              <a:ext cx="540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rot="19148785">
              <a:off x="5133458" y="1836473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25" name="文本框 24"/>
            <p:cNvSpPr txBox="1"/>
            <p:nvPr/>
          </p:nvSpPr>
          <p:spPr>
            <a:xfrm rot="2485824">
              <a:off x="6169955" y="1793286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712381" y="2655075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385892" y="2655075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518037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22661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245534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96173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7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8677" y="1257277"/>
            <a:ext cx="717810" cy="1271723"/>
            <a:chOff x="1417653" y="3817485"/>
            <a:chExt cx="717810" cy="1299847"/>
          </a:xfrm>
        </p:grpSpPr>
        <p:grpSp>
          <p:nvGrpSpPr>
            <p:cNvPr id="4" name="组合 3"/>
            <p:cNvGrpSpPr/>
            <p:nvPr/>
          </p:nvGrpSpPr>
          <p:grpSpPr>
            <a:xfrm>
              <a:off x="1417653" y="4778778"/>
              <a:ext cx="717809" cy="338554"/>
              <a:chOff x="3246454" y="3196163"/>
              <a:chExt cx="717809" cy="33855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246454" y="3196163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429378" y="3817485"/>
              <a:ext cx="706085" cy="338554"/>
              <a:chOff x="3258178" y="3172717"/>
              <a:chExt cx="706085" cy="33855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258178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6" name="直接连接符 5"/>
            <p:cNvCxnSpPr>
              <a:stCxn id="8" idx="4"/>
              <a:endCxn id="10" idx="0"/>
            </p:cNvCxnSpPr>
            <p:nvPr/>
          </p:nvCxnSpPr>
          <p:spPr>
            <a:xfrm flipH="1">
              <a:off x="2056961" y="4057087"/>
              <a:ext cx="1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499717" y="432157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98739" y="3449823"/>
            <a:ext cx="611706" cy="1229507"/>
            <a:chOff x="3625004" y="3758871"/>
            <a:chExt cx="611706" cy="1229507"/>
          </a:xfrm>
        </p:grpSpPr>
        <p:grpSp>
          <p:nvGrpSpPr>
            <p:cNvPr id="22" name="组合 21"/>
            <p:cNvGrpSpPr/>
            <p:nvPr/>
          </p:nvGrpSpPr>
          <p:grpSpPr>
            <a:xfrm>
              <a:off x="3650725" y="4649824"/>
              <a:ext cx="501106" cy="338554"/>
              <a:chOff x="3463157" y="3160994"/>
              <a:chExt cx="501106" cy="338554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463157" y="3160994"/>
                <a:ext cx="4013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625004" y="3758871"/>
              <a:ext cx="538550" cy="338554"/>
              <a:chOff x="3425713" y="3160994"/>
              <a:chExt cx="538550" cy="33855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425713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24" name="直接连接符 23"/>
            <p:cNvCxnSpPr>
              <a:stCxn id="26" idx="4"/>
              <a:endCxn id="28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26890" y="1257277"/>
            <a:ext cx="741255" cy="1229507"/>
            <a:chOff x="4266360" y="3758871"/>
            <a:chExt cx="741255" cy="1229507"/>
          </a:xfrm>
        </p:grpSpPr>
        <p:grpSp>
          <p:nvGrpSpPr>
            <p:cNvPr id="31" name="组合 30"/>
            <p:cNvGrpSpPr/>
            <p:nvPr/>
          </p:nvGrpSpPr>
          <p:grpSpPr>
            <a:xfrm>
              <a:off x="4266360" y="4649824"/>
              <a:ext cx="729532" cy="338554"/>
              <a:chOff x="3234731" y="3160994"/>
              <a:chExt cx="729532" cy="338554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348422" y="3758871"/>
              <a:ext cx="659193" cy="338554"/>
              <a:chOff x="3305070" y="3160994"/>
              <a:chExt cx="659193" cy="338554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33" name="直接连接符 32"/>
            <p:cNvCxnSpPr>
              <a:stCxn id="35" idx="4"/>
              <a:endCxn id="37" idx="0"/>
            </p:cNvCxnSpPr>
            <p:nvPr/>
          </p:nvCxnSpPr>
          <p:spPr>
            <a:xfrm flipH="1">
              <a:off x="4917391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395317" y="420434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900215" y="1257277"/>
            <a:ext cx="814411" cy="1229507"/>
            <a:chOff x="3422299" y="3758871"/>
            <a:chExt cx="814411" cy="1229507"/>
          </a:xfrm>
        </p:grpSpPr>
        <p:grpSp>
          <p:nvGrpSpPr>
            <p:cNvPr id="40" name="组合 39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42" name="直接连接符 41"/>
            <p:cNvCxnSpPr>
              <a:stCxn id="44" idx="4"/>
              <a:endCxn id="46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29570" y="1257277"/>
            <a:ext cx="814411" cy="1229507"/>
            <a:chOff x="3422299" y="3758871"/>
            <a:chExt cx="814411" cy="1229507"/>
          </a:xfrm>
        </p:grpSpPr>
        <p:grpSp>
          <p:nvGrpSpPr>
            <p:cNvPr id="49" name="组合 48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51" name="直接连接符 50"/>
            <p:cNvCxnSpPr>
              <a:stCxn id="53" idx="4"/>
              <a:endCxn id="55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756000" y="1257277"/>
            <a:ext cx="814411" cy="1229507"/>
            <a:chOff x="3422299" y="3758871"/>
            <a:chExt cx="814411" cy="1229507"/>
          </a:xfrm>
        </p:grpSpPr>
        <p:grpSp>
          <p:nvGrpSpPr>
            <p:cNvPr id="58" name="组合 57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60" name="直接连接符 59"/>
            <p:cNvCxnSpPr>
              <a:stCxn id="62" idx="4"/>
              <a:endCxn id="64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108800" y="1257277"/>
            <a:ext cx="814411" cy="1229507"/>
            <a:chOff x="3422299" y="3758871"/>
            <a:chExt cx="814411" cy="1229507"/>
          </a:xfrm>
        </p:grpSpPr>
        <p:grpSp>
          <p:nvGrpSpPr>
            <p:cNvPr id="67" name="组合 66"/>
            <p:cNvGrpSpPr/>
            <p:nvPr/>
          </p:nvGrpSpPr>
          <p:grpSpPr>
            <a:xfrm>
              <a:off x="3422299" y="4649824"/>
              <a:ext cx="729532" cy="338554"/>
              <a:chOff x="3234731" y="3160994"/>
              <a:chExt cx="729532" cy="338554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234731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504361" y="3758871"/>
              <a:ext cx="659193" cy="338554"/>
              <a:chOff x="3305070" y="3160994"/>
              <a:chExt cx="659193" cy="338554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305070" y="3160994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69" name="直接连接符 68"/>
            <p:cNvCxnSpPr>
              <a:stCxn id="71" idx="4"/>
              <a:endCxn id="73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8755630" y="5140543"/>
            <a:ext cx="591670" cy="537308"/>
            <a:chOff x="3598147" y="3255317"/>
            <a:chExt cx="591670" cy="537308"/>
          </a:xfrm>
        </p:grpSpPr>
        <p:sp>
          <p:nvSpPr>
            <p:cNvPr id="79" name="椭圆 78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575605" y="2858769"/>
            <a:ext cx="1705363" cy="1386807"/>
            <a:chOff x="696000" y="5229000"/>
            <a:chExt cx="1705363" cy="1299847"/>
          </a:xfrm>
        </p:grpSpPr>
        <p:grpSp>
          <p:nvGrpSpPr>
            <p:cNvPr id="82" name="组合 81"/>
            <p:cNvGrpSpPr/>
            <p:nvPr/>
          </p:nvGrpSpPr>
          <p:grpSpPr>
            <a:xfrm>
              <a:off x="696000" y="6190293"/>
              <a:ext cx="717809" cy="338554"/>
              <a:chOff x="3246454" y="3196163"/>
              <a:chExt cx="717809" cy="338554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3246454" y="3196163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965631" y="5229000"/>
              <a:ext cx="706085" cy="338554"/>
              <a:chOff x="3258178" y="3172717"/>
              <a:chExt cx="706085" cy="338554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3258178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84" name="直接连接符 83"/>
            <p:cNvCxnSpPr>
              <a:stCxn id="91" idx="4"/>
              <a:endCxn id="93" idx="0"/>
            </p:cNvCxnSpPr>
            <p:nvPr/>
          </p:nvCxnSpPr>
          <p:spPr>
            <a:xfrm flipH="1">
              <a:off x="1335308" y="5468602"/>
              <a:ext cx="257907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983902" y="5599394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598677" y="6190293"/>
              <a:ext cx="717809" cy="338554"/>
              <a:chOff x="3246454" y="3196163"/>
              <a:chExt cx="717809" cy="338554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3246454" y="3196163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1809693" y="5662754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  <p:cxnSp>
          <p:nvCxnSpPr>
            <p:cNvPr id="88" name="直接连接符 87"/>
            <p:cNvCxnSpPr>
              <a:stCxn id="91" idx="4"/>
              <a:endCxn id="89" idx="0"/>
            </p:cNvCxnSpPr>
            <p:nvPr/>
          </p:nvCxnSpPr>
          <p:spPr>
            <a:xfrm>
              <a:off x="1593215" y="5468602"/>
              <a:ext cx="644770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13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4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i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Thinking</a:t>
            </a:r>
            <a:endParaRPr lang="zh-CN" altLang="en-US" sz="3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264" y="64423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4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50" y="553080"/>
            <a:ext cx="339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2283" y="1628746"/>
            <a:ext cx="561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a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labelled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S ) graph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983" y="2603226"/>
            <a:ext cx="373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subset of labels P ( P ⊆ 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8414" y="3380460"/>
            <a:ext cx="5920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minimum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weight connected tree from G that includes all the labels in 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83500" y="3954396"/>
            <a:ext cx="3838601" cy="369332"/>
            <a:chOff x="7872186" y="3765709"/>
            <a:chExt cx="3838601" cy="369332"/>
          </a:xfrm>
        </p:grpSpPr>
        <p:sp>
          <p:nvSpPr>
            <p:cNvPr id="117" name="文本框 116"/>
            <p:cNvSpPr txBox="1"/>
            <p:nvPr/>
          </p:nvSpPr>
          <p:spPr>
            <a:xfrm>
              <a:off x="7872186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034823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0044847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119117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14237" y="920141"/>
            <a:ext cx="4074459" cy="3039396"/>
            <a:chOff x="7702923" y="731454"/>
            <a:chExt cx="4074459" cy="3039396"/>
          </a:xfrm>
        </p:grpSpPr>
        <p:grpSp>
          <p:nvGrpSpPr>
            <p:cNvPr id="19" name="组合 18"/>
            <p:cNvGrpSpPr/>
            <p:nvPr/>
          </p:nvGrpSpPr>
          <p:grpSpPr>
            <a:xfrm>
              <a:off x="8796860" y="731454"/>
              <a:ext cx="2081350" cy="1031789"/>
              <a:chOff x="8796860" y="731454"/>
              <a:chExt cx="2081350" cy="103178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9763961" y="731454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796860" y="888456"/>
                <a:ext cx="1045602" cy="874787"/>
                <a:chOff x="8796860" y="888456"/>
                <a:chExt cx="1045602" cy="874787"/>
              </a:xfrm>
            </p:grpSpPr>
            <p:cxnSp>
              <p:nvCxnSpPr>
                <p:cNvPr id="15" name="直接连接符 14"/>
                <p:cNvCxnSpPr>
                  <a:stCxn id="12" idx="4"/>
                  <a:endCxn id="6" idx="0"/>
                </p:cNvCxnSpPr>
                <p:nvPr/>
              </p:nvCxnSpPr>
              <p:spPr>
                <a:xfrm flipH="1">
                  <a:off x="8796860" y="888456"/>
                  <a:ext cx="1045602" cy="874787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文本框 121"/>
                <p:cNvSpPr txBox="1"/>
                <p:nvPr/>
              </p:nvSpPr>
              <p:spPr>
                <a:xfrm rot="19148785">
                  <a:off x="8872818" y="989854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9842462" y="888456"/>
                <a:ext cx="1035748" cy="874787"/>
                <a:chOff x="9842462" y="888456"/>
                <a:chExt cx="1035748" cy="874787"/>
              </a:xfrm>
            </p:grpSpPr>
            <p:cxnSp>
              <p:nvCxnSpPr>
                <p:cNvPr id="18" name="直接连接符 17"/>
                <p:cNvCxnSpPr>
                  <a:stCxn id="12" idx="4"/>
                  <a:endCxn id="10" idx="0"/>
                </p:cNvCxnSpPr>
                <p:nvPr/>
              </p:nvCxnSpPr>
              <p:spPr>
                <a:xfrm>
                  <a:off x="9842462" y="888456"/>
                  <a:ext cx="1035748" cy="874787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文本框 122"/>
                <p:cNvSpPr txBox="1"/>
                <p:nvPr/>
              </p:nvSpPr>
              <p:spPr>
                <a:xfrm rot="2485824">
                  <a:off x="10163735" y="936066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702923" y="1763243"/>
              <a:ext cx="2003612" cy="2007607"/>
              <a:chOff x="7702923" y="1763243"/>
              <a:chExt cx="2003612" cy="200760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8718359" y="176324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715815" y="2852816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235163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106700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cxnSp>
            <p:nvCxnSpPr>
              <p:cNvPr id="25" name="直接连接符 24"/>
              <p:cNvCxnSpPr>
                <a:stCxn id="6" idx="4"/>
                <a:endCxn id="7" idx="0"/>
              </p:cNvCxnSpPr>
              <p:nvPr/>
            </p:nvCxnSpPr>
            <p:spPr>
              <a:xfrm flipH="1">
                <a:off x="8794316" y="1920245"/>
                <a:ext cx="2544" cy="932571"/>
              </a:xfrm>
              <a:prstGeom prst="line">
                <a:avLst/>
              </a:prstGeom>
              <a:ln w="25400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4"/>
                <a:endCxn id="13" idx="7"/>
              </p:cNvCxnSpPr>
              <p:nvPr/>
            </p:nvCxnSpPr>
            <p:spPr>
              <a:xfrm flipH="1">
                <a:off x="8240710" y="3009818"/>
                <a:ext cx="553606" cy="627022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4"/>
                <a:endCxn id="9" idx="1"/>
              </p:cNvCxnSpPr>
              <p:nvPr/>
            </p:nvCxnSpPr>
            <p:spPr>
              <a:xfrm>
                <a:off x="8794316" y="3009818"/>
                <a:ext cx="463839" cy="627022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6" idx="2"/>
                <a:endCxn id="13" idx="1"/>
              </p:cNvCxnSpPr>
              <p:nvPr/>
            </p:nvCxnSpPr>
            <p:spPr>
              <a:xfrm rot="10800000" flipV="1">
                <a:off x="8129693" y="1841744"/>
                <a:ext cx="588667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6" idx="6"/>
                <a:endCxn id="9" idx="7"/>
              </p:cNvCxnSpPr>
              <p:nvPr/>
            </p:nvCxnSpPr>
            <p:spPr>
              <a:xfrm>
                <a:off x="8875361" y="1841744"/>
                <a:ext cx="493812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文本框 123"/>
              <p:cNvSpPr txBox="1"/>
              <p:nvPr/>
            </p:nvSpPr>
            <p:spPr>
              <a:xfrm>
                <a:off x="7702923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8348382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9114865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810633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8859371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935135" y="1763243"/>
              <a:ext cx="1842247" cy="2007607"/>
              <a:chOff x="9935135" y="1763243"/>
              <a:chExt cx="1842247" cy="200760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805198" y="2868056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0799709" y="176324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0217524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1293289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/>
              </a:p>
            </p:txBody>
          </p:sp>
          <p:cxnSp>
            <p:nvCxnSpPr>
              <p:cNvPr id="35" name="直接连接符 34"/>
              <p:cNvCxnSpPr>
                <a:stCxn id="10" idx="4"/>
                <a:endCxn id="8" idx="0"/>
              </p:cNvCxnSpPr>
              <p:nvPr/>
            </p:nvCxnSpPr>
            <p:spPr>
              <a:xfrm>
                <a:off x="10878210" y="1920245"/>
                <a:ext cx="5489" cy="947811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8" idx="3"/>
                <a:endCxn id="11" idx="7"/>
              </p:cNvCxnSpPr>
              <p:nvPr/>
            </p:nvCxnSpPr>
            <p:spPr>
              <a:xfrm flipH="1">
                <a:off x="10351534" y="3002066"/>
                <a:ext cx="476656" cy="634774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8" idx="5"/>
                <a:endCxn id="23" idx="1"/>
              </p:cNvCxnSpPr>
              <p:nvPr/>
            </p:nvCxnSpPr>
            <p:spPr>
              <a:xfrm>
                <a:off x="10939208" y="3002066"/>
                <a:ext cx="377073" cy="634774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10" idx="2"/>
                <a:endCxn id="11" idx="1"/>
              </p:cNvCxnSpPr>
              <p:nvPr/>
            </p:nvCxnSpPr>
            <p:spPr>
              <a:xfrm rot="10800000" flipV="1">
                <a:off x="10240517" y="1841744"/>
                <a:ext cx="559193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10" idx="6"/>
                <a:endCxn id="23" idx="7"/>
              </p:cNvCxnSpPr>
              <p:nvPr/>
            </p:nvCxnSpPr>
            <p:spPr>
              <a:xfrm>
                <a:off x="10956711" y="1841744"/>
                <a:ext cx="470588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9935135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0432676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11185712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1025786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4366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</p:grpSp>
      </p:grpSp>
      <p:cxnSp>
        <p:nvCxnSpPr>
          <p:cNvPr id="84" name="直接连接符 83"/>
          <p:cNvCxnSpPr>
            <a:stCxn id="7" idx="0"/>
            <a:endCxn id="6" idx="4"/>
          </p:cNvCxnSpPr>
          <p:nvPr/>
        </p:nvCxnSpPr>
        <p:spPr>
          <a:xfrm flipV="1">
            <a:off x="8605630" y="2108932"/>
            <a:ext cx="2544" cy="932571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0" idx="0"/>
            <a:endCxn id="12" idx="4"/>
          </p:cNvCxnSpPr>
          <p:nvPr/>
        </p:nvCxnSpPr>
        <p:spPr>
          <a:xfrm flipH="1" flipV="1">
            <a:off x="9653776" y="1077143"/>
            <a:ext cx="1035748" cy="874787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" idx="0"/>
            <a:endCxn id="10" idx="4"/>
          </p:cNvCxnSpPr>
          <p:nvPr/>
        </p:nvCxnSpPr>
        <p:spPr>
          <a:xfrm flipH="1" flipV="1">
            <a:off x="10689524" y="2108932"/>
            <a:ext cx="5489" cy="947811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" idx="0"/>
            <a:endCxn id="12" idx="4"/>
          </p:cNvCxnSpPr>
          <p:nvPr/>
        </p:nvCxnSpPr>
        <p:spPr>
          <a:xfrm flipV="1">
            <a:off x="8608174" y="1077143"/>
            <a:ext cx="1045602" cy="874787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3" idx="7"/>
            <a:endCxn id="7" idx="4"/>
          </p:cNvCxnSpPr>
          <p:nvPr/>
        </p:nvCxnSpPr>
        <p:spPr>
          <a:xfrm flipV="1">
            <a:off x="8052024" y="3198505"/>
            <a:ext cx="553606" cy="627022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" idx="1"/>
            <a:endCxn id="7" idx="4"/>
          </p:cNvCxnSpPr>
          <p:nvPr/>
        </p:nvCxnSpPr>
        <p:spPr>
          <a:xfrm flipH="1" flipV="1">
            <a:off x="8605630" y="3198505"/>
            <a:ext cx="463839" cy="627022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3" idx="1"/>
            <a:endCxn id="8" idx="5"/>
          </p:cNvCxnSpPr>
          <p:nvPr/>
        </p:nvCxnSpPr>
        <p:spPr>
          <a:xfrm flipH="1" flipV="1">
            <a:off x="10750522" y="3190753"/>
            <a:ext cx="377073" cy="634774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1" idx="7"/>
            <a:endCxn id="8" idx="3"/>
          </p:cNvCxnSpPr>
          <p:nvPr/>
        </p:nvCxnSpPr>
        <p:spPr>
          <a:xfrm flipV="1">
            <a:off x="10162848" y="3190753"/>
            <a:ext cx="476656" cy="634774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9556621" y="8925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16" name="椭圆 115"/>
          <p:cNvSpPr/>
          <p:nvPr/>
        </p:nvSpPr>
        <p:spPr>
          <a:xfrm>
            <a:off x="8512046" y="19212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8" name="椭圆 127"/>
          <p:cNvSpPr/>
          <p:nvPr/>
        </p:nvSpPr>
        <p:spPr>
          <a:xfrm>
            <a:off x="10598021" y="19212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9" name="椭圆 128"/>
          <p:cNvSpPr/>
          <p:nvPr/>
        </p:nvSpPr>
        <p:spPr>
          <a:xfrm>
            <a:off x="8512046" y="30261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34" name="椭圆 133"/>
          <p:cNvSpPr/>
          <p:nvPr/>
        </p:nvSpPr>
        <p:spPr>
          <a:xfrm>
            <a:off x="10598021" y="30261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37" name="椭圆 136"/>
          <p:cNvSpPr/>
          <p:nvPr/>
        </p:nvSpPr>
        <p:spPr>
          <a:xfrm>
            <a:off x="7902446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42" name="椭圆 141"/>
          <p:cNvSpPr/>
          <p:nvPr/>
        </p:nvSpPr>
        <p:spPr>
          <a:xfrm>
            <a:off x="9035921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43" name="椭圆 142"/>
          <p:cNvSpPr/>
          <p:nvPr/>
        </p:nvSpPr>
        <p:spPr>
          <a:xfrm>
            <a:off x="10016996" y="3788107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44" name="椭圆 143"/>
          <p:cNvSpPr/>
          <p:nvPr/>
        </p:nvSpPr>
        <p:spPr>
          <a:xfrm>
            <a:off x="11083796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</p:spTree>
    <p:extLst>
      <p:ext uri="{BB962C8B-B14F-4D97-AF65-F5344CB8AC3E}">
        <p14:creationId xmlns:p14="http://schemas.microsoft.com/office/powerpoint/2010/main" val="24788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3" grpId="0" animBg="1"/>
      <p:bldP spid="116" grpId="0" animBg="1"/>
      <p:bldP spid="128" grpId="0" animBg="1"/>
      <p:bldP spid="129" grpId="0" animBg="1"/>
      <p:bldP spid="134" grpId="0" animBg="1"/>
      <p:bldP spid="137" grpId="0" animBg="1"/>
      <p:bldP spid="142" grpId="0" animBg="1"/>
      <p:bldP spid="143" grpId="0" animBg="1"/>
      <p:bldP spid="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51170" y="553423"/>
            <a:ext cx="2496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 Solution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5805" y="629303"/>
            <a:ext cx="4183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parameterized DP algorithm</a:t>
            </a:r>
          </a:p>
        </p:txBody>
      </p:sp>
      <p:sp>
        <p:nvSpPr>
          <p:cNvPr id="87" name="矩形 86"/>
          <p:cNvSpPr/>
          <p:nvPr/>
        </p:nvSpPr>
        <p:spPr>
          <a:xfrm>
            <a:off x="490275" y="2308890"/>
            <a:ext cx="357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) Edge growing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0275" y="3168387"/>
            <a:ext cx="347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76000" y="1306369"/>
            <a:ext cx="698390" cy="369332"/>
            <a:chOff x="8127097" y="1529702"/>
            <a:chExt cx="698390" cy="369332"/>
          </a:xfrm>
        </p:grpSpPr>
        <p:sp>
          <p:nvSpPr>
            <p:cNvPr id="89" name="椭圆 88"/>
            <p:cNvSpPr/>
            <p:nvPr/>
          </p:nvSpPr>
          <p:spPr>
            <a:xfrm>
              <a:off x="8622350" y="1612800"/>
              <a:ext cx="203137" cy="203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127097" y="1529702"/>
              <a:ext cx="540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</p:grpSp>
      <p:cxnSp>
        <p:nvCxnSpPr>
          <p:cNvPr id="5" name="直接连接符 4"/>
          <p:cNvCxnSpPr>
            <a:stCxn id="89" idx="4"/>
            <a:endCxn id="92" idx="0"/>
          </p:cNvCxnSpPr>
          <p:nvPr/>
        </p:nvCxnSpPr>
        <p:spPr>
          <a:xfrm flipH="1">
            <a:off x="9562487" y="1592604"/>
            <a:ext cx="10335" cy="4831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720007" y="1223272"/>
            <a:ext cx="10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300" dirty="0" smtClean="0">
                <a:solidFill>
                  <a:srgbClr val="FF0000"/>
                </a:solidFill>
              </a:rPr>
              <a:t>T(v,X)</a:t>
            </a:r>
            <a:endParaRPr lang="zh-CN" altLang="en-US" b="1" spc="3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9320" y="1977062"/>
            <a:ext cx="2413622" cy="1368102"/>
            <a:chOff x="7799297" y="2245108"/>
            <a:chExt cx="2413622" cy="1368102"/>
          </a:xfrm>
        </p:grpSpPr>
        <p:sp>
          <p:nvSpPr>
            <p:cNvPr id="92" name="椭圆 91"/>
            <p:cNvSpPr/>
            <p:nvPr/>
          </p:nvSpPr>
          <p:spPr>
            <a:xfrm>
              <a:off x="8810895" y="2343752"/>
              <a:ext cx="203137" cy="203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362750" y="2249378"/>
              <a:ext cx="51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u</a:t>
              </a:r>
              <a:endParaRPr lang="zh-CN" altLang="en-US" b="1" i="1" spc="300" dirty="0"/>
            </a:p>
          </p:txBody>
        </p:sp>
        <p:sp>
          <p:nvSpPr>
            <p:cNvPr id="95" name="椭圆 94"/>
            <p:cNvSpPr>
              <a:spLocks/>
            </p:cNvSpPr>
            <p:nvPr/>
          </p:nvSpPr>
          <p:spPr>
            <a:xfrm flipV="1">
              <a:off x="7799297" y="3022132"/>
              <a:ext cx="2193027" cy="58062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>
              <a:stCxn id="92" idx="4"/>
            </p:cNvCxnSpPr>
            <p:nvPr/>
          </p:nvCxnSpPr>
          <p:spPr>
            <a:xfrm flipH="1">
              <a:off x="8899603" y="2546889"/>
              <a:ext cx="12861" cy="7765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9461894" y="3135350"/>
              <a:ext cx="437339" cy="4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X</a:t>
              </a:r>
              <a:endParaRPr lang="zh-CN" altLang="en-US" b="1" i="1" spc="300" dirty="0"/>
            </a:p>
          </p:txBody>
        </p:sp>
        <p:cxnSp>
          <p:nvCxnSpPr>
            <p:cNvPr id="96" name="直接连接符 95"/>
            <p:cNvCxnSpPr>
              <a:stCxn id="92" idx="3"/>
            </p:cNvCxnSpPr>
            <p:nvPr/>
          </p:nvCxnSpPr>
          <p:spPr>
            <a:xfrm flipH="1">
              <a:off x="8357350" y="2517141"/>
              <a:ext cx="483293" cy="8144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5"/>
            </p:cNvCxnSpPr>
            <p:nvPr/>
          </p:nvCxnSpPr>
          <p:spPr>
            <a:xfrm>
              <a:off x="8984284" y="2517141"/>
              <a:ext cx="383628" cy="7734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9050043" y="2245108"/>
              <a:ext cx="1162876" cy="4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T(u,X)</a:t>
              </a:r>
              <a:endParaRPr lang="zh-CN" altLang="en-US" b="1" spc="300" dirty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7332548" y="4849355"/>
            <a:ext cx="1771418" cy="1356658"/>
            <a:chOff x="5525576" y="4226199"/>
            <a:chExt cx="1388439" cy="106335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848350" y="4840794"/>
              <a:ext cx="1055594" cy="448756"/>
              <a:chOff x="3651250" y="5551994"/>
              <a:chExt cx="1055594" cy="448756"/>
            </a:xfrm>
          </p:grpSpPr>
          <p:sp>
            <p:nvSpPr>
              <p:cNvPr id="111" name="椭圆 110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X</a:t>
                </a:r>
                <a:r>
                  <a:rPr lang="en-US" altLang="zh-CN" b="1" i="1" baseline="-25000" dirty="0" smtClean="0"/>
                  <a:t>2</a:t>
                </a:r>
                <a:endParaRPr lang="zh-CN" altLang="en-US" b="1" i="1" baseline="-25000" dirty="0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5885557" y="431076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18" name="直接连接符 117"/>
            <p:cNvCxnSpPr>
              <a:stCxn id="113" idx="5"/>
            </p:cNvCxnSpPr>
            <p:nvPr/>
          </p:nvCxnSpPr>
          <p:spPr>
            <a:xfrm>
              <a:off x="6019567" y="4444775"/>
              <a:ext cx="389847" cy="5473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3" idx="4"/>
            </p:cNvCxnSpPr>
            <p:nvPr/>
          </p:nvCxnSpPr>
          <p:spPr>
            <a:xfrm>
              <a:off x="5964059" y="4467768"/>
              <a:ext cx="240521" cy="5974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5525576" y="4226199"/>
              <a:ext cx="361876" cy="31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300" dirty="0" smtClean="0"/>
                <a:t>v</a:t>
              </a:r>
              <a:endParaRPr lang="zh-CN" altLang="en-US" sz="2000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6122845" y="4262942"/>
              <a:ext cx="791170" cy="289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X</a:t>
              </a:r>
              <a:r>
                <a:rPr lang="en-US" altLang="zh-CN" b="1" baseline="-25000" dirty="0" smtClean="0"/>
                <a:t>2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175630" y="4827916"/>
            <a:ext cx="1920370" cy="1421470"/>
            <a:chOff x="5441783" y="5642209"/>
            <a:chExt cx="1385142" cy="1025291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645150" y="6218744"/>
              <a:ext cx="1055594" cy="448756"/>
              <a:chOff x="3651250" y="5551994"/>
              <a:chExt cx="1055594" cy="448756"/>
            </a:xfrm>
          </p:grpSpPr>
          <p:sp>
            <p:nvSpPr>
              <p:cNvPr id="115" name="椭圆 114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X</a:t>
                </a:r>
                <a:r>
                  <a:rPr lang="en-US" altLang="zh-CN" b="1" i="1" baseline="-25000" dirty="0" smtClean="0"/>
                  <a:t>1</a:t>
                </a:r>
                <a:endParaRPr lang="zh-CN" altLang="en-US" b="1" i="1" baseline="-25000" dirty="0"/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6338589" y="5713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20" name="直接连接符 119"/>
            <p:cNvCxnSpPr>
              <a:stCxn id="117" idx="3"/>
            </p:cNvCxnSpPr>
            <p:nvPr/>
          </p:nvCxnSpPr>
          <p:spPr>
            <a:xfrm flipH="1">
              <a:off x="5873750" y="5847493"/>
              <a:ext cx="487831" cy="572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7" idx="4"/>
            </p:cNvCxnSpPr>
            <p:nvPr/>
          </p:nvCxnSpPr>
          <p:spPr>
            <a:xfrm flipH="1">
              <a:off x="6216650" y="5870485"/>
              <a:ext cx="200440" cy="498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6515236" y="5642209"/>
              <a:ext cx="311689" cy="28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300" dirty="0" smtClean="0"/>
                <a:t>v</a:t>
              </a:r>
              <a:endParaRPr lang="zh-CN" altLang="en-US" sz="2000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441783" y="5697472"/>
              <a:ext cx="740612" cy="266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X</a:t>
              </a:r>
              <a:r>
                <a:rPr lang="en-US" altLang="zh-CN" b="1" baseline="-25000" dirty="0" smtClean="0"/>
                <a:t>1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cxnSp>
        <p:nvCxnSpPr>
          <p:cNvPr id="126" name="直接箭头连接符 125"/>
          <p:cNvCxnSpPr/>
          <p:nvPr/>
        </p:nvCxnSpPr>
        <p:spPr>
          <a:xfrm flipV="1">
            <a:off x="5782497" y="3996962"/>
            <a:ext cx="409960" cy="6516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90275" y="1491035"/>
            <a:ext cx="704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 weight of the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(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could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 obtained by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20925" y="2553801"/>
            <a:ext cx="3868861" cy="1521530"/>
            <a:chOff x="478539" y="4318681"/>
            <a:chExt cx="3868861" cy="1521530"/>
          </a:xfrm>
        </p:grpSpPr>
        <p:grpSp>
          <p:nvGrpSpPr>
            <p:cNvPr id="45" name="组合 44"/>
            <p:cNvGrpSpPr/>
            <p:nvPr/>
          </p:nvGrpSpPr>
          <p:grpSpPr>
            <a:xfrm>
              <a:off x="478539" y="4318681"/>
              <a:ext cx="2107712" cy="1163066"/>
              <a:chOff x="2889738" y="4837684"/>
              <a:chExt cx="2107712" cy="1163066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3261270" y="4853107"/>
                <a:ext cx="348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V </a:t>
                </a:r>
                <a:endParaRPr lang="zh-CN" altLang="en-US" b="1" i="1" spc="300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3657066" y="4837684"/>
                <a:ext cx="1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dirty="0" smtClean="0"/>
                  <a:t>T(v,X)</a:t>
                </a:r>
                <a:endParaRPr lang="zh-CN" altLang="en-US" b="1" spc="300" dirty="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671589" y="502768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cxnSp>
            <p:nvCxnSpPr>
              <p:cNvPr id="104" name="直接连接符 103"/>
              <p:cNvCxnSpPr>
                <a:stCxn id="101" idx="4"/>
              </p:cNvCxnSpPr>
              <p:nvPr/>
            </p:nvCxnSpPr>
            <p:spPr>
              <a:xfrm flipH="1">
                <a:off x="3511550" y="5184685"/>
                <a:ext cx="238540" cy="6065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>
                <a:off x="2889738" y="5551994"/>
                <a:ext cx="1694962" cy="448756"/>
                <a:chOff x="2889738" y="5551994"/>
                <a:chExt cx="1694962" cy="448756"/>
              </a:xfrm>
            </p:grpSpPr>
            <p:sp>
              <p:nvSpPr>
                <p:cNvPr id="103" name="椭圆 102"/>
                <p:cNvSpPr>
                  <a:spLocks/>
                </p:cNvSpPr>
                <p:nvPr/>
              </p:nvSpPr>
              <p:spPr>
                <a:xfrm flipV="1">
                  <a:off x="2889738" y="5551994"/>
                  <a:ext cx="1694962" cy="44875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4247790" y="5568434"/>
                  <a:ext cx="3071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X</a:t>
                  </a:r>
                  <a:endParaRPr lang="zh-CN" altLang="en-US" b="1" i="1" spc="300" dirty="0"/>
                </a:p>
              </p:txBody>
            </p:sp>
          </p:grpSp>
          <p:cxnSp>
            <p:nvCxnSpPr>
              <p:cNvPr id="106" name="直接连接符 105"/>
              <p:cNvCxnSpPr>
                <a:stCxn id="101" idx="3"/>
              </p:cNvCxnSpPr>
              <p:nvPr/>
            </p:nvCxnSpPr>
            <p:spPr>
              <a:xfrm flipH="1">
                <a:off x="3181350" y="5161693"/>
                <a:ext cx="513231" cy="5914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1" idx="5"/>
              </p:cNvCxnSpPr>
              <p:nvPr/>
            </p:nvCxnSpPr>
            <p:spPr>
              <a:xfrm>
                <a:off x="3805599" y="5161693"/>
                <a:ext cx="360001" cy="6168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1" idx="4"/>
              </p:cNvCxnSpPr>
              <p:nvPr/>
            </p:nvCxnSpPr>
            <p:spPr>
              <a:xfrm>
                <a:off x="3750090" y="5184685"/>
                <a:ext cx="160506" cy="5938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文本框 137"/>
            <p:cNvSpPr txBox="1"/>
            <p:nvPr/>
          </p:nvSpPr>
          <p:spPr>
            <a:xfrm>
              <a:off x="2213134" y="5193880"/>
              <a:ext cx="213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X = X</a:t>
              </a:r>
              <a:r>
                <a:rPr lang="en-US" altLang="zh-CN" b="1" spc="300" baseline="-25000" dirty="0" smtClean="0"/>
                <a:t>1</a:t>
              </a:r>
              <a:r>
                <a:rPr lang="en-US" altLang="zh-CN" b="1" spc="300" dirty="0" smtClean="0"/>
                <a:t> ∪ X</a:t>
              </a:r>
              <a:r>
                <a:rPr lang="en-US" altLang="zh-CN" b="1" spc="300" baseline="-25000" dirty="0" smtClean="0"/>
                <a:t>2</a:t>
              </a:r>
            </a:p>
            <a:p>
              <a:pPr algn="ctr"/>
              <a:r>
                <a:rPr lang="en-US" altLang="zh-CN" b="1" spc="300" baseline="-25000" dirty="0" smtClean="0"/>
                <a:t> </a:t>
              </a:r>
              <a:r>
                <a:rPr lang="en-US" altLang="zh-CN" b="1" spc="300" dirty="0" smtClean="0"/>
                <a:t>(X</a:t>
              </a:r>
              <a:r>
                <a:rPr lang="en-US" altLang="zh-CN" b="1" spc="300" baseline="-25000" dirty="0" smtClean="0"/>
                <a:t>1</a:t>
              </a:r>
              <a:r>
                <a:rPr lang="en-US" altLang="zh-CN" b="1" spc="300" dirty="0" smtClean="0"/>
                <a:t> ∩ X</a:t>
              </a:r>
              <a:r>
                <a:rPr lang="en-US" altLang="zh-CN" b="1" spc="300" baseline="-25000" dirty="0" smtClean="0"/>
                <a:t>2</a:t>
              </a:r>
              <a:r>
                <a:rPr lang="en-US" altLang="zh-CN" b="1" spc="300" dirty="0" smtClean="0"/>
                <a:t>=NULL)</a:t>
              </a:r>
              <a:endParaRPr lang="zh-CN" altLang="en-US" b="1" spc="300" dirty="0"/>
            </a:p>
          </p:txBody>
        </p:sp>
      </p:grpSp>
      <p:cxnSp>
        <p:nvCxnSpPr>
          <p:cNvPr id="139" name="直接箭头连接符 138"/>
          <p:cNvCxnSpPr/>
          <p:nvPr/>
        </p:nvCxnSpPr>
        <p:spPr>
          <a:xfrm flipH="1" flipV="1">
            <a:off x="7198232" y="3996962"/>
            <a:ext cx="365163" cy="6516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6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7" grpId="2"/>
      <p:bldP spid="88" grpId="0"/>
      <p:bldP spid="88" grpId="1"/>
      <p:bldP spid="99" grpId="0"/>
      <p:bldP spid="99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61541" y="1285413"/>
            <a:ext cx="4074459" cy="3403587"/>
            <a:chOff x="7893423" y="642554"/>
            <a:chExt cx="4074459" cy="3403587"/>
          </a:xfrm>
        </p:grpSpPr>
        <p:sp>
          <p:nvSpPr>
            <p:cNvPr id="3" name="椭圆 2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4" name="椭圆 3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" name="椭圆 4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6" name="椭圆 5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" name="椭圆 6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9" name="椭圆 8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1" name="直接连接符 10"/>
            <p:cNvCxnSpPr>
              <a:stCxn id="9" idx="4"/>
              <a:endCxn id="3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4"/>
              <a:endCxn id="7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4" name="直接连接符 13"/>
            <p:cNvCxnSpPr>
              <a:stCxn id="3" idx="4"/>
              <a:endCxn id="4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4"/>
              <a:endCxn id="10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4"/>
              <a:endCxn id="6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5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3"/>
              <a:endCxn id="8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3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43"/>
            <p:cNvCxnSpPr>
              <a:stCxn id="3" idx="2"/>
              <a:endCxn id="10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49"/>
            <p:cNvCxnSpPr>
              <a:stCxn id="3" idx="6"/>
              <a:endCxn id="6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58"/>
            <p:cNvCxnSpPr>
              <a:stCxn id="7" idx="2"/>
              <a:endCxn id="8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61"/>
            <p:cNvCxnSpPr>
              <a:stCxn id="7" idx="6"/>
              <a:endCxn id="13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96789" y="2113255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486671" y="2621732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v5</a:t>
              </a:r>
              <a:endParaRPr lang="zh-CN" altLang="en-US" sz="1400" b="1" i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84021" y="2645703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v6</a:t>
              </a:r>
              <a:endParaRPr lang="zh-CN" altLang="en-US" sz="1400" b="1" i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416332" y="1484594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v7</a:t>
              </a:r>
              <a:endParaRPr lang="zh-CN" altLang="en-US" sz="1400" b="1" i="1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018855" y="144942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v8</a:t>
              </a:r>
              <a:endParaRPr lang="zh-CN" altLang="en-US" sz="1400" b="1" i="1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776208" y="945333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v9</a:t>
              </a:r>
              <a:endParaRPr lang="zh-CN" altLang="en-US" sz="1400" b="1" i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90738" y="1403694"/>
            <a:ext cx="2825262" cy="504093"/>
            <a:chOff x="3200400" y="1266092"/>
            <a:chExt cx="2825262" cy="504093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3200400" y="1266092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200400" y="1770185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488544" y="2968088"/>
            <a:ext cx="4083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Single </a:t>
            </a:r>
            <a:r>
              <a:rPr lang="en-US" altLang="zh-CN" sz="2000" dirty="0"/>
              <a:t>node tree are with a zero </a:t>
            </a:r>
            <a:r>
              <a:rPr lang="en-US" altLang="zh-CN" sz="2000" dirty="0" smtClean="0"/>
              <a:t>cost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T ( v , p ) = 0</a:t>
            </a:r>
            <a:endParaRPr lang="zh-CN" altLang="en-US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076956" y="1504573"/>
            <a:ext cx="591670" cy="438501"/>
            <a:chOff x="3598147" y="3354124"/>
            <a:chExt cx="591670" cy="438501"/>
          </a:xfrm>
        </p:grpSpPr>
        <p:sp>
          <p:nvSpPr>
            <p:cNvPr id="76" name="椭圆 75"/>
            <p:cNvSpPr/>
            <p:nvPr/>
          </p:nvSpPr>
          <p:spPr>
            <a:xfrm>
              <a:off x="3807261" y="335412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52747" y="1504573"/>
            <a:ext cx="591670" cy="453899"/>
            <a:chOff x="3598147" y="3377122"/>
            <a:chExt cx="591670" cy="453899"/>
          </a:xfrm>
        </p:grpSpPr>
        <p:sp>
          <p:nvSpPr>
            <p:cNvPr id="79" name="椭圆 78"/>
            <p:cNvSpPr/>
            <p:nvPr/>
          </p:nvSpPr>
          <p:spPr>
            <a:xfrm>
              <a:off x="3807261" y="3377122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598147" y="349246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028538" y="1504573"/>
            <a:ext cx="591670" cy="461108"/>
            <a:chOff x="3598147" y="3255317"/>
            <a:chExt cx="591670" cy="461108"/>
          </a:xfrm>
        </p:grpSpPr>
        <p:sp>
          <p:nvSpPr>
            <p:cNvPr id="82" name="椭圆 81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598147" y="33778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504330" y="1504573"/>
            <a:ext cx="591670" cy="461108"/>
            <a:chOff x="3598147" y="3255317"/>
            <a:chExt cx="591670" cy="461108"/>
          </a:xfrm>
        </p:grpSpPr>
        <p:sp>
          <p:nvSpPr>
            <p:cNvPr id="85" name="椭圆 84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598147" y="33778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93909" y="3135213"/>
            <a:ext cx="1459073" cy="1598974"/>
            <a:chOff x="1136095" y="5193992"/>
            <a:chExt cx="1180391" cy="1212457"/>
          </a:xfrm>
        </p:grpSpPr>
        <p:sp>
          <p:nvSpPr>
            <p:cNvPr id="175" name="椭圆 174"/>
            <p:cNvSpPr/>
            <p:nvPr/>
          </p:nvSpPr>
          <p:spPr>
            <a:xfrm>
              <a:off x="1256807" y="624944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1182832" y="5193992"/>
              <a:ext cx="488884" cy="350068"/>
              <a:chOff x="3475379" y="3137709"/>
              <a:chExt cx="488884" cy="350068"/>
            </a:xfrm>
          </p:grpSpPr>
          <p:sp>
            <p:nvSpPr>
              <p:cNvPr id="173" name="椭圆 17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3475379" y="3137709"/>
                <a:ext cx="322763" cy="3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i="1" dirty="0" smtClean="0"/>
                  <a:t>v</a:t>
                </a:r>
                <a:endParaRPr lang="zh-CN" altLang="en-US" sz="2400" b="1" i="1" dirty="0"/>
              </a:p>
            </p:txBody>
          </p:sp>
        </p:grpSp>
        <p:cxnSp>
          <p:nvCxnSpPr>
            <p:cNvPr id="171" name="直接连接符 170"/>
            <p:cNvCxnSpPr>
              <a:stCxn id="173" idx="4"/>
              <a:endCxn id="175" idx="0"/>
            </p:cNvCxnSpPr>
            <p:nvPr/>
          </p:nvCxnSpPr>
          <p:spPr>
            <a:xfrm flipH="1">
              <a:off x="1335308" y="5468602"/>
              <a:ext cx="257907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1136095" y="5703673"/>
              <a:ext cx="351406" cy="256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2159484" y="624944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1908527" y="5690900"/>
              <a:ext cx="267581" cy="256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  <p:cxnSp>
          <p:nvCxnSpPr>
            <p:cNvPr id="181" name="直接连接符 180"/>
            <p:cNvCxnSpPr>
              <a:stCxn id="173" idx="4"/>
              <a:endCxn id="178" idx="0"/>
            </p:cNvCxnSpPr>
            <p:nvPr/>
          </p:nvCxnSpPr>
          <p:spPr>
            <a:xfrm>
              <a:off x="1593215" y="5468602"/>
              <a:ext cx="644770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8" name="矩形 167"/>
          <p:cNvSpPr/>
          <p:nvPr/>
        </p:nvSpPr>
        <p:spPr>
          <a:xfrm>
            <a:off x="351170" y="553423"/>
            <a:ext cx="2496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 Solution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065805" y="629303"/>
            <a:ext cx="4183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parameterized DP algorithm</a:t>
            </a:r>
          </a:p>
        </p:txBody>
      </p:sp>
      <p:sp>
        <p:nvSpPr>
          <p:cNvPr id="42" name="矩形 41"/>
          <p:cNvSpPr/>
          <p:nvPr/>
        </p:nvSpPr>
        <p:spPr>
          <a:xfrm>
            <a:off x="517117" y="1437338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riority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2459" y="2053428"/>
            <a:ext cx="57500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a) </a:t>
            </a:r>
            <a:r>
              <a:rPr lang="zh-CN" altLang="en-US" sz="2000" dirty="0" smtClean="0"/>
              <a:t>maintain </a:t>
            </a:r>
            <a:r>
              <a:rPr lang="zh-CN" altLang="en-US" sz="2000" dirty="0"/>
              <a:t>the states (</a:t>
            </a:r>
            <a:r>
              <a:rPr lang="zh-CN" altLang="en-US" sz="2000" dirty="0">
                <a:solidFill>
                  <a:srgbClr val="FF0000"/>
                </a:solidFill>
              </a:rPr>
              <a:t>e.g., (</a:t>
            </a:r>
            <a:r>
              <a:rPr lang="zh-CN" altLang="en-US" sz="2000" dirty="0" smtClean="0">
                <a:solidFill>
                  <a:srgbClr val="FF0000"/>
                </a:solidFill>
              </a:rPr>
              <a:t>v 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X 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/>
              <a:t>)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b) the </a:t>
            </a:r>
            <a:r>
              <a:rPr lang="en-US" altLang="zh-CN" sz="2000" dirty="0"/>
              <a:t>weight of a state is </a:t>
            </a:r>
            <a:r>
              <a:rPr lang="en-US" altLang="zh-CN" sz="2000" dirty="0" smtClean="0"/>
              <a:t>the priority </a:t>
            </a:r>
            <a:r>
              <a:rPr lang="en-US" altLang="zh-CN" sz="2000" dirty="0"/>
              <a:t>of that state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488544" y="2209946"/>
            <a:ext cx="6759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Initially 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if </a:t>
            </a:r>
            <a:r>
              <a:rPr lang="en-US" altLang="zh-CN" sz="2000" dirty="0" smtClean="0">
                <a:solidFill>
                  <a:srgbClr val="FF0000"/>
                </a:solidFill>
              </a:rPr>
              <a:t>v</a:t>
            </a:r>
            <a:r>
              <a:rPr lang="en-US" altLang="zh-CN" sz="2000" dirty="0" smtClean="0"/>
              <a:t> contains keywords </a:t>
            </a:r>
            <a:r>
              <a:rPr lang="en-US" altLang="zh-CN" sz="2000" dirty="0" smtClean="0">
                <a:solidFill>
                  <a:srgbClr val="FF0000"/>
                </a:solidFill>
              </a:rPr>
              <a:t>p </a:t>
            </a:r>
            <a:r>
              <a:rPr lang="en-US" altLang="zh-CN" sz="2000" dirty="0" smtClean="0"/>
              <a:t>then</a:t>
            </a:r>
            <a:r>
              <a:rPr lang="en-US" altLang="zh-CN" sz="2000" dirty="0" smtClean="0">
                <a:solidFill>
                  <a:srgbClr val="FF0000"/>
                </a:solidFill>
              </a:rPr>
              <a:t> v</a:t>
            </a:r>
            <a:r>
              <a:rPr lang="en-US" altLang="zh-CN" sz="2000" dirty="0" smtClean="0"/>
              <a:t> enqueue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T(v,p) </a:t>
            </a:r>
            <a:r>
              <a:rPr lang="en-US" altLang="zh-CN" sz="2000" dirty="0" smtClean="0"/>
              <a:t>into Q</a:t>
            </a:r>
            <a:r>
              <a:rPr lang="zh-CN" altLang="en-US" sz="2000" dirty="0" smtClean="0"/>
              <a:t> </a:t>
            </a:r>
            <a:endParaRPr lang="zh-CN" altLang="en-US" sz="20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092929" y="3137656"/>
            <a:ext cx="662077" cy="1598974"/>
            <a:chOff x="3604975" y="4289601"/>
            <a:chExt cx="662077" cy="1598974"/>
          </a:xfrm>
        </p:grpSpPr>
        <p:sp>
          <p:nvSpPr>
            <p:cNvPr id="198" name="椭圆 197"/>
            <p:cNvSpPr/>
            <p:nvPr/>
          </p:nvSpPr>
          <p:spPr>
            <a:xfrm>
              <a:off x="3754186" y="5681523"/>
              <a:ext cx="194069" cy="2070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4072983" y="4444701"/>
              <a:ext cx="194069" cy="20705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3662746" y="4289601"/>
              <a:ext cx="39896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i="1" dirty="0" smtClean="0"/>
                <a:t>v</a:t>
              </a:r>
              <a:endParaRPr lang="zh-CN" altLang="en-US" sz="2400" b="1" i="1" dirty="0"/>
            </a:p>
          </p:txBody>
        </p:sp>
        <p:cxnSp>
          <p:nvCxnSpPr>
            <p:cNvPr id="201" name="直接连接符 200"/>
            <p:cNvCxnSpPr>
              <a:stCxn id="199" idx="4"/>
              <a:endCxn id="198" idx="0"/>
            </p:cNvCxnSpPr>
            <p:nvPr/>
          </p:nvCxnSpPr>
          <p:spPr>
            <a:xfrm flipH="1">
              <a:off x="3851221" y="4651753"/>
              <a:ext cx="318797" cy="1029769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文本框 201"/>
            <p:cNvSpPr txBox="1"/>
            <p:nvPr/>
          </p:nvSpPr>
          <p:spPr>
            <a:xfrm>
              <a:off x="3604975" y="4961762"/>
              <a:ext cx="434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sp>
        <p:nvSpPr>
          <p:cNvPr id="47" name="L 形 46"/>
          <p:cNvSpPr/>
          <p:nvPr/>
        </p:nvSpPr>
        <p:spPr>
          <a:xfrm rot="13543865">
            <a:off x="4057750" y="3679354"/>
            <a:ext cx="537308" cy="537308"/>
          </a:xfrm>
          <a:prstGeom prst="corner">
            <a:avLst>
              <a:gd name="adj1" fmla="val 16032"/>
              <a:gd name="adj2" fmla="val 155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/>
          <p:cNvGrpSpPr/>
          <p:nvPr/>
        </p:nvGrpSpPr>
        <p:grpSpPr>
          <a:xfrm>
            <a:off x="4128357" y="2671929"/>
            <a:ext cx="654270" cy="338554"/>
            <a:chOff x="3309993" y="3257836"/>
            <a:chExt cx="654270" cy="338554"/>
          </a:xfrm>
        </p:grpSpPr>
        <p:sp>
          <p:nvSpPr>
            <p:cNvPr id="204" name="椭圆 203"/>
            <p:cNvSpPr/>
            <p:nvPr/>
          </p:nvSpPr>
          <p:spPr>
            <a:xfrm>
              <a:off x="3807261" y="3340100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3309993" y="3257836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v5</a:t>
              </a:r>
              <a:endParaRPr lang="zh-CN" altLang="en-US" sz="1600" b="1" i="1" dirty="0"/>
            </a:p>
          </p:txBody>
        </p:sp>
      </p:grpSp>
      <p:sp>
        <p:nvSpPr>
          <p:cNvPr id="206" name="椭圆 205"/>
          <p:cNvSpPr/>
          <p:nvPr/>
        </p:nvSpPr>
        <p:spPr>
          <a:xfrm>
            <a:off x="8958352" y="3390912"/>
            <a:ext cx="213996" cy="213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 dirty="0"/>
          </a:p>
        </p:txBody>
      </p:sp>
      <p:sp>
        <p:nvSpPr>
          <p:cNvPr id="207" name="椭圆 206"/>
          <p:cNvSpPr/>
          <p:nvPr/>
        </p:nvSpPr>
        <p:spPr>
          <a:xfrm>
            <a:off x="8946440" y="2285669"/>
            <a:ext cx="213996" cy="213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 dirty="0"/>
          </a:p>
        </p:txBody>
      </p:sp>
      <p:sp>
        <p:nvSpPr>
          <p:cNvPr id="208" name="矩形 207"/>
          <p:cNvSpPr/>
          <p:nvPr/>
        </p:nvSpPr>
        <p:spPr>
          <a:xfrm>
            <a:off x="395570" y="2222024"/>
            <a:ext cx="357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) Edge growing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381230" y="3264591"/>
            <a:ext cx="347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0" name="直接连接符 209"/>
          <p:cNvCxnSpPr/>
          <p:nvPr/>
        </p:nvCxnSpPr>
        <p:spPr>
          <a:xfrm flipH="1">
            <a:off x="4704126" y="2906084"/>
            <a:ext cx="2" cy="63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5775306" y="1017211"/>
            <a:ext cx="604738" cy="1275133"/>
            <a:chOff x="2472733" y="3758870"/>
            <a:chExt cx="604738" cy="1275133"/>
          </a:xfrm>
        </p:grpSpPr>
        <p:grpSp>
          <p:nvGrpSpPr>
            <p:cNvPr id="212" name="组合 211"/>
            <p:cNvGrpSpPr/>
            <p:nvPr/>
          </p:nvGrpSpPr>
          <p:grpSpPr>
            <a:xfrm>
              <a:off x="2485801" y="4695449"/>
              <a:ext cx="591670" cy="338554"/>
              <a:chOff x="3400202" y="3171449"/>
              <a:chExt cx="591670" cy="338554"/>
            </a:xfrm>
          </p:grpSpPr>
          <p:sp>
            <p:nvSpPr>
              <p:cNvPr id="218" name="椭圆 21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3400202" y="3171449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v1</a:t>
                </a:r>
                <a:endParaRPr lang="zh-CN" altLang="en-US" sz="1600" b="1" i="1" dirty="0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2475686" y="3758870"/>
              <a:ext cx="591670" cy="338554"/>
              <a:chOff x="3390086" y="3172717"/>
              <a:chExt cx="591670" cy="338554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17" name="文本框 216"/>
              <p:cNvSpPr txBox="1"/>
              <p:nvPr/>
            </p:nvSpPr>
            <p:spPr>
              <a:xfrm>
                <a:off x="3390086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214" name="直接连接符 213"/>
            <p:cNvCxnSpPr>
              <a:stCxn id="216" idx="4"/>
              <a:endCxn id="218" idx="0"/>
            </p:cNvCxnSpPr>
            <p:nvPr/>
          </p:nvCxnSpPr>
          <p:spPr>
            <a:xfrm flipH="1">
              <a:off x="2971361" y="3998472"/>
              <a:ext cx="1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2472733" y="4274685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6370657" y="1017211"/>
            <a:ext cx="604738" cy="1275133"/>
            <a:chOff x="2472733" y="3758870"/>
            <a:chExt cx="604738" cy="1275133"/>
          </a:xfrm>
        </p:grpSpPr>
        <p:grpSp>
          <p:nvGrpSpPr>
            <p:cNvPr id="221" name="组合 220"/>
            <p:cNvGrpSpPr/>
            <p:nvPr/>
          </p:nvGrpSpPr>
          <p:grpSpPr>
            <a:xfrm>
              <a:off x="2485801" y="4695449"/>
              <a:ext cx="591670" cy="338554"/>
              <a:chOff x="3400202" y="3171449"/>
              <a:chExt cx="591670" cy="338554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3400202" y="3171449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v1</a:t>
                </a:r>
                <a:endParaRPr lang="zh-CN" altLang="en-US" sz="1600" b="1" i="1" dirty="0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2475686" y="3758870"/>
              <a:ext cx="591670" cy="338554"/>
              <a:chOff x="3390086" y="3172717"/>
              <a:chExt cx="591670" cy="338554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26" name="文本框 225"/>
              <p:cNvSpPr txBox="1"/>
              <p:nvPr/>
            </p:nvSpPr>
            <p:spPr>
              <a:xfrm>
                <a:off x="3390086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223" name="直接连接符 222"/>
            <p:cNvCxnSpPr>
              <a:stCxn id="225" idx="4"/>
              <a:endCxn id="227" idx="0"/>
            </p:cNvCxnSpPr>
            <p:nvPr/>
          </p:nvCxnSpPr>
          <p:spPr>
            <a:xfrm flipH="1">
              <a:off x="2971361" y="3998472"/>
              <a:ext cx="1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文本框 223"/>
            <p:cNvSpPr txBox="1"/>
            <p:nvPr/>
          </p:nvSpPr>
          <p:spPr>
            <a:xfrm>
              <a:off x="2472733" y="4274685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3208222" y="1072073"/>
            <a:ext cx="611706" cy="1229507"/>
            <a:chOff x="3625004" y="3758871"/>
            <a:chExt cx="611706" cy="1229507"/>
          </a:xfrm>
        </p:grpSpPr>
        <p:grpSp>
          <p:nvGrpSpPr>
            <p:cNvPr id="230" name="组合 229"/>
            <p:cNvGrpSpPr/>
            <p:nvPr/>
          </p:nvGrpSpPr>
          <p:grpSpPr>
            <a:xfrm>
              <a:off x="3650725" y="4649824"/>
              <a:ext cx="501106" cy="338554"/>
              <a:chOff x="3463157" y="3160994"/>
              <a:chExt cx="501106" cy="338554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37" name="文本框 236"/>
              <p:cNvSpPr txBox="1"/>
              <p:nvPr/>
            </p:nvSpPr>
            <p:spPr>
              <a:xfrm>
                <a:off x="3463157" y="3160994"/>
                <a:ext cx="4013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3625004" y="3758871"/>
              <a:ext cx="538550" cy="338554"/>
              <a:chOff x="3425713" y="3160994"/>
              <a:chExt cx="538550" cy="338554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35" name="文本框 234"/>
              <p:cNvSpPr txBox="1"/>
              <p:nvPr/>
            </p:nvSpPr>
            <p:spPr>
              <a:xfrm>
                <a:off x="3425713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232" name="直接连接符 231"/>
            <p:cNvCxnSpPr>
              <a:stCxn id="234" idx="4"/>
              <a:endCxn id="236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2549107" y="1071608"/>
            <a:ext cx="641014" cy="1233054"/>
            <a:chOff x="3595696" y="3758871"/>
            <a:chExt cx="641014" cy="1233054"/>
          </a:xfrm>
        </p:grpSpPr>
        <p:grpSp>
          <p:nvGrpSpPr>
            <p:cNvPr id="239" name="组合 238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46" name="文本框 245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241" name="直接连接符 240"/>
            <p:cNvCxnSpPr>
              <a:stCxn id="243" idx="4"/>
              <a:endCxn id="245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文本框 241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3838029" y="1072073"/>
            <a:ext cx="611706" cy="1229507"/>
            <a:chOff x="3625004" y="3758871"/>
            <a:chExt cx="611706" cy="1229507"/>
          </a:xfrm>
        </p:grpSpPr>
        <p:grpSp>
          <p:nvGrpSpPr>
            <p:cNvPr id="248" name="组合 247"/>
            <p:cNvGrpSpPr/>
            <p:nvPr/>
          </p:nvGrpSpPr>
          <p:grpSpPr>
            <a:xfrm>
              <a:off x="3650725" y="4649824"/>
              <a:ext cx="501106" cy="338554"/>
              <a:chOff x="3463157" y="3160994"/>
              <a:chExt cx="501106" cy="338554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3463157" y="3160994"/>
                <a:ext cx="4013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3625004" y="3758871"/>
              <a:ext cx="538550" cy="338554"/>
              <a:chOff x="3425713" y="3160994"/>
              <a:chExt cx="538550" cy="338554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3425713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250" name="直接连接符 249"/>
            <p:cNvCxnSpPr>
              <a:stCxn id="252" idx="4"/>
              <a:endCxn id="254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文本框 250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4467836" y="1072073"/>
            <a:ext cx="611706" cy="1229507"/>
            <a:chOff x="3625004" y="3758871"/>
            <a:chExt cx="611706" cy="1229507"/>
          </a:xfrm>
        </p:grpSpPr>
        <p:grpSp>
          <p:nvGrpSpPr>
            <p:cNvPr id="257" name="组合 256"/>
            <p:cNvGrpSpPr/>
            <p:nvPr/>
          </p:nvGrpSpPr>
          <p:grpSpPr>
            <a:xfrm>
              <a:off x="3650725" y="4649824"/>
              <a:ext cx="501106" cy="338554"/>
              <a:chOff x="3463157" y="3160994"/>
              <a:chExt cx="501106" cy="338554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64" name="文本框 263"/>
              <p:cNvSpPr txBox="1"/>
              <p:nvPr/>
            </p:nvSpPr>
            <p:spPr>
              <a:xfrm>
                <a:off x="3463157" y="3160994"/>
                <a:ext cx="4013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>
              <a:off x="3625004" y="3758871"/>
              <a:ext cx="538550" cy="338554"/>
              <a:chOff x="3425713" y="3160994"/>
              <a:chExt cx="538550" cy="338554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3425713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259" name="直接连接符 258"/>
            <p:cNvCxnSpPr>
              <a:stCxn id="261" idx="4"/>
              <a:endCxn id="263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文本框 259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5755725" y="1065310"/>
            <a:ext cx="641014" cy="1233054"/>
            <a:chOff x="3595696" y="3758871"/>
            <a:chExt cx="641014" cy="1233054"/>
          </a:xfrm>
        </p:grpSpPr>
        <p:grpSp>
          <p:nvGrpSpPr>
            <p:cNvPr id="266" name="组合 265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72" name="椭圆 271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73" name="文本框 272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70" name="椭圆 269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71" name="文本框 270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268" name="直接连接符 267"/>
            <p:cNvCxnSpPr>
              <a:stCxn id="270" idx="4"/>
              <a:endCxn id="272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5097643" y="1071608"/>
            <a:ext cx="641014" cy="1233054"/>
            <a:chOff x="3595696" y="3758871"/>
            <a:chExt cx="641014" cy="1233054"/>
          </a:xfrm>
        </p:grpSpPr>
        <p:grpSp>
          <p:nvGrpSpPr>
            <p:cNvPr id="275" name="组合 274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81" name="椭圆 280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79" name="椭圆 27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80" name="文本框 279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277" name="直接连接符 276"/>
            <p:cNvCxnSpPr>
              <a:stCxn id="279" idx="4"/>
              <a:endCxn id="281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文本框 277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6415873" y="1071608"/>
            <a:ext cx="641014" cy="1233054"/>
            <a:chOff x="3595696" y="3758871"/>
            <a:chExt cx="641014" cy="1233054"/>
          </a:xfrm>
        </p:grpSpPr>
        <p:grpSp>
          <p:nvGrpSpPr>
            <p:cNvPr id="284" name="组合 283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90" name="椭圆 289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88" name="椭圆 28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286" name="直接连接符 285"/>
            <p:cNvCxnSpPr>
              <a:stCxn id="288" idx="4"/>
              <a:endCxn id="290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文本框 286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7074986" y="1071608"/>
            <a:ext cx="641014" cy="1233054"/>
            <a:chOff x="3595696" y="3758871"/>
            <a:chExt cx="641014" cy="1233054"/>
          </a:xfrm>
        </p:grpSpPr>
        <p:grpSp>
          <p:nvGrpSpPr>
            <p:cNvPr id="293" name="组合 292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99" name="椭圆 29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4" name="组合 293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97" name="椭圆 29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295" name="直接连接符 294"/>
            <p:cNvCxnSpPr>
              <a:stCxn id="297" idx="4"/>
              <a:endCxn id="299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文本框 295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sp>
        <p:nvSpPr>
          <p:cNvPr id="302" name="椭圆 301"/>
          <p:cNvSpPr/>
          <p:nvPr/>
        </p:nvSpPr>
        <p:spPr>
          <a:xfrm>
            <a:off x="8944866" y="2276392"/>
            <a:ext cx="213996" cy="213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 dirty="0"/>
          </a:p>
        </p:txBody>
      </p:sp>
      <p:grpSp>
        <p:nvGrpSpPr>
          <p:cNvPr id="303" name="组合 302"/>
          <p:cNvGrpSpPr/>
          <p:nvPr/>
        </p:nvGrpSpPr>
        <p:grpSpPr>
          <a:xfrm>
            <a:off x="7713357" y="354298"/>
            <a:ext cx="627434" cy="1972611"/>
            <a:chOff x="3536120" y="3019314"/>
            <a:chExt cx="627434" cy="1972611"/>
          </a:xfrm>
        </p:grpSpPr>
        <p:grpSp>
          <p:nvGrpSpPr>
            <p:cNvPr id="304" name="组合 303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310" name="椭圆 309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5" name="组合 304"/>
            <p:cNvGrpSpPr/>
            <p:nvPr/>
          </p:nvGrpSpPr>
          <p:grpSpPr>
            <a:xfrm>
              <a:off x="3582159" y="3019314"/>
              <a:ext cx="581395" cy="1212019"/>
              <a:chOff x="3382868" y="2421437"/>
              <a:chExt cx="581395" cy="1212019"/>
            </a:xfrm>
          </p:grpSpPr>
          <p:sp>
            <p:nvSpPr>
              <p:cNvPr id="308" name="椭圆 307"/>
              <p:cNvSpPr/>
              <p:nvPr/>
            </p:nvSpPr>
            <p:spPr>
              <a:xfrm>
                <a:off x="3807261" y="340562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09" name="文本框 308"/>
              <p:cNvSpPr txBox="1"/>
              <p:nvPr/>
            </p:nvSpPr>
            <p:spPr>
              <a:xfrm>
                <a:off x="3396405" y="3294902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  <p:sp>
            <p:nvSpPr>
              <p:cNvPr id="312" name="椭圆 311"/>
              <p:cNvSpPr/>
              <p:nvPr/>
            </p:nvSpPr>
            <p:spPr>
              <a:xfrm>
                <a:off x="3807261" y="2699482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3382868" y="2421437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306" name="直接连接符 305"/>
            <p:cNvCxnSpPr>
              <a:stCxn id="308" idx="4"/>
              <a:endCxn id="310" idx="0"/>
            </p:cNvCxnSpPr>
            <p:nvPr/>
          </p:nvCxnSpPr>
          <p:spPr>
            <a:xfrm flipH="1">
              <a:off x="4073330" y="4160506"/>
              <a:ext cx="11723" cy="58364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文本框 306"/>
            <p:cNvSpPr txBox="1"/>
            <p:nvPr/>
          </p:nvSpPr>
          <p:spPr>
            <a:xfrm>
              <a:off x="3563924" y="421685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3536120" y="35257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  <p:cxnSp>
          <p:nvCxnSpPr>
            <p:cNvPr id="314" name="直接连接符 313"/>
            <p:cNvCxnSpPr>
              <a:stCxn id="312" idx="4"/>
              <a:endCxn id="308" idx="0"/>
            </p:cNvCxnSpPr>
            <p:nvPr/>
          </p:nvCxnSpPr>
          <p:spPr>
            <a:xfrm>
              <a:off x="4085053" y="3454361"/>
              <a:ext cx="0" cy="549143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直接连接符 92"/>
          <p:cNvCxnSpPr/>
          <p:nvPr/>
        </p:nvCxnSpPr>
        <p:spPr>
          <a:xfrm>
            <a:off x="517117" y="2780638"/>
            <a:ext cx="3473621" cy="0"/>
          </a:xfrm>
          <a:prstGeom prst="line">
            <a:avLst/>
          </a:prstGeom>
          <a:ln w="412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组合 324"/>
          <p:cNvGrpSpPr/>
          <p:nvPr/>
        </p:nvGrpSpPr>
        <p:grpSpPr>
          <a:xfrm>
            <a:off x="4171960" y="2281341"/>
            <a:ext cx="2131352" cy="1408791"/>
            <a:chOff x="696000" y="5190042"/>
            <a:chExt cx="2131352" cy="1320452"/>
          </a:xfrm>
        </p:grpSpPr>
        <p:grpSp>
          <p:nvGrpSpPr>
            <p:cNvPr id="326" name="组合 325"/>
            <p:cNvGrpSpPr/>
            <p:nvPr/>
          </p:nvGrpSpPr>
          <p:grpSpPr>
            <a:xfrm>
              <a:off x="696000" y="6151335"/>
              <a:ext cx="717809" cy="346173"/>
              <a:chOff x="3246454" y="3157205"/>
              <a:chExt cx="717809" cy="346173"/>
            </a:xfrm>
          </p:grpSpPr>
          <p:sp>
            <p:nvSpPr>
              <p:cNvPr id="337" name="椭圆 33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spc="3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3246454" y="3157205"/>
                <a:ext cx="591670" cy="34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1210987" y="5190042"/>
              <a:ext cx="660945" cy="346173"/>
              <a:chOff x="3503534" y="3133759"/>
              <a:chExt cx="660945" cy="346173"/>
            </a:xfrm>
          </p:grpSpPr>
          <p:sp>
            <p:nvSpPr>
              <p:cNvPr id="335" name="椭圆 334"/>
              <p:cNvSpPr/>
              <p:nvPr/>
            </p:nvSpPr>
            <p:spPr>
              <a:xfrm>
                <a:off x="4007477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spc="3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3503534" y="3133759"/>
                <a:ext cx="591670" cy="34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v5</a:t>
                </a:r>
                <a:endParaRPr lang="zh-CN" altLang="en-US" b="1" i="1" dirty="0"/>
              </a:p>
            </p:txBody>
          </p:sp>
        </p:grpSp>
        <p:cxnSp>
          <p:nvCxnSpPr>
            <p:cNvPr id="328" name="直接连接符 327"/>
            <p:cNvCxnSpPr>
              <a:stCxn id="335" idx="4"/>
              <a:endCxn id="337" idx="0"/>
            </p:cNvCxnSpPr>
            <p:nvPr/>
          </p:nvCxnSpPr>
          <p:spPr>
            <a:xfrm flipH="1">
              <a:off x="1335308" y="5468602"/>
              <a:ext cx="458123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文本框 328"/>
            <p:cNvSpPr txBox="1"/>
            <p:nvPr/>
          </p:nvSpPr>
          <p:spPr>
            <a:xfrm>
              <a:off x="983902" y="5651339"/>
              <a:ext cx="591670" cy="34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/>
                <a:t>1</a:t>
              </a:r>
              <a:endParaRPr lang="zh-CN" altLang="en-US" b="1" i="1" dirty="0"/>
            </a:p>
          </p:txBody>
        </p:sp>
        <p:grpSp>
          <p:nvGrpSpPr>
            <p:cNvPr id="330" name="组合 329"/>
            <p:cNvGrpSpPr/>
            <p:nvPr/>
          </p:nvGrpSpPr>
          <p:grpSpPr>
            <a:xfrm>
              <a:off x="2159484" y="6164321"/>
              <a:ext cx="667868" cy="346173"/>
              <a:chOff x="3807261" y="3170191"/>
              <a:chExt cx="667868" cy="346173"/>
            </a:xfrm>
          </p:grpSpPr>
          <p:sp>
            <p:nvSpPr>
              <p:cNvPr id="333" name="椭圆 33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spc="300" dirty="0"/>
              </a:p>
            </p:txBody>
          </p:sp>
          <p:sp>
            <p:nvSpPr>
              <p:cNvPr id="334" name="文本框 333"/>
              <p:cNvSpPr txBox="1"/>
              <p:nvPr/>
            </p:nvSpPr>
            <p:spPr>
              <a:xfrm>
                <a:off x="3883459" y="3170191"/>
                <a:ext cx="591670" cy="34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1" name="文本框 330"/>
            <p:cNvSpPr txBox="1"/>
            <p:nvPr/>
          </p:nvSpPr>
          <p:spPr>
            <a:xfrm>
              <a:off x="1972552" y="5662754"/>
              <a:ext cx="591670" cy="34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/>
                <a:t>1</a:t>
              </a:r>
              <a:endParaRPr lang="zh-CN" altLang="en-US" b="1" i="1" dirty="0"/>
            </a:p>
          </p:txBody>
        </p:sp>
        <p:cxnSp>
          <p:nvCxnSpPr>
            <p:cNvPr id="332" name="直接连接符 331"/>
            <p:cNvCxnSpPr>
              <a:stCxn id="335" idx="4"/>
              <a:endCxn id="333" idx="0"/>
            </p:cNvCxnSpPr>
            <p:nvPr/>
          </p:nvCxnSpPr>
          <p:spPr>
            <a:xfrm>
              <a:off x="1793431" y="5468602"/>
              <a:ext cx="444554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右箭头 95"/>
          <p:cNvSpPr/>
          <p:nvPr/>
        </p:nvSpPr>
        <p:spPr>
          <a:xfrm rot="17491299">
            <a:off x="4999610" y="4030634"/>
            <a:ext cx="468787" cy="1704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十字形 96"/>
          <p:cNvSpPr/>
          <p:nvPr/>
        </p:nvSpPr>
        <p:spPr>
          <a:xfrm>
            <a:off x="3838029" y="4810082"/>
            <a:ext cx="594738" cy="616206"/>
          </a:xfrm>
          <a:prstGeom prst="plus">
            <a:avLst>
              <a:gd name="adj" fmla="val 4363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9" name="组合 338"/>
          <p:cNvGrpSpPr/>
          <p:nvPr/>
        </p:nvGrpSpPr>
        <p:grpSpPr>
          <a:xfrm>
            <a:off x="4495801" y="1942906"/>
            <a:ext cx="3148763" cy="2566094"/>
            <a:chOff x="4296000" y="1629000"/>
            <a:chExt cx="3148763" cy="2566094"/>
          </a:xfrm>
        </p:grpSpPr>
        <p:sp>
          <p:nvSpPr>
            <p:cNvPr id="340" name="椭圆 339"/>
            <p:cNvSpPr/>
            <p:nvPr/>
          </p:nvSpPr>
          <p:spPr>
            <a:xfrm>
              <a:off x="5009441" y="2457439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5007398" y="3092786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6684996" y="3092786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5424391" y="370383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6684006" y="2457439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6213143" y="370383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5848971" y="162900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4518330" y="370383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348" name="直接连接符 347"/>
            <p:cNvCxnSpPr>
              <a:stCxn id="346" idx="4"/>
              <a:endCxn id="340" idx="0"/>
            </p:cNvCxnSpPr>
            <p:nvPr/>
          </p:nvCxnSpPr>
          <p:spPr>
            <a:xfrm flipH="1">
              <a:off x="5072470" y="1755059"/>
              <a:ext cx="839530" cy="702380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>
              <a:stCxn id="346" idx="4"/>
              <a:endCxn id="344" idx="0"/>
            </p:cNvCxnSpPr>
            <p:nvPr/>
          </p:nvCxnSpPr>
          <p:spPr>
            <a:xfrm>
              <a:off x="5912001" y="1755059"/>
              <a:ext cx="835035" cy="702380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0" name="椭圆 349"/>
            <p:cNvSpPr/>
            <p:nvPr/>
          </p:nvSpPr>
          <p:spPr>
            <a:xfrm>
              <a:off x="7076891" y="370383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351" name="直接连接符 350"/>
            <p:cNvCxnSpPr>
              <a:stCxn id="340" idx="4"/>
              <a:endCxn id="341" idx="0"/>
            </p:cNvCxnSpPr>
            <p:nvPr/>
          </p:nvCxnSpPr>
          <p:spPr>
            <a:xfrm flipH="1">
              <a:off x="5070428" y="2583498"/>
              <a:ext cx="2043" cy="509288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>
              <a:stCxn id="341" idx="4"/>
              <a:endCxn id="347" idx="7"/>
            </p:cNvCxnSpPr>
            <p:nvPr/>
          </p:nvCxnSpPr>
          <p:spPr>
            <a:xfrm flipH="1">
              <a:off x="4625929" y="3218846"/>
              <a:ext cx="444499" cy="503445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>
              <a:stCxn id="341" idx="4"/>
              <a:endCxn id="343" idx="1"/>
            </p:cNvCxnSpPr>
            <p:nvPr/>
          </p:nvCxnSpPr>
          <p:spPr>
            <a:xfrm>
              <a:off x="5070428" y="3218846"/>
              <a:ext cx="372423" cy="503445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>
              <a:stCxn id="344" idx="4"/>
              <a:endCxn id="342" idx="0"/>
            </p:cNvCxnSpPr>
            <p:nvPr/>
          </p:nvCxnSpPr>
          <p:spPr>
            <a:xfrm>
              <a:off x="6747036" y="2583498"/>
              <a:ext cx="990" cy="509288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>
              <a:stCxn id="342" idx="3"/>
              <a:endCxn id="345" idx="7"/>
            </p:cNvCxnSpPr>
            <p:nvPr/>
          </p:nvCxnSpPr>
          <p:spPr>
            <a:xfrm flipH="1">
              <a:off x="6320742" y="3200385"/>
              <a:ext cx="382714" cy="521906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>
              <a:stCxn id="342" idx="5"/>
              <a:endCxn id="350" idx="1"/>
            </p:cNvCxnSpPr>
            <p:nvPr/>
          </p:nvCxnSpPr>
          <p:spPr>
            <a:xfrm>
              <a:off x="6792594" y="3200385"/>
              <a:ext cx="302758" cy="521906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7" name="文本框 356"/>
            <p:cNvSpPr txBox="1"/>
            <p:nvPr/>
          </p:nvSpPr>
          <p:spPr>
            <a:xfrm>
              <a:off x="4296000" y="3825762"/>
              <a:ext cx="55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v1</a:t>
              </a:r>
              <a:endParaRPr lang="zh-CN" alt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8" name="文本框 357"/>
            <p:cNvSpPr txBox="1"/>
            <p:nvPr/>
          </p:nvSpPr>
          <p:spPr>
            <a:xfrm>
              <a:off x="5241763" y="3825762"/>
              <a:ext cx="548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v2</a:t>
              </a:r>
              <a:endParaRPr lang="zh-CN" alt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5996919" y="3825762"/>
              <a:ext cx="56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v3</a:t>
              </a:r>
              <a:endParaRPr lang="zh-CN" alt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0" name="文本框 359"/>
            <p:cNvSpPr txBox="1"/>
            <p:nvPr/>
          </p:nvSpPr>
          <p:spPr>
            <a:xfrm>
              <a:off x="6904388" y="3825762"/>
              <a:ext cx="540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v4</a:t>
              </a:r>
              <a:endParaRPr lang="zh-CN" alt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1" name="文本框 360"/>
            <p:cNvSpPr txBox="1"/>
            <p:nvPr/>
          </p:nvSpPr>
          <p:spPr>
            <a:xfrm rot="19148785">
              <a:off x="5133458" y="1836473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2" name="文本框 361"/>
            <p:cNvSpPr txBox="1"/>
            <p:nvPr/>
          </p:nvSpPr>
          <p:spPr>
            <a:xfrm rot="2485824">
              <a:off x="6169955" y="1793286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4712381" y="2655075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6385892" y="2655075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4518037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5122661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6245534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6796173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  <p:sp>
        <p:nvSpPr>
          <p:cNvPr id="369" name="矩形 368"/>
          <p:cNvSpPr/>
          <p:nvPr/>
        </p:nvSpPr>
        <p:spPr>
          <a:xfrm>
            <a:off x="399257" y="4271657"/>
            <a:ext cx="9387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Limitations: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complexity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 the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only generates a solution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it terminates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1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1694 -4.07407E-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2865 0.29398 " pathEditMode="relative" rAng="0" ptsTypes="AA">
                                      <p:cBhvr>
                                        <p:cTn id="10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7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0"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00039 0.25023 " pathEditMode="relative" rAng="0" ptsTypes="AA">
                                      <p:cBhvr>
                                        <p:cTn id="16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5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50"/>
                            </p:stCondLst>
                            <p:childTnLst>
                              <p:par>
                                <p:cTn id="1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50"/>
                            </p:stCondLst>
                            <p:childTnLst>
                              <p:par>
                                <p:cTn id="2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"/>
                            </p:stCondLst>
                            <p:childTnLst>
                              <p:par>
                                <p:cTn id="2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50"/>
                            </p:stCondLst>
                            <p:childTnLst>
                              <p:par>
                                <p:cTn id="2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750"/>
                            </p:stCondLst>
                            <p:childTnLst>
                              <p:par>
                                <p:cTn id="2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319 0.49005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64" dur="7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7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0599 0.14189 " pathEditMode="relative" rAng="0" ptsTypes="AA">
                                      <p:cBhvr>
                                        <p:cTn id="278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11406 0.49028 " pathEditMode="relative" rAng="0" ptsTypes="AA">
                                      <p:cBhvr>
                                        <p:cTn id="28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42" grpId="0"/>
      <p:bldP spid="43" grpId="0" build="allAtOnce"/>
      <p:bldP spid="44" grpId="0"/>
      <p:bldP spid="44" grpId="1"/>
      <p:bldP spid="47" grpId="0" animBg="1"/>
      <p:bldP spid="47" grpId="1" animBg="1"/>
      <p:bldP spid="206" grpId="0" animBg="1"/>
      <p:bldP spid="206" grpId="1" animBg="1"/>
      <p:bldP spid="207" grpId="0" animBg="1"/>
      <p:bldP spid="207" grpId="1" animBg="1"/>
      <p:bldP spid="208" grpId="0"/>
      <p:bldP spid="209" grpId="0"/>
      <p:bldP spid="302" grpId="0" animBg="1"/>
      <p:bldP spid="302" grpId="1" animBg="1"/>
      <p:bldP spid="96" grpId="0" animBg="1"/>
      <p:bldP spid="96" grpId="1" animBg="1"/>
      <p:bldP spid="97" grpId="0" animBg="1"/>
      <p:bldP spid="9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45" y="1269000"/>
            <a:ext cx="190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reprocessing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3649" y="1921196"/>
                <a:ext cx="6798163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+mj-lt"/>
                  <a:buAutoNum type="alphaLcParenR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create a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virtual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pc="-150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a label p ∈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+mj-lt"/>
                  <a:buAutoNum type="alphaLcParenR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create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 undirected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edge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000" b="0" i="0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 ) with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zero weight for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v ∈ V that includes a label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+mj-lt"/>
                  <a:buAutoNum type="alphaLcParenR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 the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single-source shortest path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all the other nodes in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graph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G.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49" y="1921196"/>
                <a:ext cx="6798163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1166" r="-1973" b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7580406" y="4970976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1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231" r="-10588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椭圆 4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66708" y="4970976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2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231" r="-11765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椭圆 53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718888" y="4992287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3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576" r="-10465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椭圆 56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747289" y="4990731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4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9091" r="-11765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椭圆 5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spc="300" dirty="0"/>
            </a:p>
          </p:txBody>
        </p:sp>
      </p:grpSp>
      <p:cxnSp>
        <p:nvCxnSpPr>
          <p:cNvPr id="61" name="直接连接符 60"/>
          <p:cNvCxnSpPr>
            <a:stCxn id="100" idx="3"/>
            <a:endCxn id="50" idx="0"/>
          </p:cNvCxnSpPr>
          <p:nvPr/>
        </p:nvCxnSpPr>
        <p:spPr>
          <a:xfrm flipH="1">
            <a:off x="7916528" y="4438832"/>
            <a:ext cx="471782" cy="532144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9" idx="3"/>
            <a:endCxn id="54" idx="0"/>
          </p:cNvCxnSpPr>
          <p:nvPr/>
        </p:nvCxnSpPr>
        <p:spPr>
          <a:xfrm flipH="1">
            <a:off x="9102830" y="4438832"/>
            <a:ext cx="413943" cy="532144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5" idx="3"/>
            <a:endCxn id="57" idx="7"/>
          </p:cNvCxnSpPr>
          <p:nvPr/>
        </p:nvCxnSpPr>
        <p:spPr>
          <a:xfrm flipH="1">
            <a:off x="10110519" y="4438832"/>
            <a:ext cx="388615" cy="576447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6" idx="3"/>
            <a:endCxn id="60" idx="7"/>
          </p:cNvCxnSpPr>
          <p:nvPr/>
        </p:nvCxnSpPr>
        <p:spPr>
          <a:xfrm flipH="1">
            <a:off x="11138920" y="4438832"/>
            <a:ext cx="435979" cy="574891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4843910" y="2246794"/>
                <a:ext cx="1285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  <m:r>
                        <a:rPr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910" y="2246794"/>
                <a:ext cx="128503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t="-3333" r="-4286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351170" y="553423"/>
            <a:ext cx="3570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61541" y="1422428"/>
            <a:ext cx="4074459" cy="3403587"/>
            <a:chOff x="7514237" y="920141"/>
            <a:chExt cx="4074459" cy="3403587"/>
          </a:xfrm>
        </p:grpSpPr>
        <p:grpSp>
          <p:nvGrpSpPr>
            <p:cNvPr id="68" name="组合 67"/>
            <p:cNvGrpSpPr/>
            <p:nvPr/>
          </p:nvGrpSpPr>
          <p:grpSpPr>
            <a:xfrm>
              <a:off x="7683500" y="3954396"/>
              <a:ext cx="3838601" cy="369332"/>
              <a:chOff x="7872186" y="3765709"/>
              <a:chExt cx="3838601" cy="369332"/>
            </a:xfrm>
          </p:grpSpPr>
          <p:sp>
            <p:nvSpPr>
              <p:cNvPr id="70" name="文本框 69"/>
              <p:cNvSpPr txBox="1"/>
              <p:nvPr/>
            </p:nvSpPr>
            <p:spPr>
              <a:xfrm>
                <a:off x="7872186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9034823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0044847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1119117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514237" y="920141"/>
              <a:ext cx="4074459" cy="3039396"/>
              <a:chOff x="7702923" y="731454"/>
              <a:chExt cx="4074459" cy="303939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8796860" y="731454"/>
                <a:ext cx="2081350" cy="1031789"/>
                <a:chOff x="8796860" y="731454"/>
                <a:chExt cx="2081350" cy="1031789"/>
              </a:xfrm>
            </p:grpSpPr>
            <p:sp>
              <p:nvSpPr>
                <p:cNvPr id="111" name="椭圆 110"/>
                <p:cNvSpPr/>
                <p:nvPr/>
              </p:nvSpPr>
              <p:spPr>
                <a:xfrm>
                  <a:off x="9763961" y="731454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grpSp>
              <p:nvGrpSpPr>
                <p:cNvPr id="112" name="组合 111"/>
                <p:cNvGrpSpPr/>
                <p:nvPr/>
              </p:nvGrpSpPr>
              <p:grpSpPr>
                <a:xfrm>
                  <a:off x="8796860" y="888456"/>
                  <a:ext cx="1045602" cy="874787"/>
                  <a:chOff x="8796860" y="888456"/>
                  <a:chExt cx="1045602" cy="874787"/>
                </a:xfrm>
              </p:grpSpPr>
              <p:cxnSp>
                <p:nvCxnSpPr>
                  <p:cNvPr id="116" name="直接连接符 115"/>
                  <p:cNvCxnSpPr>
                    <a:stCxn id="111" idx="4"/>
                    <a:endCxn id="97" idx="0"/>
                  </p:cNvCxnSpPr>
                  <p:nvPr/>
                </p:nvCxnSpPr>
                <p:spPr>
                  <a:xfrm flipH="1">
                    <a:off x="8796860" y="888456"/>
                    <a:ext cx="1045602" cy="874787"/>
                  </a:xfrm>
                  <a:prstGeom prst="line">
                    <a:avLst/>
                  </a:prstGeom>
                  <a:ln w="22225">
                    <a:tailEnd type="none" w="med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文本框 116"/>
                  <p:cNvSpPr txBox="1"/>
                  <p:nvPr/>
                </p:nvSpPr>
                <p:spPr>
                  <a:xfrm rot="19148785">
                    <a:off x="8872818" y="989854"/>
                    <a:ext cx="5916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i="1" spc="300" dirty="0" smtClean="0"/>
                      <a:t>1</a:t>
                    </a:r>
                    <a:endParaRPr lang="zh-CN" altLang="en-US" b="1" i="1" spc="300" dirty="0"/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9842462" y="888456"/>
                  <a:ext cx="1035748" cy="874787"/>
                  <a:chOff x="9842462" y="888456"/>
                  <a:chExt cx="1035748" cy="874787"/>
                </a:xfrm>
              </p:grpSpPr>
              <p:cxnSp>
                <p:nvCxnSpPr>
                  <p:cNvPr id="114" name="直接连接符 113"/>
                  <p:cNvCxnSpPr>
                    <a:stCxn id="111" idx="4"/>
                    <a:endCxn id="84" idx="0"/>
                  </p:cNvCxnSpPr>
                  <p:nvPr/>
                </p:nvCxnSpPr>
                <p:spPr>
                  <a:xfrm>
                    <a:off x="9842462" y="888456"/>
                    <a:ext cx="1035748" cy="874787"/>
                  </a:xfrm>
                  <a:prstGeom prst="line">
                    <a:avLst/>
                  </a:prstGeom>
                  <a:ln w="22225">
                    <a:tailEnd type="none" w="med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文本框 114"/>
                  <p:cNvSpPr txBox="1"/>
                  <p:nvPr/>
                </p:nvSpPr>
                <p:spPr>
                  <a:xfrm rot="2485824">
                    <a:off x="10163735" y="936066"/>
                    <a:ext cx="5916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i="1" spc="300" dirty="0" smtClean="0"/>
                      <a:t>1</a:t>
                    </a:r>
                    <a:endParaRPr lang="zh-CN" altLang="en-US" b="1" i="1" spc="300" dirty="0"/>
                  </a:p>
                </p:txBody>
              </p:sp>
            </p:grpSp>
          </p:grpSp>
          <p:grpSp>
            <p:nvGrpSpPr>
              <p:cNvPr id="81" name="组合 80"/>
              <p:cNvGrpSpPr/>
              <p:nvPr/>
            </p:nvGrpSpPr>
            <p:grpSpPr>
              <a:xfrm>
                <a:off x="7702923" y="1763243"/>
                <a:ext cx="2003612" cy="2007607"/>
                <a:chOff x="7702923" y="1763243"/>
                <a:chExt cx="2003612" cy="2007607"/>
              </a:xfrm>
            </p:grpSpPr>
            <p:sp>
              <p:nvSpPr>
                <p:cNvPr id="97" name="椭圆 96"/>
                <p:cNvSpPr/>
                <p:nvPr/>
              </p:nvSpPr>
              <p:spPr>
                <a:xfrm>
                  <a:off x="8718359" y="1763243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715815" y="2852816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235163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8106700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300" dirty="0"/>
                </a:p>
              </p:txBody>
            </p:sp>
            <p:cxnSp>
              <p:nvCxnSpPr>
                <p:cNvPr id="101" name="直接连接符 100"/>
                <p:cNvCxnSpPr>
                  <a:stCxn id="97" idx="4"/>
                  <a:endCxn id="98" idx="0"/>
                </p:cNvCxnSpPr>
                <p:nvPr/>
              </p:nvCxnSpPr>
              <p:spPr>
                <a:xfrm flipH="1">
                  <a:off x="8794316" y="1920245"/>
                  <a:ext cx="2544" cy="932571"/>
                </a:xfrm>
                <a:prstGeom prst="line">
                  <a:avLst/>
                </a:prstGeom>
                <a:ln w="25400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>
                  <a:stCxn id="98" idx="4"/>
                  <a:endCxn id="100" idx="7"/>
                </p:cNvCxnSpPr>
                <p:nvPr/>
              </p:nvCxnSpPr>
              <p:spPr>
                <a:xfrm flipH="1">
                  <a:off x="8240710" y="3009818"/>
                  <a:ext cx="553606" cy="627022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>
                  <a:stCxn id="98" idx="4"/>
                  <a:endCxn id="99" idx="1"/>
                </p:cNvCxnSpPr>
                <p:nvPr/>
              </p:nvCxnSpPr>
              <p:spPr>
                <a:xfrm>
                  <a:off x="8794316" y="3009818"/>
                  <a:ext cx="463839" cy="627022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43"/>
                <p:cNvCxnSpPr>
                  <a:stCxn id="97" idx="2"/>
                  <a:endCxn id="100" idx="1"/>
                </p:cNvCxnSpPr>
                <p:nvPr/>
              </p:nvCxnSpPr>
              <p:spPr>
                <a:xfrm rot="10800000" flipV="1">
                  <a:off x="8129693" y="1841744"/>
                  <a:ext cx="588667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49"/>
                <p:cNvCxnSpPr>
                  <a:stCxn id="97" idx="6"/>
                  <a:endCxn id="99" idx="7"/>
                </p:cNvCxnSpPr>
                <p:nvPr/>
              </p:nvCxnSpPr>
              <p:spPr>
                <a:xfrm>
                  <a:off x="8875361" y="1841744"/>
                  <a:ext cx="493812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7702923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8348382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108" name="文本框 107"/>
                <p:cNvSpPr txBox="1"/>
                <p:nvPr/>
              </p:nvSpPr>
              <p:spPr>
                <a:xfrm>
                  <a:off x="9114865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8106335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8859371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9935135" y="1763243"/>
                <a:ext cx="1842247" cy="2007607"/>
                <a:chOff x="9935135" y="1763243"/>
                <a:chExt cx="1842247" cy="2007607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10805198" y="2868056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10799709" y="1763243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10217524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300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11293289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300"/>
                </a:p>
              </p:txBody>
            </p:sp>
            <p:cxnSp>
              <p:nvCxnSpPr>
                <p:cNvPr id="87" name="直接连接符 86"/>
                <p:cNvCxnSpPr>
                  <a:stCxn id="84" idx="4"/>
                  <a:endCxn id="83" idx="0"/>
                </p:cNvCxnSpPr>
                <p:nvPr/>
              </p:nvCxnSpPr>
              <p:spPr>
                <a:xfrm>
                  <a:off x="10878210" y="1920245"/>
                  <a:ext cx="5489" cy="947811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stCxn id="83" idx="3"/>
                  <a:endCxn id="85" idx="7"/>
                </p:cNvCxnSpPr>
                <p:nvPr/>
              </p:nvCxnSpPr>
              <p:spPr>
                <a:xfrm flipH="1">
                  <a:off x="10351534" y="3002066"/>
                  <a:ext cx="476656" cy="634774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>
                  <a:stCxn id="83" idx="5"/>
                  <a:endCxn id="86" idx="1"/>
                </p:cNvCxnSpPr>
                <p:nvPr/>
              </p:nvCxnSpPr>
              <p:spPr>
                <a:xfrm>
                  <a:off x="10939208" y="3002066"/>
                  <a:ext cx="377073" cy="634774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58"/>
                <p:cNvCxnSpPr>
                  <a:stCxn id="84" idx="2"/>
                  <a:endCxn id="85" idx="1"/>
                </p:cNvCxnSpPr>
                <p:nvPr/>
              </p:nvCxnSpPr>
              <p:spPr>
                <a:xfrm rot="10800000" flipV="1">
                  <a:off x="10240517" y="1841744"/>
                  <a:ext cx="559193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61"/>
                <p:cNvCxnSpPr>
                  <a:stCxn id="84" idx="6"/>
                  <a:endCxn id="86" idx="7"/>
                </p:cNvCxnSpPr>
                <p:nvPr/>
              </p:nvCxnSpPr>
              <p:spPr>
                <a:xfrm>
                  <a:off x="10956711" y="1841744"/>
                  <a:ext cx="470588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/>
                <p:cNvSpPr txBox="1"/>
                <p:nvPr/>
              </p:nvSpPr>
              <p:spPr>
                <a:xfrm>
                  <a:off x="9935135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432676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1185712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257865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10943665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</p:grpSp>
      </p:grpSp>
      <p:sp>
        <p:nvSpPr>
          <p:cNvPr id="121" name="矩形 120"/>
          <p:cNvSpPr/>
          <p:nvPr/>
        </p:nvSpPr>
        <p:spPr>
          <a:xfrm>
            <a:off x="383200" y="1546255"/>
            <a:ext cx="357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 growing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3200" y="2187426"/>
            <a:ext cx="347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4813156" y="753432"/>
            <a:ext cx="2825262" cy="504093"/>
            <a:chOff x="3200400" y="1266092"/>
            <a:chExt cx="2825262" cy="504093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3200400" y="1266092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3200400" y="1770185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矩形 125"/>
          <p:cNvSpPr/>
          <p:nvPr/>
        </p:nvSpPr>
        <p:spPr>
          <a:xfrm>
            <a:off x="4656000" y="249340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riority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4967929" y="825316"/>
            <a:ext cx="591670" cy="522664"/>
            <a:chOff x="3598147" y="3255317"/>
            <a:chExt cx="591670" cy="522664"/>
          </a:xfrm>
        </p:grpSpPr>
        <p:sp>
          <p:nvSpPr>
            <p:cNvPr id="129" name="椭圆 128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506729" y="825316"/>
            <a:ext cx="591670" cy="522664"/>
            <a:chOff x="3598147" y="3255317"/>
            <a:chExt cx="591670" cy="522664"/>
          </a:xfrm>
        </p:grpSpPr>
        <p:sp>
          <p:nvSpPr>
            <p:cNvPr id="132" name="椭圆 131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045529" y="825316"/>
            <a:ext cx="591670" cy="522664"/>
            <a:chOff x="3598147" y="3255317"/>
            <a:chExt cx="591670" cy="522664"/>
          </a:xfrm>
        </p:grpSpPr>
        <p:sp>
          <p:nvSpPr>
            <p:cNvPr id="135" name="椭圆 134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584330" y="825316"/>
            <a:ext cx="591670" cy="522664"/>
            <a:chOff x="3598147" y="3255317"/>
            <a:chExt cx="591670" cy="522664"/>
          </a:xfrm>
        </p:grpSpPr>
        <p:sp>
          <p:nvSpPr>
            <p:cNvPr id="138" name="椭圆 137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1022238" y="2998637"/>
            <a:ext cx="1026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/>
              <a:t>T(v,</a:t>
            </a:r>
            <a:r>
              <a:rPr lang="en-US" altLang="zh-CN" sz="2000" b="1" dirty="0" smtClean="0"/>
              <a:t>X </a:t>
            </a:r>
            <a:r>
              <a:rPr lang="en-US" altLang="zh-CN" sz="2000" b="1" spc="300" dirty="0" smtClean="0"/>
              <a:t>)</a:t>
            </a:r>
            <a:endParaRPr lang="zh-CN" altLang="en-US" sz="2000" b="1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3681724" y="3020534"/>
                <a:ext cx="13235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spc="300" dirty="0" smtClean="0">
                    <a:solidFill>
                      <a:srgbClr val="FF0000"/>
                    </a:solidFill>
                  </a:rPr>
                  <a:t>T’(v</a:t>
                </a:r>
                <a:r>
                  <a:rPr lang="en-US" altLang="zh-CN" sz="2000" b="1" spc="3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000" b="1" spc="3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altLang="zh-CN" sz="2000" b="1" spc="300" dirty="0">
                    <a:solidFill>
                      <a:srgbClr val="FF0000"/>
                    </a:solidFill>
                  </a:rPr>
                  <a:t> )</a:t>
                </a:r>
                <a:endParaRPr lang="zh-CN" altLang="en-US" sz="2000" b="1" spc="3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24" y="3020534"/>
                <a:ext cx="1323560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4608" t="-7576" r="-1059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1131435" y="4522293"/>
                <a:ext cx="5377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+mj-lt"/>
                    <a:ea typeface="+mj-ea"/>
                  </a:rPr>
                  <a:t>’</a:t>
                </a:r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</a:t>
                </a:r>
                <a:r>
                  <a:rPr lang="en-US" altLang="zh-CN" sz="2400" b="1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altLang="zh-CN" sz="2400" b="1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CN" sz="2400" b="1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∪</a:t>
                </a:r>
                <a:r>
                  <a:rPr lang="en-US" altLang="zh-CN" sz="2400" b="1" dirty="0" smtClean="0">
                    <a:latin typeface="+mj-lt"/>
                    <a:ea typeface="微软雅黑" panose="020B0503020204020204" pitchFamily="34" charset="-122"/>
                  </a:rPr>
                  <a:t>Shortest-path( v 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b="1" i="1" spc="-150" baseline="-2500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latin typeface="+mj-lt"/>
                    <a:ea typeface="微软雅黑" panose="020B0503020204020204" pitchFamily="34" charset="-122"/>
                  </a:rPr>
                  <a:t> )</a:t>
                </a:r>
                <a:endParaRPr lang="zh-CN" altLang="en-US" sz="2400" b="1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35" y="4522293"/>
                <a:ext cx="537702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接连接符 143"/>
          <p:cNvCxnSpPr>
            <a:stCxn id="98" idx="4"/>
            <a:endCxn id="100" idx="7"/>
          </p:cNvCxnSpPr>
          <p:nvPr/>
        </p:nvCxnSpPr>
        <p:spPr>
          <a:xfrm flipH="1">
            <a:off x="8499328" y="3700792"/>
            <a:ext cx="553606" cy="627022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98" idx="4"/>
            <a:endCxn id="99" idx="1"/>
          </p:cNvCxnSpPr>
          <p:nvPr/>
        </p:nvCxnSpPr>
        <p:spPr>
          <a:xfrm>
            <a:off x="9052934" y="3700792"/>
            <a:ext cx="463839" cy="627022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97" idx="4"/>
            <a:endCxn id="98" idx="0"/>
          </p:cNvCxnSpPr>
          <p:nvPr/>
        </p:nvCxnSpPr>
        <p:spPr>
          <a:xfrm flipH="1">
            <a:off x="9052934" y="2611219"/>
            <a:ext cx="2544" cy="932571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11" idx="4"/>
            <a:endCxn id="97" idx="0"/>
          </p:cNvCxnSpPr>
          <p:nvPr/>
        </p:nvCxnSpPr>
        <p:spPr>
          <a:xfrm flipH="1">
            <a:off x="9055478" y="1579430"/>
            <a:ext cx="1045602" cy="874787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84" idx="0"/>
            <a:endCxn id="111" idx="4"/>
          </p:cNvCxnSpPr>
          <p:nvPr/>
        </p:nvCxnSpPr>
        <p:spPr>
          <a:xfrm flipH="1" flipV="1">
            <a:off x="10101080" y="1579430"/>
            <a:ext cx="1035748" cy="874787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83" idx="0"/>
            <a:endCxn id="84" idx="4"/>
          </p:cNvCxnSpPr>
          <p:nvPr/>
        </p:nvCxnSpPr>
        <p:spPr>
          <a:xfrm flipH="1" flipV="1">
            <a:off x="11136828" y="2611219"/>
            <a:ext cx="5489" cy="947811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85" idx="7"/>
            <a:endCxn id="83" idx="3"/>
          </p:cNvCxnSpPr>
          <p:nvPr/>
        </p:nvCxnSpPr>
        <p:spPr>
          <a:xfrm flipV="1">
            <a:off x="10610152" y="3693040"/>
            <a:ext cx="476656" cy="634774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86" idx="1"/>
            <a:endCxn id="83" idx="5"/>
          </p:cNvCxnSpPr>
          <p:nvPr/>
        </p:nvCxnSpPr>
        <p:spPr>
          <a:xfrm flipH="1" flipV="1">
            <a:off x="11197826" y="3693040"/>
            <a:ext cx="377073" cy="634774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480643" y="4082613"/>
                <a:ext cx="5377022" cy="46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( v , P ) = MST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( T(v , X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) ∪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T’(v,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) )</a:t>
                </a:r>
                <a:endParaRPr lang="zh-CN" altLang="en-US" sz="2400" b="1" dirty="0">
                  <a:solidFill>
                    <a:schemeClr val="tx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3" y="4082613"/>
                <a:ext cx="5377022" cy="468270"/>
              </a:xfrm>
              <a:prstGeom prst="rect">
                <a:avLst/>
              </a:prstGeom>
              <a:blipFill rotWithShape="0">
                <a:blip r:embed="rId11"/>
                <a:stretch>
                  <a:fillRect t="-1039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/>
              <p:cNvSpPr/>
              <p:nvPr/>
            </p:nvSpPr>
            <p:spPr>
              <a:xfrm>
                <a:off x="7212036" y="753589"/>
                <a:ext cx="1284326" cy="468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( v , P )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4" name="矩形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036" y="753589"/>
                <a:ext cx="1284326" cy="468270"/>
              </a:xfrm>
              <a:prstGeom prst="rect">
                <a:avLst/>
              </a:prstGeom>
              <a:blipFill rotWithShape="0">
                <a:blip r:embed="rId12"/>
                <a:stretch>
                  <a:fillRect l="-948" t="-9211" r="-663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接连接符 174"/>
          <p:cNvCxnSpPr>
            <a:stCxn id="99" idx="3"/>
            <a:endCxn id="54" idx="0"/>
          </p:cNvCxnSpPr>
          <p:nvPr/>
        </p:nvCxnSpPr>
        <p:spPr>
          <a:xfrm flipH="1">
            <a:off x="9102830" y="4438832"/>
            <a:ext cx="413943" cy="532144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57" idx="7"/>
            <a:endCxn id="85" idx="3"/>
          </p:cNvCxnSpPr>
          <p:nvPr/>
        </p:nvCxnSpPr>
        <p:spPr>
          <a:xfrm flipV="1">
            <a:off x="10110519" y="4438832"/>
            <a:ext cx="388615" cy="576447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60" idx="7"/>
            <a:endCxn id="86" idx="3"/>
          </p:cNvCxnSpPr>
          <p:nvPr/>
        </p:nvCxnSpPr>
        <p:spPr>
          <a:xfrm flipV="1">
            <a:off x="11138920" y="4438832"/>
            <a:ext cx="435979" cy="574891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625797" y="3312957"/>
            <a:ext cx="3381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approximation ratio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/>
              <p:cNvSpPr/>
              <p:nvPr/>
            </p:nvSpPr>
            <p:spPr>
              <a:xfrm>
                <a:off x="3132898" y="4151816"/>
                <a:ext cx="23738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0" spc="-150" baseline="-2500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acc>
                  </m:oMath>
                </a14:m>
                <a:r>
                  <a:rPr lang="zh-CN" altLang="en-US" sz="24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(v,P) / f</a:t>
                </a:r>
                <a:r>
                  <a:rPr lang="en-US" altLang="zh-CN" sz="24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T*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(v,X)</a:t>
                </a:r>
                <a:endParaRPr lang="zh-CN" altLang="en-US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6" name="矩形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898" y="4151816"/>
                <a:ext cx="2373831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113" t="-10526" r="-308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25638 0.33287 " pathEditMode="relative" rAng="0" ptsTypes="AA">
                                      <p:cBhvr>
                                        <p:cTn id="120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allAtOnce"/>
      <p:bldP spid="78" grpId="0"/>
      <p:bldP spid="78" grpId="1"/>
      <p:bldP spid="121" grpId="0" build="allAtOnce"/>
      <p:bldP spid="121" grpId="1" build="allAtOnce"/>
      <p:bldP spid="122" grpId="0" build="allAtOnce"/>
      <p:bldP spid="122" grpId="1" build="allAtOnce"/>
      <p:bldP spid="126" grpId="0"/>
      <p:bldP spid="140" grpId="0"/>
      <p:bldP spid="140" grpId="1"/>
      <p:bldP spid="141" grpId="0"/>
      <p:bldP spid="141" grpId="1"/>
      <p:bldP spid="142" grpId="0"/>
      <p:bldP spid="142" grpId="1"/>
      <p:bldP spid="173" grpId="0"/>
      <p:bldP spid="173" grpId="1"/>
      <p:bldP spid="174" grpId="0"/>
      <p:bldP spid="184" grpId="0"/>
      <p:bldP spid="1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5366" y="1356403"/>
            <a:ext cx="4914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Optimal-Tree Decomposition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175" y="1951672"/>
            <a:ext cx="76473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 T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always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exists a node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∈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(P)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lphaLcParenR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T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) rooted at u has k (k ≥ 1)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subtrees T1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T2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lphaLcParenR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each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subtree Ti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weight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than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∗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(P)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616000" y="1076643"/>
            <a:ext cx="2991445" cy="2712357"/>
            <a:chOff x="8440614" y="1113692"/>
            <a:chExt cx="2631179" cy="2385702"/>
          </a:xfrm>
        </p:grpSpPr>
        <p:sp>
          <p:nvSpPr>
            <p:cNvPr id="17" name="椭圆 16"/>
            <p:cNvSpPr/>
            <p:nvPr/>
          </p:nvSpPr>
          <p:spPr>
            <a:xfrm>
              <a:off x="9551249" y="1113692"/>
              <a:ext cx="422031" cy="422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u</a:t>
              </a:r>
              <a:endParaRPr lang="zh-CN" altLang="en-US" sz="2000" b="1" dirty="0"/>
            </a:p>
          </p:txBody>
        </p:sp>
        <p:cxnSp>
          <p:nvCxnSpPr>
            <p:cNvPr id="30" name="直接连接符 29"/>
            <p:cNvCxnSpPr>
              <a:stCxn id="17" idx="3"/>
              <a:endCxn id="18" idx="0"/>
            </p:cNvCxnSpPr>
            <p:nvPr/>
          </p:nvCxnSpPr>
          <p:spPr>
            <a:xfrm flipH="1">
              <a:off x="8768862" y="1473918"/>
              <a:ext cx="844192" cy="71829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7" idx="5"/>
              <a:endCxn id="28" idx="0"/>
            </p:cNvCxnSpPr>
            <p:nvPr/>
          </p:nvCxnSpPr>
          <p:spPr>
            <a:xfrm>
              <a:off x="9911475" y="1473918"/>
              <a:ext cx="850309" cy="71829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4"/>
              <a:endCxn id="25" idx="0"/>
            </p:cNvCxnSpPr>
            <p:nvPr/>
          </p:nvCxnSpPr>
          <p:spPr>
            <a:xfrm flipH="1">
              <a:off x="9761514" y="1535723"/>
              <a:ext cx="751" cy="65649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8440614" y="2192215"/>
              <a:ext cx="638257" cy="1283733"/>
              <a:chOff x="8440614" y="2192215"/>
              <a:chExt cx="638257" cy="1283733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440614" y="2192215"/>
                <a:ext cx="638257" cy="914400"/>
                <a:chOff x="8440614" y="2192215"/>
                <a:chExt cx="638257" cy="914400"/>
              </a:xfrm>
            </p:grpSpPr>
            <p:sp>
              <p:nvSpPr>
                <p:cNvPr id="21" name="等腰三角形 20"/>
                <p:cNvSpPr/>
                <p:nvPr/>
              </p:nvSpPr>
              <p:spPr>
                <a:xfrm>
                  <a:off x="8440614" y="2614246"/>
                  <a:ext cx="638257" cy="492369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8557846" y="2192215"/>
                  <a:ext cx="422031" cy="422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spc="-300" dirty="0"/>
                </a:p>
              </p:txBody>
            </p:sp>
          </p:grpSp>
          <p:sp>
            <p:nvSpPr>
              <p:cNvPr id="37" name="文本框 36"/>
              <p:cNvSpPr txBox="1"/>
              <p:nvPr/>
            </p:nvSpPr>
            <p:spPr>
              <a:xfrm>
                <a:off x="8534938" y="2253734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lt1"/>
                    </a:solidFill>
                  </a:rPr>
                  <a:t>v1</a:t>
                </a:r>
                <a:endParaRPr lang="zh-CN" altLang="en-US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534400" y="310661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T1</a:t>
                </a:r>
                <a:endParaRPr lang="zh-CN" altLang="en-US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9439884" y="2192215"/>
              <a:ext cx="638257" cy="1283733"/>
              <a:chOff x="9439884" y="2192215"/>
              <a:chExt cx="638257" cy="1283733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9439884" y="2192215"/>
                <a:ext cx="638257" cy="914400"/>
                <a:chOff x="8560653" y="2192215"/>
                <a:chExt cx="638257" cy="914400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>
                  <a:off x="8560653" y="2614246"/>
                  <a:ext cx="638257" cy="492369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8671267" y="2192215"/>
                  <a:ext cx="422031" cy="422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9565038" y="2253733"/>
                <a:ext cx="436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lt1"/>
                    </a:solidFill>
                  </a:rPr>
                  <a:t>v2</a:t>
                </a:r>
                <a:endParaRPr lang="zh-CN" altLang="en-US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557116" y="310661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T2</a:t>
                </a:r>
                <a:endParaRPr lang="zh-CN" altLang="en-US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0433536" y="2192215"/>
              <a:ext cx="638257" cy="1307179"/>
              <a:chOff x="10257691" y="2192215"/>
              <a:chExt cx="638257" cy="130717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0257691" y="2192215"/>
                <a:ext cx="638257" cy="914400"/>
                <a:chOff x="8440614" y="2192215"/>
                <a:chExt cx="638257" cy="914400"/>
              </a:xfrm>
            </p:grpSpPr>
            <p:sp>
              <p:nvSpPr>
                <p:cNvPr id="27" name="等腰三角形 26"/>
                <p:cNvSpPr/>
                <p:nvPr/>
              </p:nvSpPr>
              <p:spPr>
                <a:xfrm>
                  <a:off x="8440614" y="2614246"/>
                  <a:ext cx="638257" cy="492369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8557846" y="2192215"/>
                  <a:ext cx="422031" cy="422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文本框 42"/>
              <p:cNvSpPr txBox="1"/>
              <p:nvPr/>
            </p:nvSpPr>
            <p:spPr>
              <a:xfrm>
                <a:off x="10363200" y="2248615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lt1"/>
                    </a:solidFill>
                  </a:rPr>
                  <a:t>vk</a:t>
                </a:r>
                <a:endParaRPr lang="zh-CN" altLang="en-US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363200" y="3130062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T3</a:t>
                </a:r>
                <a:endParaRPr lang="zh-CN" altLang="en-US" dirty="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9980925" y="2178808"/>
              <a:ext cx="55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……</a:t>
              </a:r>
              <a:endParaRPr lang="zh-CN" altLang="en-US" b="1" dirty="0"/>
            </a:p>
          </p:txBody>
        </p:sp>
      </p:grpSp>
      <p:sp>
        <p:nvSpPr>
          <p:cNvPr id="61" name="矩形 60"/>
          <p:cNvSpPr/>
          <p:nvPr/>
        </p:nvSpPr>
        <p:spPr>
          <a:xfrm>
            <a:off x="351170" y="553423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PrunedDP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all 文本" hidden="1"/>
          <p:cNvSpPr/>
          <p:nvPr/>
        </p:nvSpPr>
        <p:spPr>
          <a:xfrm>
            <a:off x="436859" y="1392553"/>
            <a:ext cx="4434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Recall that in the Basic algorithm</a:t>
            </a:r>
          </a:p>
        </p:txBody>
      </p:sp>
      <p:sp>
        <p:nvSpPr>
          <p:cNvPr id="2" name="to obtain 文本" hidden="1"/>
          <p:cNvSpPr/>
          <p:nvPr/>
        </p:nvSpPr>
        <p:spPr>
          <a:xfrm>
            <a:off x="3246794" y="1994902"/>
            <a:ext cx="6462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</a:t>
            </a:r>
            <a:r>
              <a:rPr lang="zh-CN" altLang="en-US" sz="2400" dirty="0" smtClean="0"/>
              <a:t>o </a:t>
            </a:r>
            <a:r>
              <a:rPr lang="zh-CN" altLang="en-US" sz="2400" dirty="0"/>
              <a:t>obtain the optimal solution </a:t>
            </a:r>
            <a:r>
              <a:rPr lang="zh-CN" altLang="en-US" sz="2400" dirty="0" smtClean="0"/>
              <a:t>f∗(P) for </a:t>
            </a:r>
            <a:r>
              <a:rPr lang="zh-CN" altLang="en-US" sz="2400" dirty="0"/>
              <a:t>a query P , </a:t>
            </a:r>
            <a:r>
              <a:rPr lang="zh-CN" altLang="en-US" sz="2400" dirty="0" smtClean="0"/>
              <a:t>the algorithm </a:t>
            </a:r>
            <a:r>
              <a:rPr lang="zh-CN" altLang="en-US" sz="2400" dirty="0"/>
              <a:t>must compute the optimal weights of all </a:t>
            </a:r>
            <a:r>
              <a:rPr lang="zh-CN" altLang="en-US" sz="2400" dirty="0" smtClean="0"/>
              <a:t>the </a:t>
            </a:r>
            <a:r>
              <a:rPr lang="zh-CN" altLang="en-US" sz="2400" dirty="0" smtClean="0">
                <a:solidFill>
                  <a:srgbClr val="FF0000"/>
                </a:solidFill>
              </a:rPr>
              <a:t>intermediate </a:t>
            </a:r>
            <a:r>
              <a:rPr lang="zh-CN" altLang="en-US" sz="2400" dirty="0">
                <a:solidFill>
                  <a:srgbClr val="FF0000"/>
                </a:solidFill>
              </a:rPr>
              <a:t>states </a:t>
            </a:r>
            <a:r>
              <a:rPr lang="zh-CN" altLang="en-US" sz="2400" dirty="0"/>
              <a:t>that are </a:t>
            </a:r>
            <a:r>
              <a:rPr lang="zh-CN" altLang="en-US" sz="2400" dirty="0">
                <a:solidFill>
                  <a:srgbClr val="FF0000"/>
                </a:solidFill>
              </a:rPr>
              <a:t>smaller </a:t>
            </a:r>
            <a:r>
              <a:rPr lang="zh-CN" altLang="en-US" sz="2400" dirty="0" smtClean="0">
                <a:solidFill>
                  <a:srgbClr val="FF0000"/>
                </a:solidFill>
              </a:rPr>
              <a:t>than </a:t>
            </a:r>
            <a:r>
              <a:rPr lang="en-US" altLang="zh-CN" sz="2400" dirty="0" smtClean="0">
                <a:solidFill>
                  <a:srgbClr val="FF0000"/>
                </a:solidFill>
              </a:rPr>
              <a:t>sub-optimal solutions 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36000" y="2101721"/>
            <a:ext cx="1080000" cy="1687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591621" y="2101721"/>
            <a:ext cx="1080000" cy="1687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747859" y="2101721"/>
            <a:ext cx="1080000" cy="1687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7578" y="4044529"/>
            <a:ext cx="90215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Font typeface="+mj-ea"/>
              <a:buAutoNum type="circleNumDbPlain"/>
            </a:pPr>
            <a:r>
              <a:rPr lang="zh-CN" altLang="en-US" sz="2000" b="1" dirty="0" smtClean="0"/>
              <a:t>compute </a:t>
            </a:r>
            <a:r>
              <a:rPr lang="zh-CN" altLang="en-US" sz="2000" b="1" dirty="0"/>
              <a:t>all the optimal subtrees that </a:t>
            </a:r>
            <a:r>
              <a:rPr lang="zh-CN" altLang="en-US" sz="2000" b="1" dirty="0" smtClean="0"/>
              <a:t>have weights </a:t>
            </a:r>
            <a:r>
              <a:rPr lang="zh-CN" altLang="en-US" sz="2000" b="1" dirty="0"/>
              <a:t>smaller </a:t>
            </a:r>
            <a:r>
              <a:rPr lang="zh-CN" altLang="en-US" sz="2000" b="1" dirty="0" smtClean="0"/>
              <a:t>than </a:t>
            </a:r>
            <a:r>
              <a:rPr lang="en-US" altLang="zh-CN" sz="2000" b="1" dirty="0" smtClean="0"/>
              <a:t>f</a:t>
            </a:r>
            <a:r>
              <a:rPr lang="zh-CN" altLang="en-US" sz="2000" b="1" dirty="0" smtClean="0"/>
              <a:t>*(</a:t>
            </a:r>
            <a:r>
              <a:rPr lang="zh-CN" altLang="en-US" sz="2000" b="1" dirty="0"/>
              <a:t>P </a:t>
            </a:r>
            <a:r>
              <a:rPr lang="zh-CN" altLang="en-US" sz="2000" b="1" dirty="0" smtClean="0"/>
              <a:t>)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2</a:t>
            </a:r>
            <a:endParaRPr lang="en-US" altLang="zh-CN" sz="2000" b="1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zh-CN" altLang="en-US" sz="2000" b="1" dirty="0" smtClean="0"/>
              <a:t>merge </a:t>
            </a:r>
            <a:r>
              <a:rPr lang="zh-CN" altLang="en-US" sz="2000" b="1" dirty="0"/>
              <a:t>the results obtained from the first stage to get the optimal tree</a:t>
            </a:r>
            <a:r>
              <a:rPr lang="zh-CN" altLang="en-US" sz="2000" b="1" dirty="0" smtClean="0"/>
              <a:t>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83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2" grpId="0"/>
      <p:bldP spid="2" grpId="1"/>
      <p:bldP spid="12" grpId="0" animBg="1"/>
      <p:bldP spid="67" grpId="0" animBg="1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51170" y="553423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PrunedDP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6502" y="5674144"/>
            <a:ext cx="9976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THEOREM 2. Conditional Tree Merging Theorem: </a:t>
            </a:r>
            <a:r>
              <a:rPr lang="zh-CN" altLang="en-US" dirty="0" smtClean="0"/>
              <a:t>Without loss </a:t>
            </a:r>
            <a:r>
              <a:rPr lang="zh-CN" altLang="en-US" dirty="0"/>
              <a:t>of optimality, to expand a state (v; X ) by a tree merging operation in the best-first DP algorithm, we can merge two </a:t>
            </a:r>
            <a:r>
              <a:rPr lang="zh-CN" altLang="en-US" dirty="0" smtClean="0"/>
              <a:t>subtrees T </a:t>
            </a:r>
            <a:r>
              <a:rPr lang="zh-CN" altLang="en-US" dirty="0"/>
              <a:t>(v; X ) and T (v; </a:t>
            </a:r>
            <a:r>
              <a:rPr lang="zh-CN" altLang="en-US" dirty="0" smtClean="0"/>
              <a:t>X ′ ) for X ′ ⊂ </a:t>
            </a:r>
            <a:r>
              <a:rPr lang="zh-CN" altLang="en-US" dirty="0"/>
              <a:t>P \X only when the total </a:t>
            </a:r>
            <a:r>
              <a:rPr lang="zh-CN" altLang="en-US" dirty="0" smtClean="0"/>
              <a:t>weight of </a:t>
            </a:r>
            <a:r>
              <a:rPr lang="zh-CN" altLang="en-US" dirty="0"/>
              <a:t>these two subtrees is no larger than 2=3 × </a:t>
            </a:r>
            <a:r>
              <a:rPr lang="zh-CN" altLang="en-US" dirty="0" smtClean="0"/>
              <a:t>f ∗ (</a:t>
            </a:r>
            <a:r>
              <a:rPr lang="zh-CN" altLang="en-US" dirty="0"/>
              <a:t>P ).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9810315" y="3135703"/>
            <a:ext cx="2042160" cy="2643610"/>
            <a:chOff x="9812216" y="3587261"/>
            <a:chExt cx="2042160" cy="2643610"/>
          </a:xfrm>
        </p:grpSpPr>
        <p:sp>
          <p:nvSpPr>
            <p:cNvPr id="35" name="椭圆 34"/>
            <p:cNvSpPr/>
            <p:nvPr/>
          </p:nvSpPr>
          <p:spPr>
            <a:xfrm>
              <a:off x="10602350" y="3587261"/>
              <a:ext cx="422031" cy="422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35" idx="3"/>
              <a:endCxn id="59" idx="0"/>
            </p:cNvCxnSpPr>
            <p:nvPr/>
          </p:nvCxnSpPr>
          <p:spPr>
            <a:xfrm flipH="1">
              <a:off x="10081845" y="3947487"/>
              <a:ext cx="582310" cy="4697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5" idx="5"/>
              <a:endCxn id="57" idx="0"/>
            </p:cNvCxnSpPr>
            <p:nvPr/>
          </p:nvCxnSpPr>
          <p:spPr>
            <a:xfrm>
              <a:off x="10962576" y="3947487"/>
              <a:ext cx="511971" cy="4697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5" idx="4"/>
              <a:endCxn id="61" idx="0"/>
            </p:cNvCxnSpPr>
            <p:nvPr/>
          </p:nvCxnSpPr>
          <p:spPr>
            <a:xfrm flipH="1">
              <a:off x="10799297" y="4009292"/>
              <a:ext cx="14069" cy="4079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10588281" y="4417254"/>
              <a:ext cx="492370" cy="422031"/>
              <a:chOff x="5186287" y="5922498"/>
              <a:chExt cx="492370" cy="422031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5186287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5198011" y="5967047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v2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9854419" y="4417254"/>
              <a:ext cx="480646" cy="422031"/>
              <a:chOff x="4213274" y="5922498"/>
              <a:chExt cx="480646" cy="422031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229684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213274" y="596704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lt1"/>
                    </a:solidFill>
                  </a:rPr>
                  <a:t>v1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1263531" y="4417254"/>
              <a:ext cx="492373" cy="422031"/>
              <a:chOff x="6002214" y="5936566"/>
              <a:chExt cx="492373" cy="422031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6002214" y="5936566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013941" y="5967047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v3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9826284" y="5387925"/>
              <a:ext cx="480646" cy="422031"/>
              <a:chOff x="4213274" y="5922498"/>
              <a:chExt cx="480646" cy="422031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229684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213274" y="596704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w1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0614075" y="5359790"/>
              <a:ext cx="480646" cy="422031"/>
              <a:chOff x="4213274" y="5922498"/>
              <a:chExt cx="480646" cy="422031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229684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213274" y="596704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w2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1345595" y="5373857"/>
              <a:ext cx="480646" cy="422031"/>
              <a:chOff x="4213274" y="5922498"/>
              <a:chExt cx="480646" cy="422031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4229684" y="5922498"/>
                <a:ext cx="422031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213274" y="5967046"/>
                <a:ext cx="48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lt1"/>
                    </a:solidFill>
                  </a:rPr>
                  <a:t>w3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5" name="直接连接符 44"/>
            <p:cNvCxnSpPr>
              <a:stCxn id="60" idx="2"/>
              <a:endCxn id="56" idx="0"/>
            </p:cNvCxnSpPr>
            <p:nvPr/>
          </p:nvCxnSpPr>
          <p:spPr>
            <a:xfrm flipH="1">
              <a:off x="10066607" y="4831134"/>
              <a:ext cx="28135" cy="60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62" idx="2"/>
              <a:endCxn id="53" idx="0"/>
            </p:cNvCxnSpPr>
            <p:nvPr/>
          </p:nvCxnSpPr>
          <p:spPr>
            <a:xfrm>
              <a:off x="10840328" y="4831135"/>
              <a:ext cx="1173" cy="528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8" idx="2"/>
              <a:endCxn id="51" idx="0"/>
            </p:cNvCxnSpPr>
            <p:nvPr/>
          </p:nvCxnSpPr>
          <p:spPr>
            <a:xfrm>
              <a:off x="11515581" y="4817067"/>
              <a:ext cx="57440" cy="5567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9812216" y="5861539"/>
              <a:ext cx="48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T1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698481" y="5861539"/>
              <a:ext cx="48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T2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373730" y="5861539"/>
              <a:ext cx="48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680" y="4914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THE PROGRESSIVE </a:t>
            </a:r>
            <a:r>
              <a:rPr lang="zh-CN" altLang="en-US" dirty="0" smtClean="0"/>
              <a:t>A</a:t>
            </a:r>
            <a:r>
              <a:rPr lang="en-US" altLang="zh-CN" dirty="0" smtClean="0"/>
              <a:t>* </a:t>
            </a:r>
            <a:r>
              <a:rPr lang="zh-CN" altLang="en-US" dirty="0" smtClean="0"/>
              <a:t>ALGORITHM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4786" y="1216276"/>
            <a:ext cx="272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The PrunedDP++ algorithm</a:t>
            </a:r>
          </a:p>
        </p:txBody>
      </p:sp>
    </p:spTree>
    <p:extLst>
      <p:ext uri="{BB962C8B-B14F-4D97-AF65-F5344CB8AC3E}">
        <p14:creationId xmlns:p14="http://schemas.microsoft.com/office/powerpoint/2010/main" val="6230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</TotalTime>
  <Words>864</Words>
  <Application>Microsoft Office PowerPoint</Application>
  <PresentationFormat>宽屏</PresentationFormat>
  <Paragraphs>282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635</cp:revision>
  <dcterms:created xsi:type="dcterms:W3CDTF">2016-10-01T02:52:16Z</dcterms:created>
  <dcterms:modified xsi:type="dcterms:W3CDTF">2016-10-12T02:30:40Z</dcterms:modified>
</cp:coreProperties>
</file>