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62" r:id="rId5"/>
    <p:sldId id="263" r:id="rId6"/>
    <p:sldId id="269" r:id="rId7"/>
    <p:sldId id="266" r:id="rId8"/>
    <p:sldId id="259" r:id="rId9"/>
    <p:sldId id="281" r:id="rId10"/>
    <p:sldId id="280" r:id="rId11"/>
    <p:sldId id="282" r:id="rId12"/>
    <p:sldId id="270" r:id="rId13"/>
    <p:sldId id="283" r:id="rId14"/>
    <p:sldId id="271" r:id="rId15"/>
    <p:sldId id="267" r:id="rId16"/>
    <p:sldId id="268" r:id="rId17"/>
    <p:sldId id="272" r:id="rId18"/>
    <p:sldId id="273" r:id="rId19"/>
    <p:sldId id="274" r:id="rId20"/>
    <p:sldId id="275" r:id="rId21"/>
    <p:sldId id="276" r:id="rId22"/>
    <p:sldId id="277" r:id="rId23"/>
    <p:sldId id="278" r:id="rId24"/>
    <p:sldId id="279" r:id="rId25"/>
    <p:sldId id="261" r:id="rId26"/>
    <p:sldId id="260" r:id="rId27"/>
    <p:sldId id="264"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29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9090"/>
    <a:srgbClr val="2B9B9B"/>
    <a:srgbClr val="AA263C"/>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65" autoAdjust="0"/>
    <p:restoredTop sz="88808" autoAdjust="0"/>
  </p:normalViewPr>
  <p:slideViewPr>
    <p:cSldViewPr snapToGrid="0" showGuides="1">
      <p:cViewPr>
        <p:scale>
          <a:sx n="75" d="100"/>
          <a:sy n="75" d="100"/>
        </p:scale>
        <p:origin x="480" y="216"/>
      </p:cViewPr>
      <p:guideLst>
        <p:guide orient="horz" pos="2160"/>
        <p:guide pos="4294"/>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177046-8BAF-45CF-A17B-85BC31D2DA19}" type="datetimeFigureOut">
              <a:rPr lang="zh-CN" altLang="en-US" smtClean="0"/>
              <a:t>2016/11/21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4C9A64-0F2F-4B2F-AACF-EB0FC89C719F}" type="slidenum">
              <a:rPr lang="zh-CN" altLang="en-US" smtClean="0"/>
              <a:t>‹#›</a:t>
            </a:fld>
            <a:endParaRPr lang="zh-CN" altLang="en-US"/>
          </a:p>
        </p:txBody>
      </p:sp>
    </p:spTree>
    <p:extLst>
      <p:ext uri="{BB962C8B-B14F-4D97-AF65-F5344CB8AC3E}">
        <p14:creationId xmlns:p14="http://schemas.microsoft.com/office/powerpoint/2010/main" val="784931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H</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这个子图满足其中的任意一条边的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support </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值都大于（</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K-2</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a:t>
            </a:r>
            <a:endParaRPr lang="en-US" altLang="zh-CN" sz="1200" dirty="0" smtClean="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这里举一个例子比如子图｛</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p1 p2 p3 q3</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｝这个子图，是一个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4-Truss</a:t>
            </a:r>
          </a:p>
          <a:p>
            <a:pPr>
              <a:lnSpc>
                <a:spcPct val="150000"/>
              </a:lnSpc>
            </a:pP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最小边的</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support</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值</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+2</a:t>
            </a:r>
          </a:p>
          <a:p>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4</a:t>
            </a:fld>
            <a:endParaRPr lang="zh-CN" altLang="en-US"/>
          </a:p>
        </p:txBody>
      </p:sp>
    </p:spTree>
    <p:extLst>
      <p:ext uri="{BB962C8B-B14F-4D97-AF65-F5344CB8AC3E}">
        <p14:creationId xmlns:p14="http://schemas.microsoft.com/office/powerpoint/2010/main" val="1560270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G G1 G2</a:t>
            </a:r>
            <a:r>
              <a:rPr lang="en-US" altLang="zh-CN" baseline="0" dirty="0" smtClean="0"/>
              <a:t> </a:t>
            </a:r>
            <a:r>
              <a:rPr lang="zh-CN" altLang="en-US" baseline="0" dirty="0" smtClean="0"/>
              <a:t>满足 </a:t>
            </a:r>
            <a:r>
              <a:rPr lang="en-US" altLang="zh-CN" baseline="0" dirty="0" smtClean="0"/>
              <a:t>4-truss </a:t>
            </a:r>
            <a:r>
              <a:rPr lang="zh-CN" altLang="en-US" baseline="0" dirty="0" smtClean="0"/>
              <a:t>且包含查询结点集合 </a:t>
            </a:r>
            <a:r>
              <a:rPr lang="en-US" altLang="zh-CN" baseline="0" dirty="0" smtClean="0"/>
              <a:t>Q </a:t>
            </a:r>
          </a:p>
          <a:p>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6</a:t>
            </a:fld>
            <a:endParaRPr lang="zh-CN" altLang="en-US"/>
          </a:p>
        </p:txBody>
      </p:sp>
    </p:spTree>
    <p:extLst>
      <p:ext uri="{BB962C8B-B14F-4D97-AF65-F5344CB8AC3E}">
        <p14:creationId xmlns:p14="http://schemas.microsoft.com/office/powerpoint/2010/main" val="853251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G0 </a:t>
            </a:r>
            <a:r>
              <a:rPr lang="zh-CN" altLang="en-US" dirty="0" smtClean="0"/>
              <a:t>需要满足包含所有的查询结点的同时保证</a:t>
            </a:r>
            <a:r>
              <a:rPr lang="zh-CN" altLang="en-US" baseline="0" dirty="0" smtClean="0"/>
              <a:t> </a:t>
            </a:r>
            <a:r>
              <a:rPr lang="en-US" altLang="zh-CN" baseline="0" dirty="0" smtClean="0"/>
              <a:t>K-Truss</a:t>
            </a:r>
            <a:r>
              <a:rPr lang="zh-CN" altLang="en-US" baseline="0" dirty="0" smtClean="0"/>
              <a:t>最大</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先找到 </a:t>
            </a:r>
            <a:r>
              <a:rPr lang="en-US" altLang="zh-CN" dirty="0" smtClean="0"/>
              <a:t>G0</a:t>
            </a:r>
            <a:r>
              <a:rPr lang="zh-CN" altLang="en-US" dirty="0" smtClean="0"/>
              <a:t>（满足查询结点中的最大 </a:t>
            </a:r>
            <a:r>
              <a:rPr lang="en-US" altLang="zh-CN" dirty="0" smtClean="0"/>
              <a:t>K-truss</a:t>
            </a:r>
            <a:r>
              <a:rPr lang="zh-CN" altLang="en-US" dirty="0" smtClean="0"/>
              <a:t>）</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G0 </a:t>
            </a:r>
            <a:r>
              <a:rPr lang="zh-CN" altLang="en-US" dirty="0" smtClean="0"/>
              <a:t>可能有一个非常大的 图直径，所以我们需要找到一些点将这些“搭便车”的点删除</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删除这些点之后可能使我们之前找到的子图不在满足 </a:t>
            </a:r>
            <a:r>
              <a:rPr lang="en-US" altLang="zh-CN" dirty="0" smtClean="0"/>
              <a:t>K-kruss </a:t>
            </a:r>
            <a:r>
              <a:rPr lang="zh-CN" altLang="en-US" dirty="0" smtClean="0"/>
              <a:t>图的性质，这个时候我们就要进行维护了。</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8</a:t>
            </a:fld>
            <a:endParaRPr lang="zh-CN" altLang="en-US"/>
          </a:p>
        </p:txBody>
      </p:sp>
    </p:spTree>
    <p:extLst>
      <p:ext uri="{BB962C8B-B14F-4D97-AF65-F5344CB8AC3E}">
        <p14:creationId xmlns:p14="http://schemas.microsoft.com/office/powerpoint/2010/main" val="2785723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G0 </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用查询的结点进行初始化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G0=</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q1 q2 </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a:t>
            </a:r>
            <a:endParaRPr lang="en-US" altLang="zh-CN" sz="1200" dirty="0" smtClean="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把与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q1 q2 </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相连接的边的结点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Truss</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值为</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4</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的加入到</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S4</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集合中</a:t>
            </a:r>
            <a:endParaRPr lang="en-US" altLang="zh-CN" sz="1200" dirty="0" smtClean="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当处理到 边（</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t1,t2</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）时将这两个点加入到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S2</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集合｛</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t1  t2</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a:t>
            </a:r>
            <a:endParaRPr lang="en-US" altLang="zh-CN" sz="1200" dirty="0" smtClean="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当处理完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S4 </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集合后，接着处理</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 S3</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（为空）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S2</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（不为空重复上述过程）此时查询结点连通了</a:t>
            </a:r>
            <a:endParaRPr lang="en-US" altLang="zh-CN" sz="1200" dirty="0" smtClean="0">
              <a:latin typeface="微软雅黑" panose="020B0503020204020204" pitchFamily="34" charset="-122"/>
              <a:ea typeface="微软雅黑" panose="020B0503020204020204" pitchFamily="34" charset="-122"/>
              <a:cs typeface="Arial" panose="020B0604020202020204" pitchFamily="34" charset="0"/>
            </a:endParaRPr>
          </a:p>
          <a:p>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11</a:t>
            </a:fld>
            <a:endParaRPr lang="zh-CN" altLang="en-US"/>
          </a:p>
        </p:txBody>
      </p:sp>
    </p:spTree>
    <p:extLst>
      <p:ext uri="{BB962C8B-B14F-4D97-AF65-F5344CB8AC3E}">
        <p14:creationId xmlns:p14="http://schemas.microsoft.com/office/powerpoint/2010/main" val="3127528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p1</a:t>
            </a:r>
            <a:r>
              <a:rPr lang="zh-CN" altLang="en-US" dirty="0" smtClean="0"/>
              <a:t>结点为距离查询结点最远的点</a:t>
            </a:r>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12</a:t>
            </a:fld>
            <a:endParaRPr lang="zh-CN" altLang="en-US"/>
          </a:p>
        </p:txBody>
      </p:sp>
    </p:spTree>
    <p:extLst>
      <p:ext uri="{BB962C8B-B14F-4D97-AF65-F5344CB8AC3E}">
        <p14:creationId xmlns:p14="http://schemas.microsoft.com/office/powerpoint/2010/main" val="1566199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27</a:t>
            </a:fld>
            <a:endParaRPr lang="zh-CN" altLang="en-US"/>
          </a:p>
        </p:txBody>
      </p:sp>
    </p:spTree>
    <p:extLst>
      <p:ext uri="{BB962C8B-B14F-4D97-AF65-F5344CB8AC3E}">
        <p14:creationId xmlns:p14="http://schemas.microsoft.com/office/powerpoint/2010/main" val="400167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94F5764-65EA-43AB-A06C-3434EA9983AE}" type="datetimeFigureOut">
              <a:rPr lang="zh-CN" altLang="en-US" smtClean="0"/>
              <a:t>2016/11/21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140266600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94F5764-65EA-43AB-A06C-3434EA9983AE}" type="datetimeFigureOut">
              <a:rPr lang="zh-CN" altLang="en-US" smtClean="0"/>
              <a:t>2016/11/21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2918198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94F5764-65EA-43AB-A06C-3434EA9983AE}" type="datetimeFigureOut">
              <a:rPr lang="zh-CN" altLang="en-US" smtClean="0"/>
              <a:t>2016/11/21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1914704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94F5764-65EA-43AB-A06C-3434EA9983AE}" type="datetimeFigureOut">
              <a:rPr lang="zh-CN" altLang="en-US" smtClean="0"/>
              <a:t>2016/11/21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2943679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94F5764-65EA-43AB-A06C-3434EA9983AE}" type="datetimeFigureOut">
              <a:rPr lang="zh-CN" altLang="en-US" smtClean="0"/>
              <a:t>2016/11/21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262537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94F5764-65EA-43AB-A06C-3434EA9983AE}" type="datetimeFigureOut">
              <a:rPr lang="zh-CN" altLang="en-US" smtClean="0"/>
              <a:t>2016/11/21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3924319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94F5764-65EA-43AB-A06C-3434EA9983AE}" type="datetimeFigureOut">
              <a:rPr lang="zh-CN" altLang="en-US" smtClean="0"/>
              <a:t>2016/11/21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201148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94F5764-65EA-43AB-A06C-3434EA9983AE}" type="datetimeFigureOut">
              <a:rPr lang="zh-CN" altLang="en-US" smtClean="0"/>
              <a:t>2016/11/21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3502667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94F5764-65EA-43AB-A06C-3434EA9983AE}" type="datetimeFigureOut">
              <a:rPr lang="zh-CN" altLang="en-US" smtClean="0"/>
              <a:t>2016/11/21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510772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94F5764-65EA-43AB-A06C-3434EA9983AE}" type="datetimeFigureOut">
              <a:rPr lang="zh-CN" altLang="en-US" smtClean="0"/>
              <a:t>2016/11/21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730736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94F5764-65EA-43AB-A06C-3434EA9983AE}" type="datetimeFigureOut">
              <a:rPr lang="zh-CN" altLang="en-US" smtClean="0"/>
              <a:t>2016/11/21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2225172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4F5764-65EA-43AB-A06C-3434EA9983AE}" type="datetimeFigureOut">
              <a:rPr lang="zh-CN" altLang="en-US" smtClean="0"/>
              <a:t>2016/11/21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1302625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40.png"/><Relationship Id="rId4" Type="http://schemas.openxmlformats.org/officeDocument/2006/relationships/image" Target="../media/image33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12850" y="1257300"/>
            <a:ext cx="9766300" cy="584775"/>
          </a:xfrm>
          <a:prstGeom prst="rect">
            <a:avLst/>
          </a:prstGeom>
          <a:noFill/>
        </p:spPr>
        <p:txBody>
          <a:bodyPr wrap="square" rtlCol="0">
            <a:spAutoFit/>
          </a:bodyPr>
          <a:lstStyle/>
          <a:p>
            <a:pPr algn="ctr"/>
            <a:r>
              <a:rPr lang="en-US" altLang="zh-CN" sz="3200" dirty="0" smtClean="0"/>
              <a:t>Approximate Closest Community Search in Networks</a:t>
            </a:r>
            <a:endParaRPr lang="zh-CN" altLang="en-US" sz="3200" dirty="0"/>
          </a:p>
        </p:txBody>
      </p:sp>
      <p:sp>
        <p:nvSpPr>
          <p:cNvPr id="7" name="文本框 6"/>
          <p:cNvSpPr txBox="1"/>
          <p:nvPr/>
        </p:nvSpPr>
        <p:spPr>
          <a:xfrm>
            <a:off x="7677150" y="5194300"/>
            <a:ext cx="4349750" cy="1200329"/>
          </a:xfrm>
          <a:prstGeom prst="rect">
            <a:avLst/>
          </a:prstGeom>
          <a:noFill/>
        </p:spPr>
        <p:txBody>
          <a:bodyPr wrap="square" rtlCol="0">
            <a:spAutoFit/>
          </a:bodyPr>
          <a:lstStyle/>
          <a:p>
            <a:pPr algn="ctr"/>
            <a:r>
              <a:rPr lang="en-US" altLang="zh-CN" sz="2400" dirty="0" smtClean="0"/>
              <a:t>VLDB 2015</a:t>
            </a:r>
          </a:p>
          <a:p>
            <a:pPr algn="ctr"/>
            <a:r>
              <a:rPr lang="en-US" altLang="zh-CN" sz="2400" dirty="0" smtClean="0"/>
              <a:t>Tianzhu Wei</a:t>
            </a:r>
          </a:p>
          <a:p>
            <a:pPr algn="ctr"/>
            <a:r>
              <a:rPr lang="en-US" altLang="zh-CN" sz="2400" dirty="0" smtClean="0"/>
              <a:t>2016 – 11 - </a:t>
            </a:r>
            <a:r>
              <a:rPr lang="en-US" altLang="zh-CN" sz="2400" b="1" dirty="0" smtClean="0">
                <a:solidFill>
                  <a:srgbClr val="FF0000"/>
                </a:solidFill>
              </a:rPr>
              <a:t>???</a:t>
            </a:r>
            <a:endParaRPr lang="zh-CN" altLang="en-US" sz="2400" b="1" dirty="0">
              <a:solidFill>
                <a:srgbClr val="FF0000"/>
              </a:solidFill>
            </a:endParaRPr>
          </a:p>
        </p:txBody>
      </p:sp>
      <p:grpSp>
        <p:nvGrpSpPr>
          <p:cNvPr id="12" name="组合 11"/>
          <p:cNvGrpSpPr/>
          <p:nvPr/>
        </p:nvGrpSpPr>
        <p:grpSpPr>
          <a:xfrm>
            <a:off x="1320800" y="2768600"/>
            <a:ext cx="10075080" cy="1651000"/>
            <a:chOff x="1320800" y="2768600"/>
            <a:chExt cx="10075080" cy="1651000"/>
          </a:xfrm>
        </p:grpSpPr>
        <p:sp>
          <p:nvSpPr>
            <p:cNvPr id="8" name="文本框 7"/>
            <p:cNvSpPr txBox="1"/>
            <p:nvPr/>
          </p:nvSpPr>
          <p:spPr>
            <a:xfrm>
              <a:off x="1320800" y="2828835"/>
              <a:ext cx="4775200" cy="1200329"/>
            </a:xfrm>
            <a:prstGeom prst="rect">
              <a:avLst/>
            </a:prstGeom>
            <a:noFill/>
          </p:spPr>
          <p:txBody>
            <a:bodyPr wrap="square" rtlCol="0">
              <a:spAutoFit/>
            </a:bodyPr>
            <a:lstStyle/>
            <a:p>
              <a:pPr algn="ctr">
                <a:lnSpc>
                  <a:spcPct val="150000"/>
                </a:lnSpc>
              </a:pPr>
              <a:r>
                <a:rPr lang="en-US" altLang="zh-CN" sz="2400" dirty="0" smtClean="0"/>
                <a:t>Xin Huang </a:t>
              </a:r>
              <a:r>
                <a:rPr lang="en-US" altLang="zh-CN" sz="2400" dirty="0" smtClean="0">
                  <a:solidFill>
                    <a:schemeClr val="bg1">
                      <a:lumMod val="50000"/>
                    </a:schemeClr>
                  </a:solidFill>
                </a:rPr>
                <a:t>*</a:t>
              </a:r>
              <a:r>
                <a:rPr lang="en-US" altLang="zh-CN" sz="2400" dirty="0" smtClean="0"/>
                <a:t>, Laks V.S. Lakshmanan </a:t>
              </a:r>
              <a:r>
                <a:rPr lang="en-US" altLang="zh-CN" sz="2400" dirty="0" smtClean="0">
                  <a:solidFill>
                    <a:schemeClr val="bg1">
                      <a:lumMod val="50000"/>
                    </a:schemeClr>
                  </a:solidFill>
                </a:rPr>
                <a:t>*</a:t>
              </a:r>
              <a:endParaRPr lang="en-US" altLang="zh-CN" sz="2400" dirty="0">
                <a:solidFill>
                  <a:schemeClr val="bg1">
                    <a:lumMod val="50000"/>
                  </a:schemeClr>
                </a:solidFill>
              </a:endParaRPr>
            </a:p>
            <a:p>
              <a:pPr algn="ctr">
                <a:lnSpc>
                  <a:spcPct val="150000"/>
                </a:lnSpc>
              </a:pPr>
              <a:r>
                <a:rPr lang="en-US" altLang="zh-CN" sz="2400" i="1" dirty="0" smtClean="0">
                  <a:latin typeface="Calisto MT" panose="02040603050505030304" pitchFamily="18" charset="0"/>
                </a:rPr>
                <a:t>University of British Columbia</a:t>
              </a:r>
            </a:p>
          </p:txBody>
        </p:sp>
        <p:sp>
          <p:nvSpPr>
            <p:cNvPr id="9" name="文本框 8"/>
            <p:cNvSpPr txBox="1"/>
            <p:nvPr/>
          </p:nvSpPr>
          <p:spPr>
            <a:xfrm>
              <a:off x="6292849" y="2828835"/>
              <a:ext cx="5103031" cy="1200329"/>
            </a:xfrm>
            <a:prstGeom prst="rect">
              <a:avLst/>
            </a:prstGeom>
            <a:noFill/>
          </p:spPr>
          <p:txBody>
            <a:bodyPr wrap="square" rtlCol="0">
              <a:spAutoFit/>
            </a:bodyPr>
            <a:lstStyle/>
            <a:p>
              <a:pPr algn="ctr">
                <a:lnSpc>
                  <a:spcPct val="150000"/>
                </a:lnSpc>
              </a:pPr>
              <a:r>
                <a:rPr lang="en-US" altLang="zh-CN" sz="2400" dirty="0" smtClean="0"/>
                <a:t>Jeffrey Xu Yu </a:t>
              </a:r>
              <a:r>
                <a:rPr lang="en-US" altLang="zh-CN" sz="2400" dirty="0" smtClean="0">
                  <a:solidFill>
                    <a:schemeClr val="bg1">
                      <a:lumMod val="50000"/>
                    </a:schemeClr>
                  </a:solidFill>
                </a:rPr>
                <a:t>^</a:t>
              </a:r>
              <a:r>
                <a:rPr lang="en-US" altLang="zh-CN" sz="2400" dirty="0" smtClean="0"/>
                <a:t> , Hong Cheng </a:t>
              </a:r>
              <a:r>
                <a:rPr lang="en-US" altLang="zh-CN" sz="2400" dirty="0">
                  <a:solidFill>
                    <a:schemeClr val="bg1">
                      <a:lumMod val="50000"/>
                    </a:schemeClr>
                  </a:solidFill>
                </a:rPr>
                <a:t>^</a:t>
              </a:r>
            </a:p>
            <a:p>
              <a:pPr algn="ctr">
                <a:lnSpc>
                  <a:spcPct val="150000"/>
                </a:lnSpc>
              </a:pPr>
              <a:r>
                <a:rPr lang="en-US" altLang="zh-CN" sz="2400" i="1" dirty="0">
                  <a:latin typeface="Calisto MT" panose="02040603050505030304" pitchFamily="18" charset="0"/>
                </a:rPr>
                <a:t>The Chinese University of Hong Kong</a:t>
              </a:r>
            </a:p>
          </p:txBody>
        </p:sp>
        <p:cxnSp>
          <p:nvCxnSpPr>
            <p:cNvPr id="11" name="直接连接符 10"/>
            <p:cNvCxnSpPr/>
            <p:nvPr/>
          </p:nvCxnSpPr>
          <p:spPr>
            <a:xfrm>
              <a:off x="6108700" y="2768600"/>
              <a:ext cx="0" cy="1651000"/>
            </a:xfrm>
            <a:prstGeom prst="line">
              <a:avLst/>
            </a:prstGeom>
            <a:ln w="34925">
              <a:prstDash val="dash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0723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202331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Our solution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矩形 7"/>
          <p:cNvSpPr/>
          <p:nvPr/>
        </p:nvSpPr>
        <p:spPr>
          <a:xfrm>
            <a:off x="2854213" y="508085"/>
            <a:ext cx="1821332" cy="646331"/>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Truss Index</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105" name="组合 104"/>
          <p:cNvGrpSpPr/>
          <p:nvPr/>
        </p:nvGrpSpPr>
        <p:grpSpPr>
          <a:xfrm>
            <a:off x="6946305" y="1738220"/>
            <a:ext cx="5075242" cy="2734522"/>
            <a:chOff x="6946305" y="1738220"/>
            <a:chExt cx="5075242" cy="2734522"/>
          </a:xfrm>
        </p:grpSpPr>
        <p:sp>
          <p:nvSpPr>
            <p:cNvPr id="9" name="椭圆 8"/>
            <p:cNvSpPr/>
            <p:nvPr/>
          </p:nvSpPr>
          <p:spPr>
            <a:xfrm>
              <a:off x="7415984" y="2980155"/>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 name="文本框 9"/>
            <p:cNvSpPr txBox="1"/>
            <p:nvPr/>
          </p:nvSpPr>
          <p:spPr>
            <a:xfrm>
              <a:off x="8062330" y="4072632"/>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cxnSp>
          <p:nvCxnSpPr>
            <p:cNvPr id="11" name="直接连接符 10"/>
            <p:cNvCxnSpPr>
              <a:stCxn id="12" idx="3"/>
              <a:endCxn id="9" idx="7"/>
            </p:cNvCxnSpPr>
            <p:nvPr/>
          </p:nvCxnSpPr>
          <p:spPr>
            <a:xfrm flipH="1">
              <a:off x="7633183" y="2346812"/>
              <a:ext cx="631866" cy="67060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8227784" y="2129613"/>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 name="椭圆 12"/>
            <p:cNvSpPr/>
            <p:nvPr/>
          </p:nvSpPr>
          <p:spPr>
            <a:xfrm>
              <a:off x="8227784" y="382373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14" name="直接连接符 13"/>
            <p:cNvCxnSpPr>
              <a:stCxn id="12" idx="4"/>
              <a:endCxn id="13" idx="0"/>
            </p:cNvCxnSpPr>
            <p:nvPr/>
          </p:nvCxnSpPr>
          <p:spPr>
            <a:xfrm>
              <a:off x="8355016" y="2384077"/>
              <a:ext cx="0" cy="143966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8982533" y="298015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1" name="椭圆 20"/>
            <p:cNvSpPr/>
            <p:nvPr/>
          </p:nvSpPr>
          <p:spPr>
            <a:xfrm>
              <a:off x="9871764" y="298015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2" name="椭圆 21"/>
            <p:cNvSpPr/>
            <p:nvPr/>
          </p:nvSpPr>
          <p:spPr>
            <a:xfrm>
              <a:off x="11452686" y="2962161"/>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3" name="椭圆 22"/>
            <p:cNvSpPr/>
            <p:nvPr/>
          </p:nvSpPr>
          <p:spPr>
            <a:xfrm>
              <a:off x="10667242" y="213517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4" name="椭圆 23"/>
            <p:cNvSpPr/>
            <p:nvPr/>
          </p:nvSpPr>
          <p:spPr>
            <a:xfrm>
              <a:off x="10667242" y="3827119"/>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25" name="直接连接符 24"/>
            <p:cNvCxnSpPr>
              <a:stCxn id="9" idx="5"/>
              <a:endCxn id="13" idx="1"/>
            </p:cNvCxnSpPr>
            <p:nvPr/>
          </p:nvCxnSpPr>
          <p:spPr>
            <a:xfrm>
              <a:off x="7633183" y="3197354"/>
              <a:ext cx="631866" cy="663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3" idx="4"/>
              <a:endCxn id="24" idx="0"/>
            </p:cNvCxnSpPr>
            <p:nvPr/>
          </p:nvCxnSpPr>
          <p:spPr>
            <a:xfrm>
              <a:off x="10794474" y="2389639"/>
              <a:ext cx="0" cy="14374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2" idx="2"/>
              <a:endCxn id="21" idx="6"/>
            </p:cNvCxnSpPr>
            <p:nvPr/>
          </p:nvCxnSpPr>
          <p:spPr>
            <a:xfrm flipH="1">
              <a:off x="10126228" y="3089393"/>
              <a:ext cx="1326458" cy="1799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21" idx="2"/>
              <a:endCxn id="20" idx="6"/>
            </p:cNvCxnSpPr>
            <p:nvPr/>
          </p:nvCxnSpPr>
          <p:spPr>
            <a:xfrm flipH="1">
              <a:off x="9236997" y="3107387"/>
              <a:ext cx="63476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20" idx="2"/>
              <a:endCxn id="9" idx="6"/>
            </p:cNvCxnSpPr>
            <p:nvPr/>
          </p:nvCxnSpPr>
          <p:spPr>
            <a:xfrm flipH="1">
              <a:off x="7670448" y="3107387"/>
              <a:ext cx="131208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20" idx="3"/>
              <a:endCxn id="13" idx="7"/>
            </p:cNvCxnSpPr>
            <p:nvPr/>
          </p:nvCxnSpPr>
          <p:spPr>
            <a:xfrm flipH="1">
              <a:off x="8444983" y="3197354"/>
              <a:ext cx="574815" cy="663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2" idx="5"/>
              <a:endCxn id="20" idx="1"/>
            </p:cNvCxnSpPr>
            <p:nvPr/>
          </p:nvCxnSpPr>
          <p:spPr>
            <a:xfrm>
              <a:off x="8444983" y="2346812"/>
              <a:ext cx="574815" cy="67060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23" idx="5"/>
              <a:endCxn id="22" idx="1"/>
            </p:cNvCxnSpPr>
            <p:nvPr/>
          </p:nvCxnSpPr>
          <p:spPr>
            <a:xfrm>
              <a:off x="10884441" y="2352374"/>
              <a:ext cx="605510" cy="64705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22" idx="3"/>
              <a:endCxn id="24" idx="7"/>
            </p:cNvCxnSpPr>
            <p:nvPr/>
          </p:nvCxnSpPr>
          <p:spPr>
            <a:xfrm flipH="1">
              <a:off x="10884441" y="3179360"/>
              <a:ext cx="605510" cy="68502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21" idx="5"/>
              <a:endCxn id="24" idx="1"/>
            </p:cNvCxnSpPr>
            <p:nvPr/>
          </p:nvCxnSpPr>
          <p:spPr>
            <a:xfrm>
              <a:off x="10088963" y="3197354"/>
              <a:ext cx="615544" cy="66703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3" idx="3"/>
              <a:endCxn id="21" idx="7"/>
            </p:cNvCxnSpPr>
            <p:nvPr/>
          </p:nvCxnSpPr>
          <p:spPr>
            <a:xfrm flipH="1">
              <a:off x="10088963" y="2352374"/>
              <a:ext cx="615544" cy="66504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10525297" y="4072632"/>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sp>
          <p:nvSpPr>
            <p:cNvPr id="64" name="文本框 63"/>
            <p:cNvSpPr txBox="1"/>
            <p:nvPr/>
          </p:nvSpPr>
          <p:spPr>
            <a:xfrm>
              <a:off x="11493227" y="3134015"/>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sp>
          <p:nvSpPr>
            <p:cNvPr id="65" name="文本框 64"/>
            <p:cNvSpPr txBox="1"/>
            <p:nvPr/>
          </p:nvSpPr>
          <p:spPr>
            <a:xfrm>
              <a:off x="10525297" y="1738220"/>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sp>
          <p:nvSpPr>
            <p:cNvPr id="66" name="文本框 65"/>
            <p:cNvSpPr txBox="1"/>
            <p:nvPr/>
          </p:nvSpPr>
          <p:spPr>
            <a:xfrm>
              <a:off x="8062330" y="1738220"/>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sp>
          <p:nvSpPr>
            <p:cNvPr id="67" name="文本框 66"/>
            <p:cNvSpPr txBox="1"/>
            <p:nvPr/>
          </p:nvSpPr>
          <p:spPr>
            <a:xfrm>
              <a:off x="6946305" y="2977052"/>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68" name="文本框 67"/>
            <p:cNvSpPr txBox="1"/>
            <p:nvPr/>
          </p:nvSpPr>
          <p:spPr>
            <a:xfrm>
              <a:off x="8895862" y="3299591"/>
              <a:ext cx="528320" cy="400110"/>
            </a:xfrm>
            <a:prstGeom prst="rect">
              <a:avLst/>
            </a:prstGeom>
            <a:noFill/>
          </p:spPr>
          <p:txBody>
            <a:bodyPr wrap="square" rtlCol="0">
              <a:spAutoFit/>
            </a:bodyPr>
            <a:lstStyle/>
            <a:p>
              <a:pPr algn="ctr"/>
              <a:r>
                <a:rPr lang="en-US" altLang="zh-CN" sz="2000" i="1" dirty="0"/>
                <a:t>t</a:t>
              </a:r>
              <a:r>
                <a:rPr lang="en-US" altLang="zh-CN" sz="2000" i="1" dirty="0" smtClean="0"/>
                <a:t>1</a:t>
              </a:r>
              <a:endParaRPr lang="zh-CN" altLang="en-US" sz="2000" i="1" dirty="0"/>
            </a:p>
          </p:txBody>
        </p:sp>
        <p:sp>
          <p:nvSpPr>
            <p:cNvPr id="69" name="文本框 68"/>
            <p:cNvSpPr txBox="1"/>
            <p:nvPr/>
          </p:nvSpPr>
          <p:spPr>
            <a:xfrm>
              <a:off x="9716204" y="3299591"/>
              <a:ext cx="528320" cy="400110"/>
            </a:xfrm>
            <a:prstGeom prst="rect">
              <a:avLst/>
            </a:prstGeom>
            <a:noFill/>
          </p:spPr>
          <p:txBody>
            <a:bodyPr wrap="square" rtlCol="0">
              <a:spAutoFit/>
            </a:bodyPr>
            <a:lstStyle/>
            <a:p>
              <a:pPr algn="ctr"/>
              <a:r>
                <a:rPr lang="en-US" altLang="zh-CN" sz="2000" i="1" dirty="0" smtClean="0"/>
                <a:t>t2</a:t>
              </a:r>
              <a:endParaRPr lang="zh-CN" altLang="en-US" sz="2000" i="1" dirty="0"/>
            </a:p>
          </p:txBody>
        </p:sp>
        <p:sp>
          <p:nvSpPr>
            <p:cNvPr id="70" name="文本框 69"/>
            <p:cNvSpPr txBox="1"/>
            <p:nvPr/>
          </p:nvSpPr>
          <p:spPr>
            <a:xfrm>
              <a:off x="7492573" y="346089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1" name="文本框 70"/>
            <p:cNvSpPr txBox="1"/>
            <p:nvPr/>
          </p:nvSpPr>
          <p:spPr>
            <a:xfrm>
              <a:off x="7432645" y="2372612"/>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2" name="文本框 71"/>
            <p:cNvSpPr txBox="1"/>
            <p:nvPr/>
          </p:nvSpPr>
          <p:spPr>
            <a:xfrm>
              <a:off x="8536305" y="2328872"/>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3" name="文本框 72"/>
            <p:cNvSpPr txBox="1"/>
            <p:nvPr/>
          </p:nvSpPr>
          <p:spPr>
            <a:xfrm>
              <a:off x="7767811" y="2773402"/>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4" name="文本框 73"/>
            <p:cNvSpPr txBox="1"/>
            <p:nvPr/>
          </p:nvSpPr>
          <p:spPr>
            <a:xfrm>
              <a:off x="8159229" y="255616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5" name="文本框 74"/>
            <p:cNvSpPr txBox="1"/>
            <p:nvPr/>
          </p:nvSpPr>
          <p:spPr>
            <a:xfrm>
              <a:off x="8522173" y="348351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6" name="文本框 75"/>
            <p:cNvSpPr txBox="1"/>
            <p:nvPr/>
          </p:nvSpPr>
          <p:spPr>
            <a:xfrm>
              <a:off x="10001077" y="346089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7" name="文本框 76"/>
            <p:cNvSpPr txBox="1"/>
            <p:nvPr/>
          </p:nvSpPr>
          <p:spPr>
            <a:xfrm>
              <a:off x="11018626" y="346089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9" name="文本框 78"/>
            <p:cNvSpPr txBox="1"/>
            <p:nvPr/>
          </p:nvSpPr>
          <p:spPr>
            <a:xfrm>
              <a:off x="11074952" y="2416049"/>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80" name="文本框 79"/>
            <p:cNvSpPr txBox="1"/>
            <p:nvPr/>
          </p:nvSpPr>
          <p:spPr>
            <a:xfrm>
              <a:off x="10001077" y="2416049"/>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81" name="文本框 80"/>
            <p:cNvSpPr txBox="1"/>
            <p:nvPr/>
          </p:nvSpPr>
          <p:spPr>
            <a:xfrm>
              <a:off x="10376084" y="2588996"/>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82" name="文本框 81"/>
            <p:cNvSpPr txBox="1"/>
            <p:nvPr/>
          </p:nvSpPr>
          <p:spPr>
            <a:xfrm>
              <a:off x="10770769" y="2760837"/>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83" name="文本框 82"/>
            <p:cNvSpPr txBox="1"/>
            <p:nvPr/>
          </p:nvSpPr>
          <p:spPr>
            <a:xfrm>
              <a:off x="9333463" y="2746290"/>
              <a:ext cx="528320" cy="400110"/>
            </a:xfrm>
            <a:prstGeom prst="rect">
              <a:avLst/>
            </a:prstGeom>
            <a:noFill/>
          </p:spPr>
          <p:txBody>
            <a:bodyPr wrap="square" rtlCol="0">
              <a:spAutoFit/>
            </a:bodyPr>
            <a:lstStyle/>
            <a:p>
              <a:pPr algn="ctr"/>
              <a:r>
                <a:rPr lang="en-US" altLang="zh-CN" sz="2000" i="1" dirty="0" smtClean="0"/>
                <a:t>2</a:t>
              </a:r>
              <a:endParaRPr lang="zh-CN" altLang="en-US" sz="2000" i="1" dirty="0"/>
            </a:p>
          </p:txBody>
        </p:sp>
      </p:grpSp>
      <p:graphicFrame>
        <p:nvGraphicFramePr>
          <p:cNvPr id="95" name="表格 94"/>
          <p:cNvGraphicFramePr>
            <a:graphicFrameLocks noGrp="1"/>
          </p:cNvGraphicFramePr>
          <p:nvPr>
            <p:extLst>
              <p:ext uri="{D42A27DB-BD31-4B8C-83A1-F6EECF244321}">
                <p14:modId xmlns:p14="http://schemas.microsoft.com/office/powerpoint/2010/main" val="3540906738"/>
              </p:ext>
            </p:extLst>
          </p:nvPr>
        </p:nvGraphicFramePr>
        <p:xfrm>
          <a:off x="1037184" y="1969049"/>
          <a:ext cx="594847" cy="3200400"/>
        </p:xfrm>
        <a:graphic>
          <a:graphicData uri="http://schemas.openxmlformats.org/drawingml/2006/table">
            <a:tbl>
              <a:tblPr firstRow="1" bandRow="1">
                <a:tableStyleId>{2D5ABB26-0587-4C30-8999-92F81FD0307C}</a:tableStyleId>
              </a:tblPr>
              <a:tblGrid>
                <a:gridCol w="594847"/>
              </a:tblGrid>
              <a:tr h="545599">
                <a:tc>
                  <a:txBody>
                    <a:bodyPr/>
                    <a:lstStyle/>
                    <a:p>
                      <a:pPr algn="ctr">
                        <a:lnSpc>
                          <a:spcPct val="200000"/>
                        </a:lnSpc>
                      </a:pPr>
                      <a:r>
                        <a:rPr lang="en-US" altLang="zh-CN" b="1" dirty="0" smtClean="0"/>
                        <a:t>q1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9090"/>
                    </a:solidFill>
                  </a:tcPr>
                </a:tc>
              </a:tr>
              <a:tr h="545599">
                <a:tc>
                  <a:txBody>
                    <a:bodyPr/>
                    <a:lstStyle/>
                    <a:p>
                      <a:pPr algn="ctr">
                        <a:lnSpc>
                          <a:spcPct val="200000"/>
                        </a:lnSpc>
                      </a:pPr>
                      <a:r>
                        <a:rPr lang="en-US" altLang="zh-CN" b="1" dirty="0" smtClean="0"/>
                        <a:t>q2</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9090"/>
                    </a:solidFill>
                  </a:tcPr>
                </a:tc>
              </a:tr>
              <a:tr h="545599">
                <a:tc>
                  <a:txBody>
                    <a:bodyPr/>
                    <a:lstStyle/>
                    <a:p>
                      <a:pPr algn="ctr">
                        <a:lnSpc>
                          <a:spcPct val="200000"/>
                        </a:lnSpc>
                      </a:pPr>
                      <a:r>
                        <a:rPr lang="en-US" altLang="zh-CN" b="1" dirty="0" smtClean="0"/>
                        <a:t>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9090"/>
                    </a:solidFill>
                  </a:tcPr>
                </a:tc>
              </a:tr>
              <a:tr h="545599">
                <a:tc>
                  <a:txBody>
                    <a:bodyPr/>
                    <a:lstStyle/>
                    <a:p>
                      <a:pPr algn="ctr">
                        <a:lnSpc>
                          <a:spcPct val="200000"/>
                        </a:lnSpc>
                      </a:pPr>
                      <a:r>
                        <a:rPr lang="en-US" altLang="zh-CN" b="1" dirty="0" smtClean="0"/>
                        <a:t>***</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9090"/>
                    </a:solidFill>
                  </a:tcPr>
                </a:tc>
              </a:tr>
              <a:tr h="545599">
                <a:tc>
                  <a:txBody>
                    <a:bodyPr/>
                    <a:lstStyle/>
                    <a:p>
                      <a:pPr algn="ctr">
                        <a:lnSpc>
                          <a:spcPct val="200000"/>
                        </a:lnSpc>
                      </a:pPr>
                      <a:r>
                        <a:rPr lang="en-US" altLang="zh-CN" b="1" dirty="0" smtClean="0"/>
                        <a:t>v4</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9090"/>
                    </a:solidFill>
                  </a:tcPr>
                </a:tc>
              </a:tr>
            </a:tbl>
          </a:graphicData>
        </a:graphic>
      </p:graphicFrame>
      <p:cxnSp>
        <p:nvCxnSpPr>
          <p:cNvPr id="97" name="直接箭头连接符 96"/>
          <p:cNvCxnSpPr/>
          <p:nvPr/>
        </p:nvCxnSpPr>
        <p:spPr>
          <a:xfrm>
            <a:off x="1626629" y="3377162"/>
            <a:ext cx="65937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00" name="表格 99"/>
              <p:cNvGraphicFramePr>
                <a:graphicFrameLocks noGrp="1"/>
              </p:cNvGraphicFramePr>
              <p:nvPr>
                <p:extLst>
                  <p:ext uri="{D42A27DB-BD31-4B8C-83A1-F6EECF244321}">
                    <p14:modId xmlns:p14="http://schemas.microsoft.com/office/powerpoint/2010/main" val="2956613865"/>
                  </p:ext>
                </p:extLst>
              </p:nvPr>
            </p:nvGraphicFramePr>
            <p:xfrm>
              <a:off x="2286000" y="3191742"/>
              <a:ext cx="4461740" cy="370840"/>
            </p:xfrm>
            <a:graphic>
              <a:graphicData uri="http://schemas.openxmlformats.org/drawingml/2006/table">
                <a:tbl>
                  <a:tblPr firstRow="1" bandRow="1">
                    <a:tableStyleId>{2D5ABB26-0587-4C30-8999-92F81FD0307C}</a:tableStyleId>
                  </a:tblPr>
                  <a:tblGrid>
                    <a:gridCol w="1115435"/>
                    <a:gridCol w="1115435"/>
                    <a:gridCol w="1115435"/>
                    <a:gridCol w="1115435"/>
                  </a:tblGrid>
                  <a:tr h="370840">
                    <a:tc>
                      <a:txBody>
                        <a:bodyPr/>
                        <a:lstStyle/>
                        <a:p>
                          <a:pPr algn="ctr"/>
                          <a14:m>
                            <m:oMathPara xmlns:m="http://schemas.openxmlformats.org/officeDocument/2006/math">
                              <m:oMathParaPr>
                                <m:jc m:val="centerGroup"/>
                              </m:oMathParaPr>
                              <m:oMath xmlns:m="http://schemas.openxmlformats.org/officeDocument/2006/math">
                                <m:r>
                                  <a:rPr lang="zh-CN" altLang="en-US" b="1" i="1" smtClean="0">
                                    <a:latin typeface="Cambria Math" panose="02040503050406030204" pitchFamily="18" charset="0"/>
                                  </a:rPr>
                                  <m:t>𝝉</m:t>
                                </m:r>
                                <m:r>
                                  <a:rPr lang="en-US" altLang="zh-CN" b="1" i="1" smtClean="0">
                                    <a:latin typeface="Cambria Math" panose="02040503050406030204" pitchFamily="18" charset="0"/>
                                  </a:rPr>
                                  <m:t>(</m:t>
                                </m:r>
                                <m:r>
                                  <a:rPr lang="en-US" altLang="zh-CN" b="1" i="1" smtClean="0">
                                    <a:latin typeface="Cambria Math" panose="02040503050406030204" pitchFamily="18" charset="0"/>
                                  </a:rPr>
                                  <m:t>𝒕</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𝒗</m:t>
                                </m:r>
                                <m:r>
                                  <a:rPr lang="en-US" altLang="zh-CN" b="1" i="1" smtClean="0">
                                    <a:latin typeface="Cambria Math" panose="02040503050406030204" pitchFamily="18" charset="0"/>
                                  </a:rPr>
                                  <m:t>𝟐</m:t>
                                </m:r>
                                <m:r>
                                  <a:rPr lang="en-US" altLang="zh-CN" b="1" i="1" smtClean="0">
                                    <a:latin typeface="Cambria Math" panose="02040503050406030204" pitchFamily="18" charset="0"/>
                                  </a:rPr>
                                  <m:t>)</m:t>
                                </m:r>
                              </m:oMath>
                            </m:oMathPara>
                          </a14:m>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b="1" i="1" smtClean="0">
                                    <a:latin typeface="Cambria Math" panose="02040503050406030204" pitchFamily="18" charset="0"/>
                                  </a:rPr>
                                  <m:t>𝝉</m:t>
                                </m:r>
                                <m:r>
                                  <a:rPr lang="en-US" altLang="zh-CN" b="1" i="1" smtClean="0">
                                    <a:latin typeface="Cambria Math" panose="02040503050406030204" pitchFamily="18" charset="0"/>
                                  </a:rPr>
                                  <m:t>(</m:t>
                                </m:r>
                                <m:r>
                                  <a:rPr lang="en-US" altLang="zh-CN" b="1" i="1" smtClean="0">
                                    <a:latin typeface="Cambria Math" panose="02040503050406030204" pitchFamily="18" charset="0"/>
                                  </a:rPr>
                                  <m:t>𝒕</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𝒒</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oMath>
                            </m:oMathPara>
                          </a14:m>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b="1" i="1" smtClean="0">
                                    <a:latin typeface="Cambria Math" panose="02040503050406030204" pitchFamily="18" charset="0"/>
                                  </a:rPr>
                                  <m:t>𝝉</m:t>
                                </m:r>
                                <m:r>
                                  <a:rPr lang="en-US" altLang="zh-CN" b="1" i="1" smtClean="0">
                                    <a:latin typeface="Cambria Math" panose="02040503050406030204" pitchFamily="18" charset="0"/>
                                  </a:rPr>
                                  <m:t>(</m:t>
                                </m:r>
                                <m:r>
                                  <a:rPr lang="en-US" altLang="zh-CN" b="1" i="1" smtClean="0">
                                    <a:latin typeface="Cambria Math" panose="02040503050406030204" pitchFamily="18" charset="0"/>
                                  </a:rPr>
                                  <m:t>𝒕</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𝒗</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oMath>
                            </m:oMathPara>
                          </a14:m>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b="1" i="1" smtClean="0">
                                    <a:latin typeface="Cambria Math" panose="02040503050406030204" pitchFamily="18" charset="0"/>
                                  </a:rPr>
                                  <m:t>𝝉</m:t>
                                </m:r>
                                <m:r>
                                  <a:rPr lang="en-US" altLang="zh-CN" b="1" i="1" smtClean="0">
                                    <a:latin typeface="Cambria Math" panose="02040503050406030204" pitchFamily="18" charset="0"/>
                                  </a:rPr>
                                  <m:t>(</m:t>
                                </m:r>
                                <m:r>
                                  <a:rPr lang="en-US" altLang="zh-CN" b="1" i="1" smtClean="0">
                                    <a:latin typeface="Cambria Math" panose="02040503050406030204" pitchFamily="18" charset="0"/>
                                  </a:rPr>
                                  <m:t>𝒕</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𝒕</m:t>
                                </m:r>
                                <m:r>
                                  <a:rPr lang="en-US" altLang="zh-CN" b="1" i="1" smtClean="0">
                                    <a:latin typeface="Cambria Math" panose="02040503050406030204" pitchFamily="18" charset="0"/>
                                  </a:rPr>
                                  <m:t>𝟐</m:t>
                                </m:r>
                                <m:r>
                                  <a:rPr lang="en-US" altLang="zh-CN" b="1" i="1" smtClean="0">
                                    <a:latin typeface="Cambria Math" panose="02040503050406030204" pitchFamily="18" charset="0"/>
                                  </a:rPr>
                                  <m:t>)</m:t>
                                </m:r>
                              </m:oMath>
                            </m:oMathPara>
                          </a14:m>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100" name="表格 99"/>
              <p:cNvGraphicFramePr>
                <a:graphicFrameLocks noGrp="1"/>
              </p:cNvGraphicFramePr>
              <p:nvPr>
                <p:extLst>
                  <p:ext uri="{D42A27DB-BD31-4B8C-83A1-F6EECF244321}">
                    <p14:modId xmlns:p14="http://schemas.microsoft.com/office/powerpoint/2010/main" val="2956613865"/>
                  </p:ext>
                </p:extLst>
              </p:nvPr>
            </p:nvGraphicFramePr>
            <p:xfrm>
              <a:off x="2286000" y="3191742"/>
              <a:ext cx="4461740" cy="370840"/>
            </p:xfrm>
            <a:graphic>
              <a:graphicData uri="http://schemas.openxmlformats.org/drawingml/2006/table">
                <a:tbl>
                  <a:tblPr firstRow="1" bandRow="1">
                    <a:tableStyleId>{2D5ABB26-0587-4C30-8999-92F81FD0307C}</a:tableStyleId>
                  </a:tblPr>
                  <a:tblGrid>
                    <a:gridCol w="1115435"/>
                    <a:gridCol w="1115435"/>
                    <a:gridCol w="1115435"/>
                    <a:gridCol w="1115435"/>
                  </a:tblGrid>
                  <a:tr h="370840">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093" t="-1613" r="-301093" b="-1129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01093" t="-1613" r="-201093" b="-1129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201093" t="-1613" r="-101093" b="-1129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301093" t="-1613" r="-1093" b="-11290"/>
                          </a:stretch>
                        </a:blipFill>
                      </a:tcPr>
                    </a:tc>
                  </a:tr>
                </a:tbl>
              </a:graphicData>
            </a:graphic>
          </p:graphicFrame>
        </mc:Fallback>
      </mc:AlternateContent>
      <p:cxnSp>
        <p:nvCxnSpPr>
          <p:cNvPr id="101" name="直接箭头连接符 100"/>
          <p:cNvCxnSpPr/>
          <p:nvPr/>
        </p:nvCxnSpPr>
        <p:spPr>
          <a:xfrm>
            <a:off x="1626629" y="2322754"/>
            <a:ext cx="65937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4" name="矩形 103"/>
          <p:cNvSpPr/>
          <p:nvPr/>
        </p:nvSpPr>
        <p:spPr>
          <a:xfrm>
            <a:off x="2290970" y="2129613"/>
            <a:ext cx="2296270" cy="42198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a:t>
            </a:r>
            <a:endParaRPr lang="zh-CN" altLang="en-US" b="1" dirty="0">
              <a:solidFill>
                <a:schemeClr val="tx1"/>
              </a:solidFill>
            </a:endParaRPr>
          </a:p>
        </p:txBody>
      </p:sp>
    </p:spTree>
    <p:extLst>
      <p:ext uri="{BB962C8B-B14F-4D97-AF65-F5344CB8AC3E}">
        <p14:creationId xmlns:p14="http://schemas.microsoft.com/office/powerpoint/2010/main" val="39722469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202331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Our solution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105" name="组合 104"/>
          <p:cNvGrpSpPr/>
          <p:nvPr/>
        </p:nvGrpSpPr>
        <p:grpSpPr>
          <a:xfrm>
            <a:off x="6687225" y="96455"/>
            <a:ext cx="5075242" cy="2734522"/>
            <a:chOff x="6946305" y="1738220"/>
            <a:chExt cx="5075242" cy="2734522"/>
          </a:xfrm>
        </p:grpSpPr>
        <p:sp>
          <p:nvSpPr>
            <p:cNvPr id="9" name="椭圆 8"/>
            <p:cNvSpPr/>
            <p:nvPr/>
          </p:nvSpPr>
          <p:spPr>
            <a:xfrm>
              <a:off x="7415984" y="2980155"/>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 name="文本框 9"/>
            <p:cNvSpPr txBox="1"/>
            <p:nvPr/>
          </p:nvSpPr>
          <p:spPr>
            <a:xfrm>
              <a:off x="8062330" y="4072632"/>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cxnSp>
          <p:nvCxnSpPr>
            <p:cNvPr id="11" name="直接连接符 10"/>
            <p:cNvCxnSpPr>
              <a:stCxn id="12" idx="3"/>
              <a:endCxn id="9" idx="7"/>
            </p:cNvCxnSpPr>
            <p:nvPr/>
          </p:nvCxnSpPr>
          <p:spPr>
            <a:xfrm flipH="1">
              <a:off x="7633183" y="2346812"/>
              <a:ext cx="631866" cy="67060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8227784" y="2129613"/>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 name="椭圆 12"/>
            <p:cNvSpPr/>
            <p:nvPr/>
          </p:nvSpPr>
          <p:spPr>
            <a:xfrm>
              <a:off x="8227784" y="382373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14" name="直接连接符 13"/>
            <p:cNvCxnSpPr>
              <a:stCxn id="12" idx="4"/>
              <a:endCxn id="13" idx="0"/>
            </p:cNvCxnSpPr>
            <p:nvPr/>
          </p:nvCxnSpPr>
          <p:spPr>
            <a:xfrm>
              <a:off x="8355016" y="2384077"/>
              <a:ext cx="0" cy="143966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8982533" y="298015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1" name="椭圆 20"/>
            <p:cNvSpPr/>
            <p:nvPr/>
          </p:nvSpPr>
          <p:spPr>
            <a:xfrm>
              <a:off x="9871764" y="298015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2" name="椭圆 21"/>
            <p:cNvSpPr/>
            <p:nvPr/>
          </p:nvSpPr>
          <p:spPr>
            <a:xfrm>
              <a:off x="11452686" y="2962161"/>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3" name="椭圆 22"/>
            <p:cNvSpPr/>
            <p:nvPr/>
          </p:nvSpPr>
          <p:spPr>
            <a:xfrm>
              <a:off x="10667242" y="213517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4" name="椭圆 23"/>
            <p:cNvSpPr/>
            <p:nvPr/>
          </p:nvSpPr>
          <p:spPr>
            <a:xfrm>
              <a:off x="10667242" y="3827119"/>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25" name="直接连接符 24"/>
            <p:cNvCxnSpPr>
              <a:stCxn id="9" idx="5"/>
              <a:endCxn id="13" idx="1"/>
            </p:cNvCxnSpPr>
            <p:nvPr/>
          </p:nvCxnSpPr>
          <p:spPr>
            <a:xfrm>
              <a:off x="7633183" y="3197354"/>
              <a:ext cx="631866" cy="663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3" idx="4"/>
              <a:endCxn id="24" idx="0"/>
            </p:cNvCxnSpPr>
            <p:nvPr/>
          </p:nvCxnSpPr>
          <p:spPr>
            <a:xfrm>
              <a:off x="10794474" y="2389639"/>
              <a:ext cx="0" cy="14374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2" idx="2"/>
              <a:endCxn id="21" idx="6"/>
            </p:cNvCxnSpPr>
            <p:nvPr/>
          </p:nvCxnSpPr>
          <p:spPr>
            <a:xfrm flipH="1">
              <a:off x="10126228" y="3089393"/>
              <a:ext cx="1326458" cy="1799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21" idx="2"/>
              <a:endCxn id="20" idx="6"/>
            </p:cNvCxnSpPr>
            <p:nvPr/>
          </p:nvCxnSpPr>
          <p:spPr>
            <a:xfrm flipH="1">
              <a:off x="9236997" y="3107387"/>
              <a:ext cx="63476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20" idx="2"/>
              <a:endCxn id="9" idx="6"/>
            </p:cNvCxnSpPr>
            <p:nvPr/>
          </p:nvCxnSpPr>
          <p:spPr>
            <a:xfrm flipH="1">
              <a:off x="7670448" y="3107387"/>
              <a:ext cx="131208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20" idx="3"/>
              <a:endCxn id="13" idx="7"/>
            </p:cNvCxnSpPr>
            <p:nvPr/>
          </p:nvCxnSpPr>
          <p:spPr>
            <a:xfrm flipH="1">
              <a:off x="8444983" y="3197354"/>
              <a:ext cx="574815" cy="663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2" idx="5"/>
              <a:endCxn id="20" idx="1"/>
            </p:cNvCxnSpPr>
            <p:nvPr/>
          </p:nvCxnSpPr>
          <p:spPr>
            <a:xfrm>
              <a:off x="8444983" y="2346812"/>
              <a:ext cx="574815" cy="67060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23" idx="5"/>
              <a:endCxn id="22" idx="1"/>
            </p:cNvCxnSpPr>
            <p:nvPr/>
          </p:nvCxnSpPr>
          <p:spPr>
            <a:xfrm>
              <a:off x="10884441" y="2352374"/>
              <a:ext cx="605510" cy="64705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22" idx="3"/>
              <a:endCxn id="24" idx="7"/>
            </p:cNvCxnSpPr>
            <p:nvPr/>
          </p:nvCxnSpPr>
          <p:spPr>
            <a:xfrm flipH="1">
              <a:off x="10884441" y="3179360"/>
              <a:ext cx="605510" cy="68502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21" idx="5"/>
              <a:endCxn id="24" idx="1"/>
            </p:cNvCxnSpPr>
            <p:nvPr/>
          </p:nvCxnSpPr>
          <p:spPr>
            <a:xfrm>
              <a:off x="10088963" y="3197354"/>
              <a:ext cx="615544" cy="66703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3" idx="3"/>
              <a:endCxn id="21" idx="7"/>
            </p:cNvCxnSpPr>
            <p:nvPr/>
          </p:nvCxnSpPr>
          <p:spPr>
            <a:xfrm flipH="1">
              <a:off x="10088963" y="2352374"/>
              <a:ext cx="615544" cy="66504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10525297" y="4072632"/>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sp>
          <p:nvSpPr>
            <p:cNvPr id="64" name="文本框 63"/>
            <p:cNvSpPr txBox="1"/>
            <p:nvPr/>
          </p:nvSpPr>
          <p:spPr>
            <a:xfrm>
              <a:off x="11493227" y="3134015"/>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sp>
          <p:nvSpPr>
            <p:cNvPr id="65" name="文本框 64"/>
            <p:cNvSpPr txBox="1"/>
            <p:nvPr/>
          </p:nvSpPr>
          <p:spPr>
            <a:xfrm>
              <a:off x="10525297" y="1738220"/>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sp>
          <p:nvSpPr>
            <p:cNvPr id="66" name="文本框 65"/>
            <p:cNvSpPr txBox="1"/>
            <p:nvPr/>
          </p:nvSpPr>
          <p:spPr>
            <a:xfrm>
              <a:off x="8062330" y="1738220"/>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sp>
          <p:nvSpPr>
            <p:cNvPr id="67" name="文本框 66"/>
            <p:cNvSpPr txBox="1"/>
            <p:nvPr/>
          </p:nvSpPr>
          <p:spPr>
            <a:xfrm>
              <a:off x="6946305" y="2977052"/>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68" name="文本框 67"/>
            <p:cNvSpPr txBox="1"/>
            <p:nvPr/>
          </p:nvSpPr>
          <p:spPr>
            <a:xfrm>
              <a:off x="8895862" y="3299591"/>
              <a:ext cx="528320" cy="400110"/>
            </a:xfrm>
            <a:prstGeom prst="rect">
              <a:avLst/>
            </a:prstGeom>
            <a:noFill/>
          </p:spPr>
          <p:txBody>
            <a:bodyPr wrap="square" rtlCol="0">
              <a:spAutoFit/>
            </a:bodyPr>
            <a:lstStyle/>
            <a:p>
              <a:pPr algn="ctr"/>
              <a:r>
                <a:rPr lang="en-US" altLang="zh-CN" sz="2000" i="1" dirty="0"/>
                <a:t>t</a:t>
              </a:r>
              <a:r>
                <a:rPr lang="en-US" altLang="zh-CN" sz="2000" i="1" dirty="0" smtClean="0"/>
                <a:t>1</a:t>
              </a:r>
              <a:endParaRPr lang="zh-CN" altLang="en-US" sz="2000" i="1" dirty="0"/>
            </a:p>
          </p:txBody>
        </p:sp>
        <p:sp>
          <p:nvSpPr>
            <p:cNvPr id="69" name="文本框 68"/>
            <p:cNvSpPr txBox="1"/>
            <p:nvPr/>
          </p:nvSpPr>
          <p:spPr>
            <a:xfrm>
              <a:off x="9716204" y="3299591"/>
              <a:ext cx="528320" cy="400110"/>
            </a:xfrm>
            <a:prstGeom prst="rect">
              <a:avLst/>
            </a:prstGeom>
            <a:noFill/>
          </p:spPr>
          <p:txBody>
            <a:bodyPr wrap="square" rtlCol="0">
              <a:spAutoFit/>
            </a:bodyPr>
            <a:lstStyle/>
            <a:p>
              <a:pPr algn="ctr"/>
              <a:r>
                <a:rPr lang="en-US" altLang="zh-CN" sz="2000" i="1" dirty="0" smtClean="0"/>
                <a:t>t2</a:t>
              </a:r>
              <a:endParaRPr lang="zh-CN" altLang="en-US" sz="2000" i="1" dirty="0"/>
            </a:p>
          </p:txBody>
        </p:sp>
        <p:sp>
          <p:nvSpPr>
            <p:cNvPr id="70" name="文本框 69"/>
            <p:cNvSpPr txBox="1"/>
            <p:nvPr/>
          </p:nvSpPr>
          <p:spPr>
            <a:xfrm>
              <a:off x="7492573" y="346089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1" name="文本框 70"/>
            <p:cNvSpPr txBox="1"/>
            <p:nvPr/>
          </p:nvSpPr>
          <p:spPr>
            <a:xfrm>
              <a:off x="7432645" y="2372612"/>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2" name="文本框 71"/>
            <p:cNvSpPr txBox="1"/>
            <p:nvPr/>
          </p:nvSpPr>
          <p:spPr>
            <a:xfrm>
              <a:off x="8536305" y="2328872"/>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3" name="文本框 72"/>
            <p:cNvSpPr txBox="1"/>
            <p:nvPr/>
          </p:nvSpPr>
          <p:spPr>
            <a:xfrm>
              <a:off x="7767811" y="2773402"/>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4" name="文本框 73"/>
            <p:cNvSpPr txBox="1"/>
            <p:nvPr/>
          </p:nvSpPr>
          <p:spPr>
            <a:xfrm>
              <a:off x="8159229" y="255616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5" name="文本框 74"/>
            <p:cNvSpPr txBox="1"/>
            <p:nvPr/>
          </p:nvSpPr>
          <p:spPr>
            <a:xfrm>
              <a:off x="8522173" y="348351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6" name="文本框 75"/>
            <p:cNvSpPr txBox="1"/>
            <p:nvPr/>
          </p:nvSpPr>
          <p:spPr>
            <a:xfrm>
              <a:off x="10001077" y="346089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7" name="文本框 76"/>
            <p:cNvSpPr txBox="1"/>
            <p:nvPr/>
          </p:nvSpPr>
          <p:spPr>
            <a:xfrm>
              <a:off x="11018626" y="346089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9" name="文本框 78"/>
            <p:cNvSpPr txBox="1"/>
            <p:nvPr/>
          </p:nvSpPr>
          <p:spPr>
            <a:xfrm>
              <a:off x="11074952" y="2416049"/>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80" name="文本框 79"/>
            <p:cNvSpPr txBox="1"/>
            <p:nvPr/>
          </p:nvSpPr>
          <p:spPr>
            <a:xfrm>
              <a:off x="10001077" y="2416049"/>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81" name="文本框 80"/>
            <p:cNvSpPr txBox="1"/>
            <p:nvPr/>
          </p:nvSpPr>
          <p:spPr>
            <a:xfrm>
              <a:off x="10376084" y="2588996"/>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82" name="文本框 81"/>
            <p:cNvSpPr txBox="1"/>
            <p:nvPr/>
          </p:nvSpPr>
          <p:spPr>
            <a:xfrm>
              <a:off x="10770769" y="2760837"/>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83" name="文本框 82"/>
            <p:cNvSpPr txBox="1"/>
            <p:nvPr/>
          </p:nvSpPr>
          <p:spPr>
            <a:xfrm>
              <a:off x="9333463" y="2746290"/>
              <a:ext cx="528320" cy="400110"/>
            </a:xfrm>
            <a:prstGeom prst="rect">
              <a:avLst/>
            </a:prstGeom>
            <a:noFill/>
          </p:spPr>
          <p:txBody>
            <a:bodyPr wrap="square" rtlCol="0">
              <a:spAutoFit/>
            </a:bodyPr>
            <a:lstStyle/>
            <a:p>
              <a:pPr algn="ctr"/>
              <a:r>
                <a:rPr lang="en-US" altLang="zh-CN" sz="2000" i="1" dirty="0" smtClean="0"/>
                <a:t>2</a:t>
              </a:r>
              <a:endParaRPr lang="zh-CN" altLang="en-US" sz="2000" i="1" dirty="0"/>
            </a:p>
          </p:txBody>
        </p:sp>
      </p:grpSp>
      <p:sp>
        <p:nvSpPr>
          <p:cNvPr id="52" name="矩形 51"/>
          <p:cNvSpPr/>
          <p:nvPr/>
        </p:nvSpPr>
        <p:spPr>
          <a:xfrm>
            <a:off x="2854213" y="508085"/>
            <a:ext cx="1786066"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Finding G0</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矩形 1"/>
              <p:cNvSpPr/>
              <p:nvPr/>
            </p:nvSpPr>
            <p:spPr>
              <a:xfrm>
                <a:off x="677104" y="1418442"/>
                <a:ext cx="270016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b="0" i="1">
                          <a:latin typeface="Cambria Math" panose="02040503050406030204" pitchFamily="18" charset="0"/>
                        </a:rPr>
                        <m:t>𝜏</m:t>
                      </m:r>
                      <m:d>
                        <m:dPr>
                          <m:ctrlPr>
                            <a:rPr lang="en-US" altLang="zh-CN" sz="2400" i="1">
                              <a:latin typeface="Cambria Math" panose="02040503050406030204" pitchFamily="18" charset="0"/>
                            </a:rPr>
                          </m:ctrlPr>
                        </m:dPr>
                        <m:e>
                          <m:r>
                            <a:rPr lang="en-US" altLang="zh-CN" sz="2400" b="0" i="1">
                              <a:latin typeface="Cambria Math" panose="02040503050406030204" pitchFamily="18" charset="0"/>
                            </a:rPr>
                            <m:t>𝑞</m:t>
                          </m:r>
                          <m:r>
                            <a:rPr lang="en-US" altLang="zh-CN" sz="2400" b="0" i="1">
                              <a:latin typeface="Cambria Math" panose="02040503050406030204" pitchFamily="18" charset="0"/>
                            </a:rPr>
                            <m:t>1</m:t>
                          </m:r>
                        </m:e>
                      </m:d>
                      <m:r>
                        <a:rPr lang="en-US" altLang="zh-CN" sz="2400" b="0" i="1">
                          <a:latin typeface="Cambria Math" panose="02040503050406030204" pitchFamily="18" charset="0"/>
                        </a:rPr>
                        <m:t>=</m:t>
                      </m:r>
                      <m:r>
                        <a:rPr lang="zh-CN" altLang="en-US" sz="2400" b="0" i="1">
                          <a:latin typeface="Cambria Math" panose="02040503050406030204" pitchFamily="18" charset="0"/>
                        </a:rPr>
                        <m:t>𝜏</m:t>
                      </m:r>
                      <m:d>
                        <m:dPr>
                          <m:ctrlPr>
                            <a:rPr lang="en-US" altLang="zh-CN" sz="2400" i="1">
                              <a:latin typeface="Cambria Math" panose="02040503050406030204" pitchFamily="18" charset="0"/>
                            </a:rPr>
                          </m:ctrlPr>
                        </m:dPr>
                        <m:e>
                          <m:r>
                            <a:rPr lang="en-US" altLang="zh-CN" sz="2400" b="0" i="1">
                              <a:latin typeface="Cambria Math" panose="02040503050406030204" pitchFamily="18" charset="0"/>
                            </a:rPr>
                            <m:t>𝑞</m:t>
                          </m:r>
                          <m:r>
                            <a:rPr lang="en-US" altLang="zh-CN" sz="2400" b="0" i="1">
                              <a:latin typeface="Cambria Math" panose="02040503050406030204" pitchFamily="18" charset="0"/>
                            </a:rPr>
                            <m:t>2</m:t>
                          </m:r>
                        </m:e>
                      </m:d>
                      <m:r>
                        <a:rPr lang="en-US" altLang="zh-CN" sz="2400" b="0" i="1">
                          <a:latin typeface="Cambria Math" panose="02040503050406030204" pitchFamily="18" charset="0"/>
                        </a:rPr>
                        <m:t>=4</m:t>
                      </m:r>
                    </m:oMath>
                  </m:oMathPara>
                </a14:m>
                <a:endParaRPr lang="zh-CN" altLang="en-US" sz="2400" i="1" dirty="0">
                  <a:latin typeface="微软雅黑" panose="020B0503020204020204" pitchFamily="34" charset="-122"/>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677104" y="1418442"/>
                <a:ext cx="2700163" cy="461665"/>
              </a:xfrm>
              <a:prstGeom prst="rect">
                <a:avLst/>
              </a:prstGeom>
              <a:blipFill rotWithShape="0">
                <a:blip r:embed="rId3"/>
                <a:stretch>
                  <a:fillRect b="-18667"/>
                </a:stretch>
              </a:blipFill>
            </p:spPr>
            <p:txBody>
              <a:bodyPr/>
              <a:lstStyle/>
              <a:p>
                <a:r>
                  <a:rPr lang="zh-CN" altLang="en-US">
                    <a:noFill/>
                  </a:rPr>
                  <a:t> </a:t>
                </a:r>
              </a:p>
            </p:txBody>
          </p:sp>
        </mc:Fallback>
      </mc:AlternateContent>
      <p:sp>
        <p:nvSpPr>
          <p:cNvPr id="56" name="矩形 55"/>
          <p:cNvSpPr/>
          <p:nvPr/>
        </p:nvSpPr>
        <p:spPr>
          <a:xfrm>
            <a:off x="3690932" y="1290479"/>
            <a:ext cx="944489" cy="646331"/>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k = 4</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58" name="矩形 57"/>
              <p:cNvSpPr/>
              <p:nvPr/>
            </p:nvSpPr>
            <p:spPr>
              <a:xfrm>
                <a:off x="1122879" y="2107701"/>
                <a:ext cx="2124556" cy="646331"/>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i="1" dirty="0"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𝑆</m:t>
                          </m:r>
                        </m:e>
                        <m: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4</m:t>
                          </m:r>
                        </m:sub>
                      </m:s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 </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𝑞</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1,</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𝑞</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2 }</m:t>
                      </m:r>
                    </m:oMath>
                  </m:oMathPara>
                </a14:m>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58" name="矩形 57"/>
              <p:cNvSpPr>
                <a:spLocks noRot="1" noChangeAspect="1" noMove="1" noResize="1" noEditPoints="1" noAdjustHandles="1" noChangeArrowheads="1" noChangeShapeType="1" noTextEdit="1"/>
              </p:cNvSpPr>
              <p:nvPr/>
            </p:nvSpPr>
            <p:spPr>
              <a:xfrm>
                <a:off x="1122879" y="2107701"/>
                <a:ext cx="2124556" cy="646331"/>
              </a:xfrm>
              <a:prstGeom prst="rect">
                <a:avLst/>
              </a:prstGeom>
              <a:blipFill rotWithShape="0">
                <a:blip r:embed="rId4"/>
                <a:stretch>
                  <a:fillRect/>
                </a:stretch>
              </a:blipFill>
            </p:spPr>
            <p:txBody>
              <a:bodyPr/>
              <a:lstStyle/>
              <a:p>
                <a:r>
                  <a:rPr lang="zh-CN" altLang="en-US">
                    <a:noFill/>
                  </a:rPr>
                  <a:t> </a:t>
                </a:r>
              </a:p>
            </p:txBody>
          </p:sp>
        </mc:Fallback>
      </mc:AlternateContent>
      <p:cxnSp>
        <p:nvCxnSpPr>
          <p:cNvPr id="62" name="直接连接符 61"/>
          <p:cNvCxnSpPr>
            <a:stCxn id="78" idx="3"/>
            <a:endCxn id="60" idx="7"/>
          </p:cNvCxnSpPr>
          <p:nvPr/>
        </p:nvCxnSpPr>
        <p:spPr>
          <a:xfrm flipH="1">
            <a:off x="7374103" y="3821000"/>
            <a:ext cx="631866" cy="67060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7803250" y="5297926"/>
            <a:ext cx="528320" cy="649004"/>
            <a:chOff x="7803250" y="5297926"/>
            <a:chExt cx="528320" cy="649004"/>
          </a:xfrm>
        </p:grpSpPr>
        <p:sp>
          <p:nvSpPr>
            <p:cNvPr id="61" name="文本框 60"/>
            <p:cNvSpPr txBox="1"/>
            <p:nvPr/>
          </p:nvSpPr>
          <p:spPr>
            <a:xfrm>
              <a:off x="7803250" y="5546820"/>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sp>
          <p:nvSpPr>
            <p:cNvPr id="84" name="椭圆 83"/>
            <p:cNvSpPr/>
            <p:nvPr/>
          </p:nvSpPr>
          <p:spPr>
            <a:xfrm>
              <a:off x="7968704" y="5297926"/>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grpSp>
      <p:cxnSp>
        <p:nvCxnSpPr>
          <p:cNvPr id="85" name="直接连接符 84"/>
          <p:cNvCxnSpPr>
            <a:stCxn id="78" idx="4"/>
            <a:endCxn id="84" idx="0"/>
          </p:cNvCxnSpPr>
          <p:nvPr/>
        </p:nvCxnSpPr>
        <p:spPr>
          <a:xfrm>
            <a:off x="8095936" y="3858265"/>
            <a:ext cx="0" cy="143966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60" idx="5"/>
            <a:endCxn id="84" idx="1"/>
          </p:cNvCxnSpPr>
          <p:nvPr/>
        </p:nvCxnSpPr>
        <p:spPr>
          <a:xfrm>
            <a:off x="7374103" y="4671542"/>
            <a:ext cx="631866" cy="663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89" idx="4"/>
            <a:endCxn id="90" idx="0"/>
          </p:cNvCxnSpPr>
          <p:nvPr/>
        </p:nvCxnSpPr>
        <p:spPr>
          <a:xfrm>
            <a:off x="10535394" y="3863827"/>
            <a:ext cx="0" cy="14374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88" idx="2"/>
            <a:endCxn id="87" idx="6"/>
          </p:cNvCxnSpPr>
          <p:nvPr/>
        </p:nvCxnSpPr>
        <p:spPr>
          <a:xfrm flipH="1">
            <a:off x="9867148" y="4563581"/>
            <a:ext cx="1326458" cy="1799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flipH="1">
            <a:off x="8977461" y="1466678"/>
            <a:ext cx="634767" cy="0"/>
          </a:xfrm>
          <a:prstGeom prst="line">
            <a:avLst/>
          </a:prstGeom>
          <a:ln w="5715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86" idx="2"/>
            <a:endCxn id="60" idx="6"/>
          </p:cNvCxnSpPr>
          <p:nvPr/>
        </p:nvCxnSpPr>
        <p:spPr>
          <a:xfrm flipH="1">
            <a:off x="7411368" y="4581575"/>
            <a:ext cx="131208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86" idx="3"/>
            <a:endCxn id="84" idx="7"/>
          </p:cNvCxnSpPr>
          <p:nvPr/>
        </p:nvCxnSpPr>
        <p:spPr>
          <a:xfrm flipH="1">
            <a:off x="8185903" y="4671542"/>
            <a:ext cx="574815" cy="663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78" idx="5"/>
            <a:endCxn id="86" idx="1"/>
          </p:cNvCxnSpPr>
          <p:nvPr/>
        </p:nvCxnSpPr>
        <p:spPr>
          <a:xfrm>
            <a:off x="8185903" y="3821000"/>
            <a:ext cx="574815" cy="67060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89" idx="5"/>
            <a:endCxn id="88" idx="1"/>
          </p:cNvCxnSpPr>
          <p:nvPr/>
        </p:nvCxnSpPr>
        <p:spPr>
          <a:xfrm>
            <a:off x="10625361" y="3826562"/>
            <a:ext cx="605510" cy="64705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88" idx="3"/>
            <a:endCxn id="90" idx="7"/>
          </p:cNvCxnSpPr>
          <p:nvPr/>
        </p:nvCxnSpPr>
        <p:spPr>
          <a:xfrm flipH="1">
            <a:off x="10625361" y="4653548"/>
            <a:ext cx="605510" cy="68502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87" idx="5"/>
            <a:endCxn id="90" idx="1"/>
          </p:cNvCxnSpPr>
          <p:nvPr/>
        </p:nvCxnSpPr>
        <p:spPr>
          <a:xfrm>
            <a:off x="9829883" y="4671542"/>
            <a:ext cx="615544" cy="66703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89" idx="3"/>
            <a:endCxn id="87" idx="7"/>
          </p:cNvCxnSpPr>
          <p:nvPr/>
        </p:nvCxnSpPr>
        <p:spPr>
          <a:xfrm flipH="1">
            <a:off x="9829883" y="3826562"/>
            <a:ext cx="615544" cy="66504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a:off x="10266217" y="5301307"/>
            <a:ext cx="528320" cy="645623"/>
            <a:chOff x="10266217" y="5301307"/>
            <a:chExt cx="528320" cy="645623"/>
          </a:xfrm>
        </p:grpSpPr>
        <p:sp>
          <p:nvSpPr>
            <p:cNvPr id="90" name="椭圆 89"/>
            <p:cNvSpPr/>
            <p:nvPr/>
          </p:nvSpPr>
          <p:spPr>
            <a:xfrm>
              <a:off x="10408162" y="530130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8" name="文本框 107"/>
            <p:cNvSpPr txBox="1"/>
            <p:nvPr/>
          </p:nvSpPr>
          <p:spPr>
            <a:xfrm>
              <a:off x="10266217" y="5546820"/>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grpSp>
      <p:grpSp>
        <p:nvGrpSpPr>
          <p:cNvPr id="6" name="q2"/>
          <p:cNvGrpSpPr/>
          <p:nvPr/>
        </p:nvGrpSpPr>
        <p:grpSpPr>
          <a:xfrm>
            <a:off x="11193606" y="4436349"/>
            <a:ext cx="568861" cy="571964"/>
            <a:chOff x="11193606" y="4436349"/>
            <a:chExt cx="568861" cy="571964"/>
          </a:xfrm>
        </p:grpSpPr>
        <p:sp>
          <p:nvSpPr>
            <p:cNvPr id="88" name="椭圆 87"/>
            <p:cNvSpPr/>
            <p:nvPr/>
          </p:nvSpPr>
          <p:spPr>
            <a:xfrm>
              <a:off x="11193606" y="4436349"/>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9" name="文本框 108"/>
            <p:cNvSpPr txBox="1"/>
            <p:nvPr/>
          </p:nvSpPr>
          <p:spPr>
            <a:xfrm>
              <a:off x="11234147" y="4608203"/>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grpSp>
      <p:grpSp>
        <p:nvGrpSpPr>
          <p:cNvPr id="37" name="组合 36"/>
          <p:cNvGrpSpPr/>
          <p:nvPr/>
        </p:nvGrpSpPr>
        <p:grpSpPr>
          <a:xfrm>
            <a:off x="10266217" y="3212408"/>
            <a:ext cx="528320" cy="651419"/>
            <a:chOff x="10266217" y="3212408"/>
            <a:chExt cx="528320" cy="651419"/>
          </a:xfrm>
        </p:grpSpPr>
        <p:sp>
          <p:nvSpPr>
            <p:cNvPr id="89" name="椭圆 88"/>
            <p:cNvSpPr/>
            <p:nvPr/>
          </p:nvSpPr>
          <p:spPr>
            <a:xfrm>
              <a:off x="10408162" y="3609363"/>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10" name="文本框 109"/>
            <p:cNvSpPr txBox="1"/>
            <p:nvPr/>
          </p:nvSpPr>
          <p:spPr>
            <a:xfrm>
              <a:off x="10266217" y="3212408"/>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grpSp>
      <p:grpSp>
        <p:nvGrpSpPr>
          <p:cNvPr id="31" name="组合 30"/>
          <p:cNvGrpSpPr/>
          <p:nvPr/>
        </p:nvGrpSpPr>
        <p:grpSpPr>
          <a:xfrm>
            <a:off x="7803250" y="3212408"/>
            <a:ext cx="528320" cy="645857"/>
            <a:chOff x="7803250" y="3212408"/>
            <a:chExt cx="528320" cy="645857"/>
          </a:xfrm>
        </p:grpSpPr>
        <p:sp>
          <p:nvSpPr>
            <p:cNvPr id="78" name="椭圆 77"/>
            <p:cNvSpPr/>
            <p:nvPr/>
          </p:nvSpPr>
          <p:spPr>
            <a:xfrm>
              <a:off x="7968704" y="3603801"/>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11" name="文本框 110"/>
            <p:cNvSpPr txBox="1"/>
            <p:nvPr/>
          </p:nvSpPr>
          <p:spPr>
            <a:xfrm>
              <a:off x="7803250" y="3212408"/>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grpSp>
      <p:grpSp>
        <p:nvGrpSpPr>
          <p:cNvPr id="5" name="组合 4"/>
          <p:cNvGrpSpPr/>
          <p:nvPr/>
        </p:nvGrpSpPr>
        <p:grpSpPr>
          <a:xfrm>
            <a:off x="6687225" y="4451240"/>
            <a:ext cx="724143" cy="400110"/>
            <a:chOff x="6687225" y="4451240"/>
            <a:chExt cx="724143" cy="400110"/>
          </a:xfrm>
        </p:grpSpPr>
        <p:sp>
          <p:nvSpPr>
            <p:cNvPr id="60" name="椭圆 59"/>
            <p:cNvSpPr/>
            <p:nvPr/>
          </p:nvSpPr>
          <p:spPr>
            <a:xfrm>
              <a:off x="7156904" y="4454343"/>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12" name="文本框 111"/>
            <p:cNvSpPr txBox="1"/>
            <p:nvPr/>
          </p:nvSpPr>
          <p:spPr>
            <a:xfrm>
              <a:off x="6687225" y="4451240"/>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grpSp>
      <p:grpSp>
        <p:nvGrpSpPr>
          <p:cNvPr id="34" name="组合 33"/>
          <p:cNvGrpSpPr/>
          <p:nvPr/>
        </p:nvGrpSpPr>
        <p:grpSpPr>
          <a:xfrm>
            <a:off x="8636782" y="4454343"/>
            <a:ext cx="528320" cy="719546"/>
            <a:chOff x="8636782" y="4454343"/>
            <a:chExt cx="528320" cy="719546"/>
          </a:xfrm>
        </p:grpSpPr>
        <p:sp>
          <p:nvSpPr>
            <p:cNvPr id="86" name="椭圆 85"/>
            <p:cNvSpPr/>
            <p:nvPr/>
          </p:nvSpPr>
          <p:spPr>
            <a:xfrm>
              <a:off x="8723453" y="4454343"/>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13" name="文本框 112"/>
            <p:cNvSpPr txBox="1"/>
            <p:nvPr/>
          </p:nvSpPr>
          <p:spPr>
            <a:xfrm>
              <a:off x="8636782" y="4773779"/>
              <a:ext cx="528320" cy="400110"/>
            </a:xfrm>
            <a:prstGeom prst="rect">
              <a:avLst/>
            </a:prstGeom>
            <a:noFill/>
          </p:spPr>
          <p:txBody>
            <a:bodyPr wrap="square" rtlCol="0">
              <a:spAutoFit/>
            </a:bodyPr>
            <a:lstStyle/>
            <a:p>
              <a:pPr algn="ctr"/>
              <a:r>
                <a:rPr lang="en-US" altLang="zh-CN" sz="2000" i="1" dirty="0"/>
                <a:t>t</a:t>
              </a:r>
              <a:r>
                <a:rPr lang="en-US" altLang="zh-CN" sz="2000" i="1" dirty="0" smtClean="0"/>
                <a:t>1</a:t>
              </a:r>
              <a:endParaRPr lang="zh-CN" altLang="en-US" sz="2000" i="1" dirty="0"/>
            </a:p>
          </p:txBody>
        </p:sp>
      </p:grpSp>
      <p:grpSp>
        <p:nvGrpSpPr>
          <p:cNvPr id="36" name="组合 35"/>
          <p:cNvGrpSpPr/>
          <p:nvPr/>
        </p:nvGrpSpPr>
        <p:grpSpPr>
          <a:xfrm>
            <a:off x="9457124" y="4454343"/>
            <a:ext cx="528320" cy="719546"/>
            <a:chOff x="9457124" y="4454343"/>
            <a:chExt cx="528320" cy="719546"/>
          </a:xfrm>
        </p:grpSpPr>
        <p:sp>
          <p:nvSpPr>
            <p:cNvPr id="87" name="椭圆 86"/>
            <p:cNvSpPr/>
            <p:nvPr/>
          </p:nvSpPr>
          <p:spPr>
            <a:xfrm>
              <a:off x="9612684" y="4454343"/>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14" name="文本框 113"/>
            <p:cNvSpPr txBox="1"/>
            <p:nvPr/>
          </p:nvSpPr>
          <p:spPr>
            <a:xfrm>
              <a:off x="9457124" y="4773779"/>
              <a:ext cx="528320" cy="400110"/>
            </a:xfrm>
            <a:prstGeom prst="rect">
              <a:avLst/>
            </a:prstGeom>
            <a:noFill/>
          </p:spPr>
          <p:txBody>
            <a:bodyPr wrap="square" rtlCol="0">
              <a:spAutoFit/>
            </a:bodyPr>
            <a:lstStyle/>
            <a:p>
              <a:pPr algn="ctr"/>
              <a:r>
                <a:rPr lang="en-US" altLang="zh-CN" sz="2000" i="1" dirty="0" smtClean="0"/>
                <a:t>t2</a:t>
              </a:r>
              <a:endParaRPr lang="zh-CN" altLang="en-US" sz="2000" i="1" dirty="0"/>
            </a:p>
          </p:txBody>
        </p:sp>
      </p:grpSp>
      <p:sp>
        <p:nvSpPr>
          <p:cNvPr id="3" name="矩形 2"/>
          <p:cNvSpPr/>
          <p:nvPr/>
        </p:nvSpPr>
        <p:spPr>
          <a:xfrm>
            <a:off x="9030110" y="6110878"/>
            <a:ext cx="572593" cy="507831"/>
          </a:xfrm>
          <a:prstGeom prst="rect">
            <a:avLst/>
          </a:prstGeom>
        </p:spPr>
        <p:txBody>
          <a:bodyPr wrap="none">
            <a:spAutoFit/>
          </a:bodyPr>
          <a:lstStyle/>
          <a:p>
            <a:pPr>
              <a:lnSpc>
                <a:spcPct val="150000"/>
              </a:lnSpc>
            </a:pPr>
            <a:r>
              <a:rPr lang="en-US" altLang="zh-CN"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cs typeface="Arial" panose="020B0604020202020204" pitchFamily="34" charset="0"/>
              </a:rPr>
              <a:t>G0 </a:t>
            </a:r>
            <a:endParaRPr lang="en-US" altLang="zh-CN"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16" name="红色矩形"/>
          <p:cNvSpPr/>
          <p:nvPr/>
        </p:nvSpPr>
        <p:spPr>
          <a:xfrm>
            <a:off x="2104570" y="2299914"/>
            <a:ext cx="383068" cy="356199"/>
          </a:xfrm>
          <a:prstGeom prst="round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9" name="矩形 128"/>
              <p:cNvSpPr/>
              <p:nvPr/>
            </p:nvSpPr>
            <p:spPr>
              <a:xfrm>
                <a:off x="1105048" y="2106662"/>
                <a:ext cx="3498330" cy="646331"/>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i="1" dirty="0"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𝑆</m:t>
                          </m:r>
                        </m:e>
                        <m: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4</m:t>
                          </m:r>
                        </m:sub>
                      </m:s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 </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𝑞</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1 , </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𝑞</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2 , </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1,</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2,</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𝑡</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1}</m:t>
                      </m:r>
                    </m:oMath>
                  </m:oMathPara>
                </a14:m>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129" name="矩形 128"/>
              <p:cNvSpPr>
                <a:spLocks noRot="1" noChangeAspect="1" noMove="1" noResize="1" noEditPoints="1" noAdjustHandles="1" noChangeArrowheads="1" noChangeShapeType="1" noTextEdit="1"/>
              </p:cNvSpPr>
              <p:nvPr/>
            </p:nvSpPr>
            <p:spPr>
              <a:xfrm>
                <a:off x="1105048" y="2106662"/>
                <a:ext cx="3498330" cy="646331"/>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1" name="矩形 130"/>
              <p:cNvSpPr/>
              <p:nvPr/>
            </p:nvSpPr>
            <p:spPr>
              <a:xfrm>
                <a:off x="1093355" y="2113271"/>
                <a:ext cx="4804777" cy="646331"/>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i="1" dirty="0"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𝑆</m:t>
                          </m:r>
                        </m:e>
                        <m: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4</m:t>
                          </m:r>
                        </m:sub>
                      </m:s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 </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𝑞</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1 , </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𝑞</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2 , </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1,</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2,</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𝑡</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1,</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3,</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4,</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𝑡</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2}</m:t>
                      </m:r>
                    </m:oMath>
                  </m:oMathPara>
                </a14:m>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131" name="矩形 130"/>
              <p:cNvSpPr>
                <a:spLocks noRot="1" noChangeAspect="1" noMove="1" noResize="1" noEditPoints="1" noAdjustHandles="1" noChangeArrowheads="1" noChangeShapeType="1" noTextEdit="1"/>
              </p:cNvSpPr>
              <p:nvPr/>
            </p:nvSpPr>
            <p:spPr>
              <a:xfrm>
                <a:off x="1093355" y="2113271"/>
                <a:ext cx="4804777" cy="646331"/>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2" name="矩形 131"/>
              <p:cNvSpPr/>
              <p:nvPr/>
            </p:nvSpPr>
            <p:spPr>
              <a:xfrm>
                <a:off x="1122879" y="3027550"/>
                <a:ext cx="2037994" cy="646331"/>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i="1" dirty="0"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𝑆</m:t>
                          </m:r>
                        </m:e>
                        <m: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2</m:t>
                          </m:r>
                        </m:sub>
                      </m:s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 </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𝑡</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1,</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𝑡</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2 }</m:t>
                      </m:r>
                    </m:oMath>
                  </m:oMathPara>
                </a14:m>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132" name="矩形 131"/>
              <p:cNvSpPr>
                <a:spLocks noRot="1" noChangeAspect="1" noMove="1" noResize="1" noEditPoints="1" noAdjustHandles="1" noChangeArrowheads="1" noChangeShapeType="1" noTextEdit="1"/>
              </p:cNvSpPr>
              <p:nvPr/>
            </p:nvSpPr>
            <p:spPr>
              <a:xfrm>
                <a:off x="1122879" y="3027550"/>
                <a:ext cx="2037994" cy="646331"/>
              </a:xfrm>
              <a:prstGeom prst="rect">
                <a:avLst/>
              </a:prstGeom>
              <a:blipFill rotWithShape="0">
                <a:blip r:embed="rId7"/>
                <a:stretch>
                  <a:fillRect/>
                </a:stretch>
              </a:blipFill>
            </p:spPr>
            <p:txBody>
              <a:bodyPr/>
              <a:lstStyle/>
              <a:p>
                <a:r>
                  <a:rPr lang="zh-CN" altLang="en-US">
                    <a:noFill/>
                  </a:rPr>
                  <a:t> </a:t>
                </a:r>
              </a:p>
            </p:txBody>
          </p:sp>
        </mc:Fallback>
      </mc:AlternateContent>
      <p:sp>
        <p:nvSpPr>
          <p:cNvPr id="133" name="矩形 132"/>
          <p:cNvSpPr/>
          <p:nvPr/>
        </p:nvSpPr>
        <p:spPr>
          <a:xfrm>
            <a:off x="1105048" y="3813810"/>
            <a:ext cx="944489"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k = 3</a:t>
            </a:r>
          </a:p>
        </p:txBody>
      </p:sp>
      <p:cxnSp>
        <p:nvCxnSpPr>
          <p:cNvPr id="134" name="直接连接符 133"/>
          <p:cNvCxnSpPr>
            <a:stCxn id="87" idx="2"/>
            <a:endCxn id="86" idx="6"/>
          </p:cNvCxnSpPr>
          <p:nvPr/>
        </p:nvCxnSpPr>
        <p:spPr>
          <a:xfrm flipH="1">
            <a:off x="8977917" y="4581575"/>
            <a:ext cx="634767" cy="0"/>
          </a:xfrm>
          <a:prstGeom prst="line">
            <a:avLst/>
          </a:prstGeom>
          <a:ln w="38100" cap="rnd">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6" name="矩形 135"/>
              <p:cNvSpPr/>
              <p:nvPr/>
            </p:nvSpPr>
            <p:spPr>
              <a:xfrm>
                <a:off x="2304001" y="3804909"/>
                <a:ext cx="1273361" cy="646331"/>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i="1" dirty="0"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𝑆</m:t>
                          </m:r>
                        </m:e>
                        <m: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3</m:t>
                          </m:r>
                        </m:sub>
                      </m:s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 }</m:t>
                      </m:r>
                    </m:oMath>
                  </m:oMathPara>
                </a14:m>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136" name="矩形 135"/>
              <p:cNvSpPr>
                <a:spLocks noRot="1" noChangeAspect="1" noMove="1" noResize="1" noEditPoints="1" noAdjustHandles="1" noChangeArrowheads="1" noChangeShapeType="1" noTextEdit="1"/>
              </p:cNvSpPr>
              <p:nvPr/>
            </p:nvSpPr>
            <p:spPr>
              <a:xfrm>
                <a:off x="2304001" y="3804909"/>
                <a:ext cx="1273361" cy="646331"/>
              </a:xfrm>
              <a:prstGeom prst="rect">
                <a:avLst/>
              </a:prstGeom>
              <a:blipFill rotWithShape="0">
                <a:blip r:embed="rId8"/>
                <a:stretch>
                  <a:fillRect/>
                </a:stretch>
              </a:blipFill>
            </p:spPr>
            <p:txBody>
              <a:bodyPr/>
              <a:lstStyle/>
              <a:p>
                <a:r>
                  <a:rPr lang="zh-CN" altLang="en-US">
                    <a:noFill/>
                  </a:rPr>
                  <a:t> </a:t>
                </a:r>
              </a:p>
            </p:txBody>
          </p:sp>
        </mc:Fallback>
      </mc:AlternateContent>
      <p:sp>
        <p:nvSpPr>
          <p:cNvPr id="137" name="矩形 136"/>
          <p:cNvSpPr/>
          <p:nvPr/>
        </p:nvSpPr>
        <p:spPr>
          <a:xfrm>
            <a:off x="1122879" y="4592832"/>
            <a:ext cx="944489" cy="646331"/>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k = 2</a:t>
            </a:r>
          </a:p>
        </p:txBody>
      </p:sp>
    </p:spTree>
    <p:extLst>
      <p:ext uri="{BB962C8B-B14F-4D97-AF65-F5344CB8AC3E}">
        <p14:creationId xmlns:p14="http://schemas.microsoft.com/office/powerpoint/2010/main" val="337875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heel(1)">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wipe(left)">
                                      <p:cBhvr>
                                        <p:cTn id="37" dur="500"/>
                                        <p:tgtEl>
                                          <p:spTgt spid="62"/>
                                        </p:tgtEl>
                                      </p:cBhvr>
                                    </p:animEffect>
                                  </p:childTnLst>
                                </p:cTn>
                              </p:par>
                              <p:par>
                                <p:cTn id="38" presetID="22" presetClass="entr" presetSubtype="8" fill="hold" nodeType="withEffect">
                                  <p:stCondLst>
                                    <p:cond delay="0"/>
                                  </p:stCondLst>
                                  <p:childTnLst>
                                    <p:set>
                                      <p:cBhvr>
                                        <p:cTn id="39" dur="1" fill="hold">
                                          <p:stCondLst>
                                            <p:cond delay="0"/>
                                          </p:stCondLst>
                                        </p:cTn>
                                        <p:tgtEl>
                                          <p:spTgt spid="96"/>
                                        </p:tgtEl>
                                        <p:attrNameLst>
                                          <p:attrName>style.visibility</p:attrName>
                                        </p:attrNameLst>
                                      </p:cBhvr>
                                      <p:to>
                                        <p:strVal val="visible"/>
                                      </p:to>
                                    </p:set>
                                    <p:animEffect transition="in" filter="wipe(left)">
                                      <p:cBhvr>
                                        <p:cTn id="40" dur="500"/>
                                        <p:tgtEl>
                                          <p:spTgt spid="96"/>
                                        </p:tgtEl>
                                      </p:cBhvr>
                                    </p:animEffect>
                                  </p:childTnLst>
                                </p:cTn>
                              </p:par>
                              <p:par>
                                <p:cTn id="41" presetID="22" presetClass="entr" presetSubtype="8" fill="hold" nodeType="withEffect">
                                  <p:stCondLst>
                                    <p:cond delay="0"/>
                                  </p:stCondLst>
                                  <p:childTnLst>
                                    <p:set>
                                      <p:cBhvr>
                                        <p:cTn id="42" dur="1" fill="hold">
                                          <p:stCondLst>
                                            <p:cond delay="0"/>
                                          </p:stCondLst>
                                        </p:cTn>
                                        <p:tgtEl>
                                          <p:spTgt spid="91"/>
                                        </p:tgtEl>
                                        <p:attrNameLst>
                                          <p:attrName>style.visibility</p:attrName>
                                        </p:attrNameLst>
                                      </p:cBhvr>
                                      <p:to>
                                        <p:strVal val="visible"/>
                                      </p:to>
                                    </p:set>
                                    <p:animEffect transition="in" filter="wipe(left)">
                                      <p:cBhvr>
                                        <p:cTn id="43" dur="500"/>
                                        <p:tgtEl>
                                          <p:spTgt spid="9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par>
                                <p:cTn id="49" presetID="10" presetClass="entr" presetSubtype="0"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nodeType="with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fade">
                                      <p:cBhvr>
                                        <p:cTn id="54" dur="500"/>
                                        <p:tgtEl>
                                          <p:spTgt spid="3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xit" presetSubtype="4" fill="hold" grpId="1" nodeType="clickEffect">
                                  <p:stCondLst>
                                    <p:cond delay="0"/>
                                  </p:stCondLst>
                                  <p:childTnLst>
                                    <p:animEffect transition="out" filter="wipe(down)">
                                      <p:cBhvr>
                                        <p:cTn id="58" dur="500"/>
                                        <p:tgtEl>
                                          <p:spTgt spid="58"/>
                                        </p:tgtEl>
                                      </p:cBhvr>
                                    </p:animEffect>
                                    <p:set>
                                      <p:cBhvr>
                                        <p:cTn id="59" dur="1" fill="hold">
                                          <p:stCondLst>
                                            <p:cond delay="499"/>
                                          </p:stCondLst>
                                        </p:cTn>
                                        <p:tgtEl>
                                          <p:spTgt spid="58"/>
                                        </p:tgtEl>
                                        <p:attrNameLst>
                                          <p:attrName>style.visibility</p:attrName>
                                        </p:attrNameLst>
                                      </p:cBhvr>
                                      <p:to>
                                        <p:strVal val="hidden"/>
                                      </p:to>
                                    </p:set>
                                  </p:childTnLst>
                                </p:cTn>
                              </p:par>
                              <p:par>
                                <p:cTn id="60" presetID="22" presetClass="entr" presetSubtype="4" fill="hold" grpId="0" nodeType="withEffect">
                                  <p:stCondLst>
                                    <p:cond delay="0"/>
                                  </p:stCondLst>
                                  <p:childTnLst>
                                    <p:set>
                                      <p:cBhvr>
                                        <p:cTn id="61" dur="1" fill="hold">
                                          <p:stCondLst>
                                            <p:cond delay="0"/>
                                          </p:stCondLst>
                                        </p:cTn>
                                        <p:tgtEl>
                                          <p:spTgt spid="129"/>
                                        </p:tgtEl>
                                        <p:attrNameLst>
                                          <p:attrName>style.visibility</p:attrName>
                                        </p:attrNameLst>
                                      </p:cBhvr>
                                      <p:to>
                                        <p:strVal val="visible"/>
                                      </p:to>
                                    </p:set>
                                    <p:animEffect transition="in" filter="wipe(down)">
                                      <p:cBhvr>
                                        <p:cTn id="62" dur="500"/>
                                        <p:tgtEl>
                                          <p:spTgt spid="129"/>
                                        </p:tgtEl>
                                      </p:cBhvr>
                                    </p:animEffect>
                                  </p:childTnLst>
                                </p:cTn>
                              </p:par>
                            </p:childTnLst>
                          </p:cTn>
                        </p:par>
                      </p:childTnLst>
                    </p:cTn>
                  </p:par>
                  <p:par>
                    <p:cTn id="63" fill="hold">
                      <p:stCondLst>
                        <p:cond delay="indefinite"/>
                      </p:stCondLst>
                      <p:childTnLst>
                        <p:par>
                          <p:cTn id="64" fill="hold">
                            <p:stCondLst>
                              <p:cond delay="0"/>
                            </p:stCondLst>
                            <p:childTnLst>
                              <p:par>
                                <p:cTn id="65" presetID="63" presetClass="path" presetSubtype="0" accel="50000" decel="50000" fill="hold" grpId="1" nodeType="clickEffect">
                                  <p:stCondLst>
                                    <p:cond delay="0"/>
                                  </p:stCondLst>
                                  <p:childTnLst>
                                    <p:animMotion origin="layout" path="M -1.25E-6 -2.59259E-6 L 0.03919 -2.59259E-6 " pathEditMode="relative" rAng="0" ptsTypes="AA">
                                      <p:cBhvr>
                                        <p:cTn id="66" dur="500" fill="hold"/>
                                        <p:tgtEl>
                                          <p:spTgt spid="16"/>
                                        </p:tgtEl>
                                        <p:attrNameLst>
                                          <p:attrName>ppt_x</p:attrName>
                                          <p:attrName>ppt_y</p:attrName>
                                        </p:attrNameLst>
                                      </p:cBhvr>
                                      <p:rCtr x="1953" y="0"/>
                                    </p:animMotion>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6"/>
                                        </p:tgtEl>
                                        <p:attrNameLst>
                                          <p:attrName>style.visibility</p:attrName>
                                        </p:attrNameLst>
                                      </p:cBhvr>
                                      <p:to>
                                        <p:strVal val="visible"/>
                                      </p:to>
                                    </p:set>
                                    <p:animEffect transition="in" filter="wipe(down)">
                                      <p:cBhvr>
                                        <p:cTn id="71" dur="500"/>
                                        <p:tgtEl>
                                          <p:spTgt spid="6"/>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2" fill="hold" nodeType="clickEffect">
                                  <p:stCondLst>
                                    <p:cond delay="0"/>
                                  </p:stCondLst>
                                  <p:childTnLst>
                                    <p:set>
                                      <p:cBhvr>
                                        <p:cTn id="75" dur="1" fill="hold">
                                          <p:stCondLst>
                                            <p:cond delay="0"/>
                                          </p:stCondLst>
                                        </p:cTn>
                                        <p:tgtEl>
                                          <p:spTgt spid="103"/>
                                        </p:tgtEl>
                                        <p:attrNameLst>
                                          <p:attrName>style.visibility</p:attrName>
                                        </p:attrNameLst>
                                      </p:cBhvr>
                                      <p:to>
                                        <p:strVal val="visible"/>
                                      </p:to>
                                    </p:set>
                                    <p:animEffect transition="in" filter="wipe(right)">
                                      <p:cBhvr>
                                        <p:cTn id="76" dur="500"/>
                                        <p:tgtEl>
                                          <p:spTgt spid="103"/>
                                        </p:tgtEl>
                                      </p:cBhvr>
                                    </p:animEffect>
                                  </p:childTnLst>
                                </p:cTn>
                              </p:par>
                              <p:par>
                                <p:cTn id="77" presetID="22" presetClass="entr" presetSubtype="2" fill="hold" nodeType="withEffect">
                                  <p:stCondLst>
                                    <p:cond delay="0"/>
                                  </p:stCondLst>
                                  <p:childTnLst>
                                    <p:set>
                                      <p:cBhvr>
                                        <p:cTn id="78" dur="1" fill="hold">
                                          <p:stCondLst>
                                            <p:cond delay="0"/>
                                          </p:stCondLst>
                                        </p:cTn>
                                        <p:tgtEl>
                                          <p:spTgt spid="93"/>
                                        </p:tgtEl>
                                        <p:attrNameLst>
                                          <p:attrName>style.visibility</p:attrName>
                                        </p:attrNameLst>
                                      </p:cBhvr>
                                      <p:to>
                                        <p:strVal val="visible"/>
                                      </p:to>
                                    </p:set>
                                    <p:animEffect transition="in" filter="wipe(right)">
                                      <p:cBhvr>
                                        <p:cTn id="79" dur="500"/>
                                        <p:tgtEl>
                                          <p:spTgt spid="93"/>
                                        </p:tgtEl>
                                      </p:cBhvr>
                                    </p:animEffect>
                                  </p:childTnLst>
                                </p:cTn>
                              </p:par>
                              <p:par>
                                <p:cTn id="80" presetID="22" presetClass="entr" presetSubtype="2" fill="hold" nodeType="withEffect">
                                  <p:stCondLst>
                                    <p:cond delay="0"/>
                                  </p:stCondLst>
                                  <p:childTnLst>
                                    <p:set>
                                      <p:cBhvr>
                                        <p:cTn id="81" dur="1" fill="hold">
                                          <p:stCondLst>
                                            <p:cond delay="0"/>
                                          </p:stCondLst>
                                        </p:cTn>
                                        <p:tgtEl>
                                          <p:spTgt spid="102"/>
                                        </p:tgtEl>
                                        <p:attrNameLst>
                                          <p:attrName>style.visibility</p:attrName>
                                        </p:attrNameLst>
                                      </p:cBhvr>
                                      <p:to>
                                        <p:strVal val="visible"/>
                                      </p:to>
                                    </p:set>
                                    <p:animEffect transition="in" filter="wipe(right)">
                                      <p:cBhvr>
                                        <p:cTn id="82" dur="500"/>
                                        <p:tgtEl>
                                          <p:spTgt spid="10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fade">
                                      <p:cBhvr>
                                        <p:cTn id="87" dur="500"/>
                                        <p:tgtEl>
                                          <p:spTgt spid="37"/>
                                        </p:tgtEl>
                                      </p:cBhvr>
                                    </p:animEffect>
                                  </p:childTnLst>
                                </p:cTn>
                              </p:par>
                              <p:par>
                                <p:cTn id="88" presetID="10" presetClass="entr" presetSubtype="0" fill="hold" nodeType="withEffect">
                                  <p:stCondLst>
                                    <p:cond delay="0"/>
                                  </p:stCondLst>
                                  <p:childTnLst>
                                    <p:set>
                                      <p:cBhvr>
                                        <p:cTn id="89" dur="1" fill="hold">
                                          <p:stCondLst>
                                            <p:cond delay="0"/>
                                          </p:stCondLst>
                                        </p:cTn>
                                        <p:tgtEl>
                                          <p:spTgt spid="39"/>
                                        </p:tgtEl>
                                        <p:attrNameLst>
                                          <p:attrName>style.visibility</p:attrName>
                                        </p:attrNameLst>
                                      </p:cBhvr>
                                      <p:to>
                                        <p:strVal val="visible"/>
                                      </p:to>
                                    </p:set>
                                    <p:animEffect transition="in" filter="fade">
                                      <p:cBhvr>
                                        <p:cTn id="90" dur="500"/>
                                        <p:tgtEl>
                                          <p:spTgt spid="39"/>
                                        </p:tgtEl>
                                      </p:cBhvr>
                                    </p:animEffect>
                                  </p:childTnLst>
                                </p:cTn>
                              </p:par>
                              <p:par>
                                <p:cTn id="91" presetID="10" presetClass="entr" presetSubtype="0" fill="hold" nodeType="withEffect">
                                  <p:stCondLst>
                                    <p:cond delay="0"/>
                                  </p:stCondLst>
                                  <p:childTnLst>
                                    <p:set>
                                      <p:cBhvr>
                                        <p:cTn id="92" dur="1" fill="hold">
                                          <p:stCondLst>
                                            <p:cond delay="0"/>
                                          </p:stCondLst>
                                        </p:cTn>
                                        <p:tgtEl>
                                          <p:spTgt spid="36"/>
                                        </p:tgtEl>
                                        <p:attrNameLst>
                                          <p:attrName>style.visibility</p:attrName>
                                        </p:attrNameLst>
                                      </p:cBhvr>
                                      <p:to>
                                        <p:strVal val="visible"/>
                                      </p:to>
                                    </p:set>
                                    <p:animEffect transition="in" filter="fade">
                                      <p:cBhvr>
                                        <p:cTn id="93" dur="500"/>
                                        <p:tgtEl>
                                          <p:spTgt spid="36"/>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xit" presetSubtype="4" fill="hold" grpId="1" nodeType="clickEffect">
                                  <p:stCondLst>
                                    <p:cond delay="0"/>
                                  </p:stCondLst>
                                  <p:childTnLst>
                                    <p:animEffect transition="out" filter="wipe(down)">
                                      <p:cBhvr>
                                        <p:cTn id="97" dur="500"/>
                                        <p:tgtEl>
                                          <p:spTgt spid="129"/>
                                        </p:tgtEl>
                                      </p:cBhvr>
                                    </p:animEffect>
                                    <p:set>
                                      <p:cBhvr>
                                        <p:cTn id="98" dur="1" fill="hold">
                                          <p:stCondLst>
                                            <p:cond delay="499"/>
                                          </p:stCondLst>
                                        </p:cTn>
                                        <p:tgtEl>
                                          <p:spTgt spid="129"/>
                                        </p:tgtEl>
                                        <p:attrNameLst>
                                          <p:attrName>style.visibility</p:attrName>
                                        </p:attrNameLst>
                                      </p:cBhvr>
                                      <p:to>
                                        <p:strVal val="hidden"/>
                                      </p:to>
                                    </p:set>
                                  </p:childTnLst>
                                </p:cTn>
                              </p:par>
                              <p:par>
                                <p:cTn id="99" presetID="22" presetClass="entr" presetSubtype="4" fill="hold" grpId="0" nodeType="withEffect">
                                  <p:stCondLst>
                                    <p:cond delay="0"/>
                                  </p:stCondLst>
                                  <p:childTnLst>
                                    <p:set>
                                      <p:cBhvr>
                                        <p:cTn id="100" dur="1" fill="hold">
                                          <p:stCondLst>
                                            <p:cond delay="0"/>
                                          </p:stCondLst>
                                        </p:cTn>
                                        <p:tgtEl>
                                          <p:spTgt spid="131"/>
                                        </p:tgtEl>
                                        <p:attrNameLst>
                                          <p:attrName>style.visibility</p:attrName>
                                        </p:attrNameLst>
                                      </p:cBhvr>
                                      <p:to>
                                        <p:strVal val="visible"/>
                                      </p:to>
                                    </p:set>
                                    <p:animEffect transition="in" filter="wipe(down)">
                                      <p:cBhvr>
                                        <p:cTn id="101" dur="500"/>
                                        <p:tgtEl>
                                          <p:spTgt spid="131"/>
                                        </p:tgtEl>
                                      </p:cBhvr>
                                    </p:animEffect>
                                  </p:childTnLst>
                                </p:cTn>
                              </p:par>
                            </p:childTnLst>
                          </p:cTn>
                        </p:par>
                      </p:childTnLst>
                    </p:cTn>
                  </p:par>
                  <p:par>
                    <p:cTn id="102" fill="hold">
                      <p:stCondLst>
                        <p:cond delay="indefinite"/>
                      </p:stCondLst>
                      <p:childTnLst>
                        <p:par>
                          <p:cTn id="103" fill="hold">
                            <p:stCondLst>
                              <p:cond delay="0"/>
                            </p:stCondLst>
                            <p:childTnLst>
                              <p:par>
                                <p:cTn id="104" presetID="63" presetClass="path" presetSubtype="0" accel="50000" decel="50000" fill="hold" grpId="2" nodeType="clickEffect">
                                  <p:stCondLst>
                                    <p:cond delay="0"/>
                                  </p:stCondLst>
                                  <p:childTnLst>
                                    <p:animMotion origin="layout" path="M 0.03919 -2.59259E-6 L 0.08307 -2.59259E-6 " pathEditMode="relative" rAng="0" ptsTypes="AA">
                                      <p:cBhvr>
                                        <p:cTn id="105" dur="500" fill="hold"/>
                                        <p:tgtEl>
                                          <p:spTgt spid="16"/>
                                        </p:tgtEl>
                                        <p:attrNameLst>
                                          <p:attrName>ppt_x</p:attrName>
                                          <p:attrName>ppt_y</p:attrName>
                                        </p:attrNameLst>
                                      </p:cBhvr>
                                      <p:rCtr x="2187" y="0"/>
                                    </p:animMotion>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98"/>
                                        </p:tgtEl>
                                        <p:attrNameLst>
                                          <p:attrName>style.visibility</p:attrName>
                                        </p:attrNameLst>
                                      </p:cBhvr>
                                      <p:to>
                                        <p:strVal val="visible"/>
                                      </p:to>
                                    </p:set>
                                    <p:animEffect transition="in" filter="wipe(down)">
                                      <p:cBhvr>
                                        <p:cTn id="110" dur="500"/>
                                        <p:tgtEl>
                                          <p:spTgt spid="98"/>
                                        </p:tgtEl>
                                      </p:cBhvr>
                                    </p:animEffect>
                                  </p:childTnLst>
                                </p:cTn>
                              </p:par>
                              <p:par>
                                <p:cTn id="111" presetID="22" presetClass="entr" presetSubtype="4" fill="hold" nodeType="withEffect">
                                  <p:stCondLst>
                                    <p:cond delay="0"/>
                                  </p:stCondLst>
                                  <p:childTnLst>
                                    <p:set>
                                      <p:cBhvr>
                                        <p:cTn id="112" dur="1" fill="hold">
                                          <p:stCondLst>
                                            <p:cond delay="0"/>
                                          </p:stCondLst>
                                        </p:cTn>
                                        <p:tgtEl>
                                          <p:spTgt spid="85"/>
                                        </p:tgtEl>
                                        <p:attrNameLst>
                                          <p:attrName>style.visibility</p:attrName>
                                        </p:attrNameLst>
                                      </p:cBhvr>
                                      <p:to>
                                        <p:strVal val="visible"/>
                                      </p:to>
                                    </p:set>
                                    <p:animEffect transition="in" filter="wipe(down)">
                                      <p:cBhvr>
                                        <p:cTn id="113" dur="500"/>
                                        <p:tgtEl>
                                          <p:spTgt spid="85"/>
                                        </p:tgtEl>
                                      </p:cBhvr>
                                    </p:animEffect>
                                  </p:childTnLst>
                                </p:cTn>
                              </p:par>
                            </p:childTnLst>
                          </p:cTn>
                        </p:par>
                      </p:childTnLst>
                    </p:cTn>
                  </p:par>
                  <p:par>
                    <p:cTn id="114" fill="hold">
                      <p:stCondLst>
                        <p:cond delay="indefinite"/>
                      </p:stCondLst>
                      <p:childTnLst>
                        <p:par>
                          <p:cTn id="115" fill="hold">
                            <p:stCondLst>
                              <p:cond delay="0"/>
                            </p:stCondLst>
                            <p:childTnLst>
                              <p:par>
                                <p:cTn id="116" presetID="63" presetClass="path" presetSubtype="0" accel="50000" decel="50000" fill="hold" grpId="3" nodeType="clickEffect">
                                  <p:stCondLst>
                                    <p:cond delay="0"/>
                                  </p:stCondLst>
                                  <p:childTnLst>
                                    <p:animMotion origin="layout" path="M 0.08307 -2.59259E-6 L 0.11979 -2.59259E-6 " pathEditMode="relative" rAng="0" ptsTypes="AA">
                                      <p:cBhvr>
                                        <p:cTn id="117" dur="500" fill="hold"/>
                                        <p:tgtEl>
                                          <p:spTgt spid="16"/>
                                        </p:tgtEl>
                                        <p:attrNameLst>
                                          <p:attrName>ppt_x</p:attrName>
                                          <p:attrName>ppt_y</p:attrName>
                                        </p:attrNameLst>
                                      </p:cBhvr>
                                      <p:rCtr x="1836" y="0"/>
                                    </p:animMotion>
                                  </p:childTnLst>
                                </p:cTn>
                              </p:par>
                            </p:childTnLst>
                          </p:cTn>
                        </p:par>
                      </p:childTnLst>
                    </p:cTn>
                  </p:par>
                  <p:par>
                    <p:cTn id="118" fill="hold">
                      <p:stCondLst>
                        <p:cond delay="indefinite"/>
                      </p:stCondLst>
                      <p:childTnLst>
                        <p:par>
                          <p:cTn id="119" fill="hold">
                            <p:stCondLst>
                              <p:cond delay="0"/>
                            </p:stCondLst>
                            <p:childTnLst>
                              <p:par>
                                <p:cTn id="120" presetID="22" presetClass="entr" presetSubtype="1" fill="hold" nodeType="clickEffect">
                                  <p:stCondLst>
                                    <p:cond delay="0"/>
                                  </p:stCondLst>
                                  <p:childTnLst>
                                    <p:set>
                                      <p:cBhvr>
                                        <p:cTn id="121" dur="1" fill="hold">
                                          <p:stCondLst>
                                            <p:cond delay="0"/>
                                          </p:stCondLst>
                                        </p:cTn>
                                        <p:tgtEl>
                                          <p:spTgt spid="99"/>
                                        </p:tgtEl>
                                        <p:attrNameLst>
                                          <p:attrName>style.visibility</p:attrName>
                                        </p:attrNameLst>
                                      </p:cBhvr>
                                      <p:to>
                                        <p:strVal val="visible"/>
                                      </p:to>
                                    </p:set>
                                    <p:animEffect transition="in" filter="wipe(up)">
                                      <p:cBhvr>
                                        <p:cTn id="122" dur="500"/>
                                        <p:tgtEl>
                                          <p:spTgt spid="99"/>
                                        </p:tgtEl>
                                      </p:cBhvr>
                                    </p:animEffect>
                                  </p:childTnLst>
                                </p:cTn>
                              </p:par>
                            </p:childTnLst>
                          </p:cTn>
                        </p:par>
                      </p:childTnLst>
                    </p:cTn>
                  </p:par>
                  <p:par>
                    <p:cTn id="123" fill="hold">
                      <p:stCondLst>
                        <p:cond delay="indefinite"/>
                      </p:stCondLst>
                      <p:childTnLst>
                        <p:par>
                          <p:cTn id="124" fill="hold">
                            <p:stCondLst>
                              <p:cond delay="0"/>
                            </p:stCondLst>
                            <p:childTnLst>
                              <p:par>
                                <p:cTn id="125" presetID="63" presetClass="path" presetSubtype="0" accel="50000" decel="50000" fill="hold" grpId="4" nodeType="clickEffect">
                                  <p:stCondLst>
                                    <p:cond delay="0"/>
                                  </p:stCondLst>
                                  <p:childTnLst>
                                    <p:animMotion origin="layout" path="M 0.11979 -2.59259E-6 L 0.15404 -2.59259E-6 " pathEditMode="relative" rAng="0" ptsTypes="AA">
                                      <p:cBhvr>
                                        <p:cTn id="126" dur="500" fill="hold"/>
                                        <p:tgtEl>
                                          <p:spTgt spid="16"/>
                                        </p:tgtEl>
                                        <p:attrNameLst>
                                          <p:attrName>ppt_x</p:attrName>
                                          <p:attrName>ppt_y</p:attrName>
                                        </p:attrNameLst>
                                      </p:cBhvr>
                                      <p:rCtr x="1706" y="0"/>
                                    </p:animMotion>
                                  </p:childTnLst>
                                </p:cTn>
                              </p:par>
                            </p:childTnLst>
                          </p:cTn>
                        </p:par>
                      </p:childTnLst>
                    </p:cTn>
                  </p:par>
                  <p:par>
                    <p:cTn id="127" fill="hold">
                      <p:stCondLst>
                        <p:cond delay="indefinite"/>
                      </p:stCondLst>
                      <p:childTnLst>
                        <p:par>
                          <p:cTn id="128" fill="hold">
                            <p:stCondLst>
                              <p:cond delay="0"/>
                            </p:stCondLst>
                            <p:childTnLst>
                              <p:par>
                                <p:cTn id="129" presetID="16" presetClass="entr" presetSubtype="37" fill="hold" nodeType="clickEffect">
                                  <p:stCondLst>
                                    <p:cond delay="0"/>
                                  </p:stCondLst>
                                  <p:childTnLst>
                                    <p:set>
                                      <p:cBhvr>
                                        <p:cTn id="130" dur="1" fill="hold">
                                          <p:stCondLst>
                                            <p:cond delay="0"/>
                                          </p:stCondLst>
                                        </p:cTn>
                                        <p:tgtEl>
                                          <p:spTgt spid="94"/>
                                        </p:tgtEl>
                                        <p:attrNameLst>
                                          <p:attrName>style.visibility</p:attrName>
                                        </p:attrNameLst>
                                      </p:cBhvr>
                                      <p:to>
                                        <p:strVal val="visible"/>
                                      </p:to>
                                    </p:set>
                                    <p:animEffect transition="in" filter="barn(outVertical)">
                                      <p:cBhvr>
                                        <p:cTn id="131" dur="500"/>
                                        <p:tgtEl>
                                          <p:spTgt spid="94"/>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132"/>
                                        </p:tgtEl>
                                        <p:attrNameLst>
                                          <p:attrName>style.visibility</p:attrName>
                                        </p:attrNameLst>
                                      </p:cBhvr>
                                      <p:to>
                                        <p:strVal val="visible"/>
                                      </p:to>
                                    </p:set>
                                    <p:animEffect transition="in" filter="fade">
                                      <p:cBhvr>
                                        <p:cTn id="136" dur="500"/>
                                        <p:tgtEl>
                                          <p:spTgt spid="132"/>
                                        </p:tgtEl>
                                      </p:cBhvr>
                                    </p:animEffect>
                                  </p:childTnLst>
                                </p:cTn>
                              </p:par>
                            </p:childTnLst>
                          </p:cTn>
                        </p:par>
                      </p:childTnLst>
                    </p:cTn>
                  </p:par>
                  <p:par>
                    <p:cTn id="137" fill="hold">
                      <p:stCondLst>
                        <p:cond delay="indefinite"/>
                      </p:stCondLst>
                      <p:childTnLst>
                        <p:par>
                          <p:cTn id="138" fill="hold">
                            <p:stCondLst>
                              <p:cond delay="0"/>
                            </p:stCondLst>
                            <p:childTnLst>
                              <p:par>
                                <p:cTn id="139" presetID="63" presetClass="path" presetSubtype="0" accel="50000" decel="50000" fill="hold" grpId="5" nodeType="clickEffect">
                                  <p:stCondLst>
                                    <p:cond delay="0"/>
                                  </p:stCondLst>
                                  <p:childTnLst>
                                    <p:animMotion origin="layout" path="M 0.15404 -2.59259E-6 L 0.18932 -2.59259E-6 " pathEditMode="relative" rAng="0" ptsTypes="AA">
                                      <p:cBhvr>
                                        <p:cTn id="140" dur="500" fill="hold"/>
                                        <p:tgtEl>
                                          <p:spTgt spid="16"/>
                                        </p:tgtEl>
                                        <p:attrNameLst>
                                          <p:attrName>ppt_x</p:attrName>
                                          <p:attrName>ppt_y</p:attrName>
                                        </p:attrNameLst>
                                      </p:cBhvr>
                                      <p:rCtr x="1758" y="0"/>
                                    </p:animMotion>
                                  </p:childTnLst>
                                </p:cTn>
                              </p:par>
                            </p:childTnLst>
                          </p:cTn>
                        </p:par>
                      </p:childTnLst>
                    </p:cTn>
                  </p:par>
                  <p:par>
                    <p:cTn id="141" fill="hold">
                      <p:stCondLst>
                        <p:cond delay="indefinite"/>
                      </p:stCondLst>
                      <p:childTnLst>
                        <p:par>
                          <p:cTn id="142" fill="hold">
                            <p:stCondLst>
                              <p:cond delay="0"/>
                            </p:stCondLst>
                            <p:childTnLst>
                              <p:par>
                                <p:cTn id="143" presetID="22" presetClass="entr" presetSubtype="1" fill="hold" nodeType="clickEffect">
                                  <p:stCondLst>
                                    <p:cond delay="0"/>
                                  </p:stCondLst>
                                  <p:childTnLst>
                                    <p:set>
                                      <p:cBhvr>
                                        <p:cTn id="144" dur="1" fill="hold">
                                          <p:stCondLst>
                                            <p:cond delay="0"/>
                                          </p:stCondLst>
                                        </p:cTn>
                                        <p:tgtEl>
                                          <p:spTgt spid="107"/>
                                        </p:tgtEl>
                                        <p:attrNameLst>
                                          <p:attrName>style.visibility</p:attrName>
                                        </p:attrNameLst>
                                      </p:cBhvr>
                                      <p:to>
                                        <p:strVal val="visible"/>
                                      </p:to>
                                    </p:set>
                                    <p:animEffect transition="in" filter="wipe(up)">
                                      <p:cBhvr>
                                        <p:cTn id="145" dur="500"/>
                                        <p:tgtEl>
                                          <p:spTgt spid="107"/>
                                        </p:tgtEl>
                                      </p:cBhvr>
                                    </p:animEffect>
                                  </p:childTnLst>
                                </p:cTn>
                              </p:par>
                              <p:par>
                                <p:cTn id="146" presetID="22" presetClass="entr" presetSubtype="1" fill="hold" nodeType="withEffect">
                                  <p:stCondLst>
                                    <p:cond delay="0"/>
                                  </p:stCondLst>
                                  <p:childTnLst>
                                    <p:set>
                                      <p:cBhvr>
                                        <p:cTn id="147" dur="1" fill="hold">
                                          <p:stCondLst>
                                            <p:cond delay="0"/>
                                          </p:stCondLst>
                                        </p:cTn>
                                        <p:tgtEl>
                                          <p:spTgt spid="92"/>
                                        </p:tgtEl>
                                        <p:attrNameLst>
                                          <p:attrName>style.visibility</p:attrName>
                                        </p:attrNameLst>
                                      </p:cBhvr>
                                      <p:to>
                                        <p:strVal val="visible"/>
                                      </p:to>
                                    </p:set>
                                    <p:animEffect transition="in" filter="wipe(up)">
                                      <p:cBhvr>
                                        <p:cTn id="148" dur="500"/>
                                        <p:tgtEl>
                                          <p:spTgt spid="92"/>
                                        </p:tgtEl>
                                      </p:cBhvr>
                                    </p:animEffect>
                                  </p:childTnLst>
                                </p:cTn>
                              </p:par>
                            </p:childTnLst>
                          </p:cTn>
                        </p:par>
                      </p:childTnLst>
                    </p:cTn>
                  </p:par>
                  <p:par>
                    <p:cTn id="149" fill="hold">
                      <p:stCondLst>
                        <p:cond delay="indefinite"/>
                      </p:stCondLst>
                      <p:childTnLst>
                        <p:par>
                          <p:cTn id="150" fill="hold">
                            <p:stCondLst>
                              <p:cond delay="0"/>
                            </p:stCondLst>
                            <p:childTnLst>
                              <p:par>
                                <p:cTn id="151" presetID="63" presetClass="path" presetSubtype="0" accel="50000" decel="50000" fill="hold" grpId="6" nodeType="clickEffect">
                                  <p:stCondLst>
                                    <p:cond delay="0"/>
                                  </p:stCondLst>
                                  <p:childTnLst>
                                    <p:animMotion origin="layout" path="M 0.18932 -2.59259E-6 L 0.22474 -2.59259E-6 " pathEditMode="relative" rAng="0" ptsTypes="AA">
                                      <p:cBhvr>
                                        <p:cTn id="152" dur="500" fill="hold"/>
                                        <p:tgtEl>
                                          <p:spTgt spid="16"/>
                                        </p:tgtEl>
                                        <p:attrNameLst>
                                          <p:attrName>ppt_x</p:attrName>
                                          <p:attrName>ppt_y</p:attrName>
                                        </p:attrNameLst>
                                      </p:cBhvr>
                                      <p:rCtr x="1771" y="0"/>
                                    </p:animMotion>
                                  </p:childTnLst>
                                </p:cTn>
                              </p:par>
                            </p:childTnLst>
                          </p:cTn>
                        </p:par>
                      </p:childTnLst>
                    </p:cTn>
                  </p:par>
                  <p:par>
                    <p:cTn id="153" fill="hold">
                      <p:stCondLst>
                        <p:cond delay="indefinite"/>
                      </p:stCondLst>
                      <p:childTnLst>
                        <p:par>
                          <p:cTn id="154" fill="hold">
                            <p:stCondLst>
                              <p:cond delay="0"/>
                            </p:stCondLst>
                            <p:childTnLst>
                              <p:par>
                                <p:cTn id="155" presetID="16" presetClass="entr" presetSubtype="42" fill="hold" nodeType="clickEffect">
                                  <p:stCondLst>
                                    <p:cond delay="0"/>
                                  </p:stCondLst>
                                  <p:childTnLst>
                                    <p:set>
                                      <p:cBhvr>
                                        <p:cTn id="156" dur="1" fill="hold">
                                          <p:stCondLst>
                                            <p:cond delay="0"/>
                                          </p:stCondLst>
                                        </p:cTn>
                                        <p:tgtEl>
                                          <p:spTgt spid="106"/>
                                        </p:tgtEl>
                                        <p:attrNameLst>
                                          <p:attrName>style.visibility</p:attrName>
                                        </p:attrNameLst>
                                      </p:cBhvr>
                                      <p:to>
                                        <p:strVal val="visible"/>
                                      </p:to>
                                    </p:set>
                                    <p:animEffect transition="in" filter="barn(outHorizontal)">
                                      <p:cBhvr>
                                        <p:cTn id="157" dur="500"/>
                                        <p:tgtEl>
                                          <p:spTgt spid="106"/>
                                        </p:tgtEl>
                                      </p:cBhvr>
                                    </p:animEffect>
                                  </p:childTnLst>
                                </p:cTn>
                              </p:par>
                            </p:childTnLst>
                          </p:cTn>
                        </p:par>
                      </p:childTnLst>
                    </p:cTn>
                  </p:par>
                  <p:par>
                    <p:cTn id="158" fill="hold">
                      <p:stCondLst>
                        <p:cond delay="indefinite"/>
                      </p:stCondLst>
                      <p:childTnLst>
                        <p:par>
                          <p:cTn id="159" fill="hold">
                            <p:stCondLst>
                              <p:cond delay="0"/>
                            </p:stCondLst>
                            <p:childTnLst>
                              <p:par>
                                <p:cTn id="160" presetID="63" presetClass="path" presetSubtype="0" accel="50000" decel="50000" fill="hold" grpId="7" nodeType="clickEffect">
                                  <p:stCondLst>
                                    <p:cond delay="0"/>
                                  </p:stCondLst>
                                  <p:childTnLst>
                                    <p:animMotion origin="layout" path="M 0.22474 -2.59259E-6 L 0.25977 -2.59259E-6 " pathEditMode="relative" rAng="0" ptsTypes="AA">
                                      <p:cBhvr>
                                        <p:cTn id="161" dur="500" fill="hold"/>
                                        <p:tgtEl>
                                          <p:spTgt spid="16"/>
                                        </p:tgtEl>
                                        <p:attrNameLst>
                                          <p:attrName>ppt_x</p:attrName>
                                          <p:attrName>ppt_y</p:attrName>
                                        </p:attrNameLst>
                                      </p:cBhvr>
                                      <p:rCtr x="1745" y="0"/>
                                    </p:animMotion>
                                  </p:childTnLst>
                                </p:cTn>
                              </p:par>
                            </p:childTnLst>
                          </p:cTn>
                        </p:par>
                      </p:childTnLst>
                    </p:cTn>
                  </p:par>
                  <p:par>
                    <p:cTn id="162" fill="hold">
                      <p:stCondLst>
                        <p:cond delay="indefinite"/>
                      </p:stCondLst>
                      <p:childTnLst>
                        <p:par>
                          <p:cTn id="163" fill="hold">
                            <p:stCondLst>
                              <p:cond delay="0"/>
                            </p:stCondLst>
                            <p:childTnLst>
                              <p:par>
                                <p:cTn id="164" presetID="10" presetClass="entr" presetSubtype="0" fill="hold" grpId="0" nodeType="clickEffect">
                                  <p:stCondLst>
                                    <p:cond delay="0"/>
                                  </p:stCondLst>
                                  <p:childTnLst>
                                    <p:set>
                                      <p:cBhvr>
                                        <p:cTn id="165" dur="1" fill="hold">
                                          <p:stCondLst>
                                            <p:cond delay="0"/>
                                          </p:stCondLst>
                                        </p:cTn>
                                        <p:tgtEl>
                                          <p:spTgt spid="133"/>
                                        </p:tgtEl>
                                        <p:attrNameLst>
                                          <p:attrName>style.visibility</p:attrName>
                                        </p:attrNameLst>
                                      </p:cBhvr>
                                      <p:to>
                                        <p:strVal val="visible"/>
                                      </p:to>
                                    </p:set>
                                    <p:animEffect transition="in" filter="fade">
                                      <p:cBhvr>
                                        <p:cTn id="166" dur="500"/>
                                        <p:tgtEl>
                                          <p:spTgt spid="133"/>
                                        </p:tgtEl>
                                      </p:cBhvr>
                                    </p:animEffect>
                                  </p:childTnLst>
                                </p:cTn>
                              </p:par>
                            </p:childTnLst>
                          </p:cTn>
                        </p:par>
                      </p:childTnLst>
                    </p:cTn>
                  </p:par>
                  <p:par>
                    <p:cTn id="167" fill="hold">
                      <p:stCondLst>
                        <p:cond delay="indefinite"/>
                      </p:stCondLst>
                      <p:childTnLst>
                        <p:par>
                          <p:cTn id="168" fill="hold">
                            <p:stCondLst>
                              <p:cond delay="0"/>
                            </p:stCondLst>
                            <p:childTnLst>
                              <p:par>
                                <p:cTn id="169" presetID="10" presetClass="entr" presetSubtype="0" fill="hold" grpId="0" nodeType="clickEffect">
                                  <p:stCondLst>
                                    <p:cond delay="0"/>
                                  </p:stCondLst>
                                  <p:childTnLst>
                                    <p:set>
                                      <p:cBhvr>
                                        <p:cTn id="170" dur="1" fill="hold">
                                          <p:stCondLst>
                                            <p:cond delay="0"/>
                                          </p:stCondLst>
                                        </p:cTn>
                                        <p:tgtEl>
                                          <p:spTgt spid="136"/>
                                        </p:tgtEl>
                                        <p:attrNameLst>
                                          <p:attrName>style.visibility</p:attrName>
                                        </p:attrNameLst>
                                      </p:cBhvr>
                                      <p:to>
                                        <p:strVal val="visible"/>
                                      </p:to>
                                    </p:set>
                                    <p:animEffect transition="in" filter="fade">
                                      <p:cBhvr>
                                        <p:cTn id="171" dur="500"/>
                                        <p:tgtEl>
                                          <p:spTgt spid="136"/>
                                        </p:tgtEl>
                                      </p:cBhvr>
                                    </p:animEffect>
                                  </p:childTnLst>
                                </p:cTn>
                              </p:par>
                            </p:childTnLst>
                          </p:cTn>
                        </p:par>
                      </p:childTnLst>
                    </p:cTn>
                  </p:par>
                  <p:par>
                    <p:cTn id="172" fill="hold">
                      <p:stCondLst>
                        <p:cond delay="indefinite"/>
                      </p:stCondLst>
                      <p:childTnLst>
                        <p:par>
                          <p:cTn id="173" fill="hold">
                            <p:stCondLst>
                              <p:cond delay="0"/>
                            </p:stCondLst>
                            <p:childTnLst>
                              <p:par>
                                <p:cTn id="174" presetID="10" presetClass="entr" presetSubtype="0" fill="hold" grpId="0" nodeType="clickEffect">
                                  <p:stCondLst>
                                    <p:cond delay="0"/>
                                  </p:stCondLst>
                                  <p:childTnLst>
                                    <p:set>
                                      <p:cBhvr>
                                        <p:cTn id="175" dur="1" fill="hold">
                                          <p:stCondLst>
                                            <p:cond delay="0"/>
                                          </p:stCondLst>
                                        </p:cTn>
                                        <p:tgtEl>
                                          <p:spTgt spid="137"/>
                                        </p:tgtEl>
                                        <p:attrNameLst>
                                          <p:attrName>style.visibility</p:attrName>
                                        </p:attrNameLst>
                                      </p:cBhvr>
                                      <p:to>
                                        <p:strVal val="visible"/>
                                      </p:to>
                                    </p:set>
                                    <p:animEffect transition="in" filter="fade">
                                      <p:cBhvr>
                                        <p:cTn id="176" dur="500"/>
                                        <p:tgtEl>
                                          <p:spTgt spid="137"/>
                                        </p:tgtEl>
                                      </p:cBhvr>
                                    </p:animEffect>
                                  </p:childTnLst>
                                </p:cTn>
                              </p:par>
                            </p:childTnLst>
                          </p:cTn>
                        </p:par>
                      </p:childTnLst>
                    </p:cTn>
                  </p:par>
                  <p:par>
                    <p:cTn id="177" fill="hold">
                      <p:stCondLst>
                        <p:cond delay="indefinite"/>
                      </p:stCondLst>
                      <p:childTnLst>
                        <p:par>
                          <p:cTn id="178" fill="hold">
                            <p:stCondLst>
                              <p:cond delay="0"/>
                            </p:stCondLst>
                            <p:childTnLst>
                              <p:par>
                                <p:cTn id="179" presetID="49" presetClass="path" presetSubtype="0" accel="50000" decel="50000" fill="hold" grpId="1" nodeType="clickEffect">
                                  <p:stCondLst>
                                    <p:cond delay="0"/>
                                  </p:stCondLst>
                                  <p:childTnLst>
                                    <p:animMotion origin="layout" path="M -1.04167E-6 4.07407E-6 L 0.10443 0.22476 " pathEditMode="relative" rAng="0" ptsTypes="AA">
                                      <p:cBhvr>
                                        <p:cTn id="180" dur="750" fill="hold"/>
                                        <p:tgtEl>
                                          <p:spTgt spid="132"/>
                                        </p:tgtEl>
                                        <p:attrNameLst>
                                          <p:attrName>ppt_x</p:attrName>
                                          <p:attrName>ppt_y</p:attrName>
                                        </p:attrNameLst>
                                      </p:cBhvr>
                                      <p:rCtr x="5221" y="11227"/>
                                    </p:animMotion>
                                  </p:childTnLst>
                                </p:cTn>
                              </p:par>
                            </p:childTnLst>
                          </p:cTn>
                        </p:par>
                      </p:childTnLst>
                    </p:cTn>
                  </p:par>
                  <p:par>
                    <p:cTn id="181" fill="hold">
                      <p:stCondLst>
                        <p:cond delay="indefinite"/>
                      </p:stCondLst>
                      <p:childTnLst>
                        <p:par>
                          <p:cTn id="182" fill="hold">
                            <p:stCondLst>
                              <p:cond delay="0"/>
                            </p:stCondLst>
                            <p:childTnLst>
                              <p:par>
                                <p:cTn id="183" presetID="16" presetClass="entr" presetSubtype="37" fill="hold" nodeType="clickEffect">
                                  <p:stCondLst>
                                    <p:cond delay="0"/>
                                  </p:stCondLst>
                                  <p:childTnLst>
                                    <p:set>
                                      <p:cBhvr>
                                        <p:cTn id="184" dur="1" fill="hold">
                                          <p:stCondLst>
                                            <p:cond delay="0"/>
                                          </p:stCondLst>
                                        </p:cTn>
                                        <p:tgtEl>
                                          <p:spTgt spid="134"/>
                                        </p:tgtEl>
                                        <p:attrNameLst>
                                          <p:attrName>style.visibility</p:attrName>
                                        </p:attrNameLst>
                                      </p:cBhvr>
                                      <p:to>
                                        <p:strVal val="visible"/>
                                      </p:to>
                                    </p:set>
                                    <p:animEffect transition="in" filter="barn(outVertical)">
                                      <p:cBhvr>
                                        <p:cTn id="185"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6" grpId="0"/>
      <p:bldP spid="58" grpId="0"/>
      <p:bldP spid="58" grpId="1"/>
      <p:bldP spid="3" grpId="0"/>
      <p:bldP spid="16" grpId="0" animBg="1"/>
      <p:bldP spid="16" grpId="1" animBg="1"/>
      <p:bldP spid="16" grpId="2" animBg="1"/>
      <p:bldP spid="16" grpId="3" animBg="1"/>
      <p:bldP spid="16" grpId="4" animBg="1"/>
      <p:bldP spid="16" grpId="5" animBg="1"/>
      <p:bldP spid="16" grpId="6" animBg="1"/>
      <p:bldP spid="16" grpId="7" animBg="1"/>
      <p:bldP spid="129" grpId="0"/>
      <p:bldP spid="129" grpId="1"/>
      <p:bldP spid="131" grpId="0"/>
      <p:bldP spid="132" grpId="0"/>
      <p:bldP spid="132" grpId="1"/>
      <p:bldP spid="133" grpId="0"/>
      <p:bldP spid="136" grpId="0"/>
      <p:bldP spid="1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202331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Our solution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矩形 6"/>
          <p:cNvSpPr/>
          <p:nvPr/>
        </p:nvSpPr>
        <p:spPr>
          <a:xfrm>
            <a:off x="2970155" y="508085"/>
            <a:ext cx="2888932"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K-Truss Maintance</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椭圆 4"/>
          <p:cNvSpPr/>
          <p:nvPr/>
        </p:nvSpPr>
        <p:spPr>
          <a:xfrm>
            <a:off x="4955711"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6" name="文本框 5"/>
          <p:cNvSpPr txBox="1"/>
          <p:nvPr/>
        </p:nvSpPr>
        <p:spPr>
          <a:xfrm>
            <a:off x="4752108" y="3121967"/>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8" name="椭圆 7"/>
          <p:cNvSpPr/>
          <p:nvPr/>
        </p:nvSpPr>
        <p:spPr>
          <a:xfrm>
            <a:off x="6736080" y="380077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9" name="文本框 8"/>
          <p:cNvSpPr txBox="1"/>
          <p:nvPr/>
        </p:nvSpPr>
        <p:spPr>
          <a:xfrm>
            <a:off x="6571615" y="4007614"/>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sp>
        <p:nvSpPr>
          <p:cNvPr id="10" name="椭圆 9"/>
          <p:cNvSpPr/>
          <p:nvPr/>
        </p:nvSpPr>
        <p:spPr>
          <a:xfrm>
            <a:off x="883994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1" name="文本框 10"/>
          <p:cNvSpPr txBox="1"/>
          <p:nvPr/>
        </p:nvSpPr>
        <p:spPr>
          <a:xfrm>
            <a:off x="8659751" y="4030374"/>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sp>
        <p:nvSpPr>
          <p:cNvPr id="12" name="椭圆 11"/>
          <p:cNvSpPr/>
          <p:nvPr/>
        </p:nvSpPr>
        <p:spPr>
          <a:xfrm>
            <a:off x="6049584"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 name="文本框 12"/>
          <p:cNvSpPr txBox="1"/>
          <p:nvPr/>
        </p:nvSpPr>
        <p:spPr>
          <a:xfrm>
            <a:off x="5711996" y="3112139"/>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sp>
        <p:nvSpPr>
          <p:cNvPr id="14" name="椭圆 13"/>
          <p:cNvSpPr/>
          <p:nvPr/>
        </p:nvSpPr>
        <p:spPr>
          <a:xfrm>
            <a:off x="8153118"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5" name="文本框 14"/>
          <p:cNvSpPr txBox="1"/>
          <p:nvPr/>
        </p:nvSpPr>
        <p:spPr>
          <a:xfrm>
            <a:off x="7940504" y="3132840"/>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sp>
        <p:nvSpPr>
          <p:cNvPr id="16" name="椭圆 15"/>
          <p:cNvSpPr/>
          <p:nvPr/>
        </p:nvSpPr>
        <p:spPr>
          <a:xfrm>
            <a:off x="9747995"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7" name="文本框 16"/>
          <p:cNvSpPr txBox="1"/>
          <p:nvPr/>
        </p:nvSpPr>
        <p:spPr>
          <a:xfrm>
            <a:off x="9598367" y="3121655"/>
            <a:ext cx="528320" cy="400110"/>
          </a:xfrm>
          <a:prstGeom prst="rect">
            <a:avLst/>
          </a:prstGeom>
          <a:noFill/>
        </p:spPr>
        <p:txBody>
          <a:bodyPr wrap="square" rtlCol="0">
            <a:spAutoFit/>
          </a:bodyPr>
          <a:lstStyle/>
          <a:p>
            <a:pPr algn="ctr"/>
            <a:r>
              <a:rPr lang="en-US" altLang="zh-CN" sz="2000" i="1" dirty="0"/>
              <a:t>q</a:t>
            </a:r>
            <a:r>
              <a:rPr lang="en-US" altLang="zh-CN" sz="2000" i="1" dirty="0" smtClean="0"/>
              <a:t>3</a:t>
            </a:r>
            <a:endParaRPr lang="zh-CN" altLang="en-US" sz="2000" i="1" dirty="0"/>
          </a:p>
        </p:txBody>
      </p:sp>
      <p:sp>
        <p:nvSpPr>
          <p:cNvPr id="18" name="椭圆 17"/>
          <p:cNvSpPr/>
          <p:nvPr/>
        </p:nvSpPr>
        <p:spPr>
          <a:xfrm>
            <a:off x="8839946" y="203774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9" name="文本框 18"/>
          <p:cNvSpPr txBox="1"/>
          <p:nvPr/>
        </p:nvSpPr>
        <p:spPr>
          <a:xfrm>
            <a:off x="8707376" y="1656387"/>
            <a:ext cx="528320" cy="400110"/>
          </a:xfrm>
          <a:prstGeom prst="rect">
            <a:avLst/>
          </a:prstGeom>
          <a:noFill/>
        </p:spPr>
        <p:txBody>
          <a:bodyPr wrap="square" rtlCol="0">
            <a:spAutoFit/>
          </a:bodyPr>
          <a:lstStyle/>
          <a:p>
            <a:pPr algn="ctr"/>
            <a:r>
              <a:rPr lang="en-US" altLang="zh-CN" sz="2000" i="1" dirty="0" smtClean="0"/>
              <a:t>v5</a:t>
            </a:r>
            <a:endParaRPr lang="zh-CN" altLang="en-US" sz="2000" i="1" dirty="0"/>
          </a:p>
        </p:txBody>
      </p:sp>
      <p:sp>
        <p:nvSpPr>
          <p:cNvPr id="20" name="椭圆 19"/>
          <p:cNvSpPr/>
          <p:nvPr/>
        </p:nvSpPr>
        <p:spPr>
          <a:xfrm>
            <a:off x="6740429"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1" name="文本框 20"/>
          <p:cNvSpPr txBox="1"/>
          <p:nvPr/>
        </p:nvSpPr>
        <p:spPr>
          <a:xfrm>
            <a:off x="6578337" y="1656387"/>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grpSp>
        <p:nvGrpSpPr>
          <p:cNvPr id="61" name="组合 60"/>
          <p:cNvGrpSpPr/>
          <p:nvPr/>
        </p:nvGrpSpPr>
        <p:grpSpPr>
          <a:xfrm>
            <a:off x="7494855" y="444631"/>
            <a:ext cx="528320" cy="673921"/>
            <a:chOff x="7494855" y="444631"/>
            <a:chExt cx="528320" cy="673921"/>
          </a:xfrm>
        </p:grpSpPr>
        <p:sp>
          <p:nvSpPr>
            <p:cNvPr id="22" name="椭圆 21"/>
            <p:cNvSpPr/>
            <p:nvPr/>
          </p:nvSpPr>
          <p:spPr>
            <a:xfrm>
              <a:off x="7622258" y="8640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3" name="文本框 22"/>
            <p:cNvSpPr txBox="1"/>
            <p:nvPr/>
          </p:nvSpPr>
          <p:spPr>
            <a:xfrm>
              <a:off x="7494855" y="444631"/>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grpSp>
      <p:grpSp>
        <p:nvGrpSpPr>
          <p:cNvPr id="62" name="组合 61"/>
          <p:cNvGrpSpPr/>
          <p:nvPr/>
        </p:nvGrpSpPr>
        <p:grpSpPr>
          <a:xfrm>
            <a:off x="10536201" y="1648538"/>
            <a:ext cx="528320" cy="641113"/>
            <a:chOff x="10536201" y="1648538"/>
            <a:chExt cx="528320" cy="641113"/>
          </a:xfrm>
        </p:grpSpPr>
        <p:sp>
          <p:nvSpPr>
            <p:cNvPr id="24" name="椭圆 23"/>
            <p:cNvSpPr/>
            <p:nvPr/>
          </p:nvSpPr>
          <p:spPr>
            <a:xfrm>
              <a:off x="10642771" y="2035187"/>
              <a:ext cx="254464" cy="2544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5" name="文本框 24"/>
            <p:cNvSpPr txBox="1"/>
            <p:nvPr/>
          </p:nvSpPr>
          <p:spPr>
            <a:xfrm>
              <a:off x="10536201" y="1648538"/>
              <a:ext cx="528320" cy="400110"/>
            </a:xfrm>
            <a:prstGeom prst="rect">
              <a:avLst/>
            </a:prstGeom>
            <a:noFill/>
          </p:spPr>
          <p:txBody>
            <a:bodyPr wrap="square" rtlCol="0">
              <a:spAutoFit/>
            </a:bodyPr>
            <a:lstStyle/>
            <a:p>
              <a:pPr algn="ctr"/>
              <a:r>
                <a:rPr lang="en-US" altLang="zh-CN" sz="2000" i="1" dirty="0" smtClean="0"/>
                <a:t>p1</a:t>
              </a:r>
              <a:endParaRPr lang="zh-CN" altLang="en-US" sz="2000" i="1" dirty="0"/>
            </a:p>
          </p:txBody>
        </p:sp>
      </p:grpSp>
      <p:cxnSp>
        <p:nvCxnSpPr>
          <p:cNvPr id="26" name="直接连接符 25"/>
          <p:cNvCxnSpPr>
            <a:stCxn id="5" idx="6"/>
            <a:endCxn id="12" idx="2"/>
          </p:cNvCxnSpPr>
          <p:nvPr/>
        </p:nvCxnSpPr>
        <p:spPr>
          <a:xfrm>
            <a:off x="5210175" y="3048266"/>
            <a:ext cx="839409"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2" idx="6"/>
            <a:endCxn id="14" idx="2"/>
          </p:cNvCxnSpPr>
          <p:nvPr/>
        </p:nvCxnSpPr>
        <p:spPr>
          <a:xfrm>
            <a:off x="6304048" y="3048266"/>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4" idx="6"/>
            <a:endCxn id="16" idx="2"/>
          </p:cNvCxnSpPr>
          <p:nvPr/>
        </p:nvCxnSpPr>
        <p:spPr>
          <a:xfrm>
            <a:off x="8407582" y="3048266"/>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11314943"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30" name="直接连接符 29"/>
          <p:cNvCxnSpPr>
            <a:stCxn id="16" idx="6"/>
            <a:endCxn id="29" idx="2"/>
          </p:cNvCxnSpPr>
          <p:nvPr/>
        </p:nvCxnSpPr>
        <p:spPr>
          <a:xfrm>
            <a:off x="10002459" y="3048266"/>
            <a:ext cx="13124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11481577" y="2857358"/>
            <a:ext cx="528320" cy="400110"/>
          </a:xfrm>
          <a:prstGeom prst="rect">
            <a:avLst/>
          </a:prstGeom>
          <a:noFill/>
        </p:spPr>
        <p:txBody>
          <a:bodyPr wrap="square" rtlCol="0">
            <a:spAutoFit/>
          </a:bodyPr>
          <a:lstStyle/>
          <a:p>
            <a:pPr algn="ctr"/>
            <a:r>
              <a:rPr lang="en-US" altLang="zh-CN" sz="2000" i="1" dirty="0" smtClean="0"/>
              <a:t>P2</a:t>
            </a:r>
            <a:endParaRPr lang="zh-CN" altLang="en-US" sz="2000" i="1" dirty="0"/>
          </a:p>
        </p:txBody>
      </p:sp>
      <p:cxnSp>
        <p:nvCxnSpPr>
          <p:cNvPr id="32" name="黑 31"/>
          <p:cNvCxnSpPr>
            <a:stCxn id="24" idx="5"/>
            <a:endCxn id="29" idx="0"/>
          </p:cNvCxnSpPr>
          <p:nvPr/>
        </p:nvCxnSpPr>
        <p:spPr>
          <a:xfrm>
            <a:off x="10859970" y="2252386"/>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4" idx="3"/>
            <a:endCxn id="16" idx="7"/>
          </p:cNvCxnSpPr>
          <p:nvPr/>
        </p:nvCxnSpPr>
        <p:spPr>
          <a:xfrm flipH="1">
            <a:off x="9965194" y="2252386"/>
            <a:ext cx="7148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1064100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5" name="文本框 34"/>
          <p:cNvSpPr txBox="1"/>
          <p:nvPr/>
        </p:nvSpPr>
        <p:spPr>
          <a:xfrm>
            <a:off x="10527360" y="4017139"/>
            <a:ext cx="528320" cy="400110"/>
          </a:xfrm>
          <a:prstGeom prst="rect">
            <a:avLst/>
          </a:prstGeom>
          <a:noFill/>
        </p:spPr>
        <p:txBody>
          <a:bodyPr wrap="square" rtlCol="0">
            <a:spAutoFit/>
          </a:bodyPr>
          <a:lstStyle/>
          <a:p>
            <a:pPr algn="ctr"/>
            <a:r>
              <a:rPr lang="en-US" altLang="zh-CN" sz="2000" i="1" dirty="0" smtClean="0"/>
              <a:t>P3</a:t>
            </a:r>
            <a:endParaRPr lang="zh-CN" altLang="en-US" sz="2000" i="1" dirty="0"/>
          </a:p>
        </p:txBody>
      </p:sp>
      <p:cxnSp>
        <p:nvCxnSpPr>
          <p:cNvPr id="36" name="直接连接符 35"/>
          <p:cNvCxnSpPr>
            <a:stCxn id="24" idx="4"/>
            <a:endCxn id="34" idx="0"/>
          </p:cNvCxnSpPr>
          <p:nvPr/>
        </p:nvCxnSpPr>
        <p:spPr>
          <a:xfrm flipH="1">
            <a:off x="10768238" y="2289651"/>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9" idx="4"/>
            <a:endCxn id="34" idx="7"/>
          </p:cNvCxnSpPr>
          <p:nvPr/>
        </p:nvCxnSpPr>
        <p:spPr>
          <a:xfrm flipH="1">
            <a:off x="10858205" y="3175498"/>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16" idx="5"/>
            <a:endCxn id="34" idx="1"/>
          </p:cNvCxnSpPr>
          <p:nvPr/>
        </p:nvCxnSpPr>
        <p:spPr>
          <a:xfrm>
            <a:off x="9965194" y="3138233"/>
            <a:ext cx="7130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6" idx="3"/>
            <a:endCxn id="10" idx="7"/>
          </p:cNvCxnSpPr>
          <p:nvPr/>
        </p:nvCxnSpPr>
        <p:spPr>
          <a:xfrm flipH="1">
            <a:off x="9057145" y="3138233"/>
            <a:ext cx="728115"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8" idx="4"/>
            <a:endCxn id="10" idx="0"/>
          </p:cNvCxnSpPr>
          <p:nvPr/>
        </p:nvCxnSpPr>
        <p:spPr>
          <a:xfrm>
            <a:off x="8967178" y="2292208"/>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8" idx="5"/>
            <a:endCxn id="16" idx="1"/>
          </p:cNvCxnSpPr>
          <p:nvPr/>
        </p:nvCxnSpPr>
        <p:spPr>
          <a:xfrm>
            <a:off x="9057145" y="2254943"/>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8" idx="3"/>
            <a:endCxn id="14" idx="7"/>
          </p:cNvCxnSpPr>
          <p:nvPr/>
        </p:nvCxnSpPr>
        <p:spPr>
          <a:xfrm flipH="1">
            <a:off x="8370317" y="2254943"/>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14" idx="5"/>
            <a:endCxn id="10" idx="1"/>
          </p:cNvCxnSpPr>
          <p:nvPr/>
        </p:nvCxnSpPr>
        <p:spPr>
          <a:xfrm>
            <a:off x="8370317" y="3138233"/>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20" idx="4"/>
            <a:endCxn id="8" idx="0"/>
          </p:cNvCxnSpPr>
          <p:nvPr/>
        </p:nvCxnSpPr>
        <p:spPr>
          <a:xfrm flipH="1">
            <a:off x="6863312" y="2289651"/>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0" idx="3"/>
            <a:endCxn id="12" idx="0"/>
          </p:cNvCxnSpPr>
          <p:nvPr/>
        </p:nvCxnSpPr>
        <p:spPr>
          <a:xfrm flipH="1">
            <a:off x="6176816" y="2252386"/>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12" idx="4"/>
            <a:endCxn id="8" idx="1"/>
          </p:cNvCxnSpPr>
          <p:nvPr/>
        </p:nvCxnSpPr>
        <p:spPr>
          <a:xfrm>
            <a:off x="6176816" y="3175498"/>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0" idx="2"/>
            <a:endCxn id="5" idx="7"/>
          </p:cNvCxnSpPr>
          <p:nvPr/>
        </p:nvCxnSpPr>
        <p:spPr>
          <a:xfrm flipH="1">
            <a:off x="5172910" y="2162419"/>
            <a:ext cx="1567519"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5" idx="5"/>
            <a:endCxn id="8" idx="2"/>
          </p:cNvCxnSpPr>
          <p:nvPr/>
        </p:nvCxnSpPr>
        <p:spPr>
          <a:xfrm>
            <a:off x="5172910" y="3138233"/>
            <a:ext cx="1563170" cy="7897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8" idx="6"/>
            <a:endCxn id="10" idx="2"/>
          </p:cNvCxnSpPr>
          <p:nvPr/>
        </p:nvCxnSpPr>
        <p:spPr>
          <a:xfrm>
            <a:off x="6990544" y="3928006"/>
            <a:ext cx="184940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20" idx="6"/>
            <a:endCxn id="18" idx="2"/>
          </p:cNvCxnSpPr>
          <p:nvPr/>
        </p:nvCxnSpPr>
        <p:spPr>
          <a:xfrm>
            <a:off x="6994893" y="2162419"/>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12" idx="5"/>
          </p:cNvCxnSpPr>
          <p:nvPr/>
        </p:nvCxnSpPr>
        <p:spPr>
          <a:xfrm>
            <a:off x="6266783" y="3138233"/>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8" idx="7"/>
          </p:cNvCxnSpPr>
          <p:nvPr/>
        </p:nvCxnSpPr>
        <p:spPr>
          <a:xfrm flipH="1">
            <a:off x="6953279" y="2207021"/>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20" idx="5"/>
            <a:endCxn id="14" idx="1"/>
          </p:cNvCxnSpPr>
          <p:nvPr/>
        </p:nvCxnSpPr>
        <p:spPr>
          <a:xfrm>
            <a:off x="6957628" y="2252386"/>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5082944" y="991320"/>
            <a:ext cx="2539315" cy="1929714"/>
            <a:chOff x="5082944" y="991320"/>
            <a:chExt cx="2539315" cy="1929714"/>
          </a:xfrm>
        </p:grpSpPr>
        <p:cxnSp>
          <p:nvCxnSpPr>
            <p:cNvPr id="54" name="直接连接符 138"/>
            <p:cNvCxnSpPr>
              <a:stCxn id="22" idx="2"/>
              <a:endCxn id="5" idx="0"/>
            </p:cNvCxnSpPr>
            <p:nvPr/>
          </p:nvCxnSpPr>
          <p:spPr>
            <a:xfrm rot="10800000" flipV="1">
              <a:off x="5082944" y="991320"/>
              <a:ext cx="253931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5210175" y="1459967"/>
              <a:ext cx="528320" cy="400110"/>
            </a:xfrm>
            <a:prstGeom prst="rect">
              <a:avLst/>
            </a:prstGeom>
            <a:noFill/>
          </p:spPr>
          <p:txBody>
            <a:bodyPr wrap="square" rtlCol="0">
              <a:spAutoFit/>
            </a:bodyPr>
            <a:lstStyle/>
            <a:p>
              <a:pPr algn="ctr"/>
              <a:r>
                <a:rPr lang="en-US" altLang="zh-CN" sz="2000" i="1" dirty="0" smtClean="0"/>
                <a:t>0</a:t>
              </a:r>
              <a:endParaRPr lang="zh-CN" altLang="en-US" sz="2000" i="1" dirty="0"/>
            </a:p>
          </p:txBody>
        </p:sp>
      </p:grpSp>
      <p:grpSp>
        <p:nvGrpSpPr>
          <p:cNvPr id="3" name="组合 2"/>
          <p:cNvGrpSpPr/>
          <p:nvPr/>
        </p:nvGrpSpPr>
        <p:grpSpPr>
          <a:xfrm>
            <a:off x="7876722" y="991320"/>
            <a:ext cx="1998505" cy="1929714"/>
            <a:chOff x="7876722" y="991320"/>
            <a:chExt cx="1998505" cy="1929714"/>
          </a:xfrm>
        </p:grpSpPr>
        <p:cxnSp>
          <p:nvCxnSpPr>
            <p:cNvPr id="55" name="直接连接符 141"/>
            <p:cNvCxnSpPr>
              <a:stCxn id="22" idx="6"/>
              <a:endCxn id="16" idx="0"/>
            </p:cNvCxnSpPr>
            <p:nvPr/>
          </p:nvCxnSpPr>
          <p:spPr>
            <a:xfrm>
              <a:off x="7876722" y="991320"/>
              <a:ext cx="199850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9223180" y="1411349"/>
              <a:ext cx="528320" cy="400110"/>
            </a:xfrm>
            <a:prstGeom prst="rect">
              <a:avLst/>
            </a:prstGeom>
            <a:noFill/>
          </p:spPr>
          <p:txBody>
            <a:bodyPr wrap="square" rtlCol="0">
              <a:spAutoFit/>
            </a:bodyPr>
            <a:lstStyle/>
            <a:p>
              <a:pPr algn="ctr"/>
              <a:r>
                <a:rPr lang="en-US" altLang="zh-CN" sz="2000" i="1" dirty="0" smtClean="0"/>
                <a:t>0</a:t>
              </a:r>
              <a:endParaRPr lang="zh-CN" altLang="en-US" sz="2000" i="1" dirty="0"/>
            </a:p>
          </p:txBody>
        </p:sp>
      </p:grpSp>
      <p:sp>
        <p:nvSpPr>
          <p:cNvPr id="58" name="文本框 57"/>
          <p:cNvSpPr txBox="1"/>
          <p:nvPr/>
        </p:nvSpPr>
        <p:spPr>
          <a:xfrm>
            <a:off x="5636638" y="2214390"/>
            <a:ext cx="528320" cy="400110"/>
          </a:xfrm>
          <a:prstGeom prst="rect">
            <a:avLst/>
          </a:prstGeom>
          <a:noFill/>
        </p:spPr>
        <p:txBody>
          <a:bodyPr wrap="square" rtlCol="0">
            <a:spAutoFit/>
          </a:bodyPr>
          <a:lstStyle/>
          <a:p>
            <a:pPr algn="ctr"/>
            <a:r>
              <a:rPr lang="en-US" altLang="zh-CN" sz="2000" i="1" dirty="0" smtClean="0"/>
              <a:t>2</a:t>
            </a:r>
            <a:endParaRPr lang="zh-CN" altLang="en-US" sz="2000" i="1" dirty="0"/>
          </a:p>
        </p:txBody>
      </p:sp>
      <p:sp>
        <p:nvSpPr>
          <p:cNvPr id="59" name="文本框 58"/>
          <p:cNvSpPr txBox="1"/>
          <p:nvPr/>
        </p:nvSpPr>
        <p:spPr>
          <a:xfrm>
            <a:off x="6773345" y="2654357"/>
            <a:ext cx="528320" cy="400110"/>
          </a:xfrm>
          <a:prstGeom prst="rect">
            <a:avLst/>
          </a:prstGeom>
          <a:noFill/>
        </p:spPr>
        <p:txBody>
          <a:bodyPr wrap="square" rtlCol="0">
            <a:spAutoFit/>
          </a:bodyPr>
          <a:lstStyle/>
          <a:p>
            <a:pPr algn="ctr"/>
            <a:r>
              <a:rPr lang="en-US" altLang="zh-CN" sz="2000" i="1" dirty="0" smtClean="0"/>
              <a:t>3</a:t>
            </a:r>
            <a:endParaRPr lang="zh-CN" altLang="en-US" sz="2000" i="1" dirty="0"/>
          </a:p>
        </p:txBody>
      </p:sp>
      <p:sp>
        <p:nvSpPr>
          <p:cNvPr id="60" name="文本框 59"/>
          <p:cNvSpPr txBox="1"/>
          <p:nvPr/>
        </p:nvSpPr>
        <p:spPr>
          <a:xfrm>
            <a:off x="8831934" y="2617799"/>
            <a:ext cx="528320" cy="400110"/>
          </a:xfrm>
          <a:prstGeom prst="rect">
            <a:avLst/>
          </a:prstGeom>
          <a:noFill/>
        </p:spPr>
        <p:txBody>
          <a:bodyPr wrap="square" rtlCol="0">
            <a:spAutoFit/>
          </a:bodyPr>
          <a:lstStyle/>
          <a:p>
            <a:pPr algn="ctr"/>
            <a:r>
              <a:rPr lang="en-US" altLang="zh-CN" sz="2000" i="1" dirty="0" smtClean="0"/>
              <a:t>3</a:t>
            </a:r>
            <a:endParaRPr lang="zh-CN" altLang="en-US" sz="2000" i="1" dirty="0"/>
          </a:p>
        </p:txBody>
      </p:sp>
      <mc:AlternateContent xmlns:mc="http://schemas.openxmlformats.org/markup-compatibility/2006" xmlns:a14="http://schemas.microsoft.com/office/drawing/2010/main">
        <mc:Choice Requires="a14">
          <p:sp>
            <p:nvSpPr>
              <p:cNvPr id="64" name="矩形 63"/>
              <p:cNvSpPr/>
              <p:nvPr/>
            </p:nvSpPr>
            <p:spPr>
              <a:xfrm>
                <a:off x="355105" y="2202794"/>
                <a:ext cx="3744423" cy="553998"/>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r>
                        <m:rPr>
                          <m:sty m:val="p"/>
                        </m:rPr>
                        <a:rPr lang="en-US" altLang="zh-CN" sz="2000" i="1" smtClean="0">
                          <a:latin typeface="Cambria Math" panose="02040503050406030204" pitchFamily="18" charset="0"/>
                          <a:ea typeface="微软雅黑" panose="020B0503020204020204" pitchFamily="34" charset="-122"/>
                          <a:cs typeface="Arial" panose="020B0604020202020204" pitchFamily="34" charset="0"/>
                        </a:rPr>
                        <m:t>S</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d>
                        <m:dPr>
                          <m:ctrlP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𝑝</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1,</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𝑞</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3</m:t>
                          </m:r>
                        </m:e>
                      </m:d>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d>
                        <m:dPr>
                          <m:ctrlP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𝑝</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1,</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𝑝</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3</m:t>
                          </m:r>
                        </m:e>
                      </m:d>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d>
                        <m:dPr>
                          <m:ctrlP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𝑝</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1,</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𝑝</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2</m:t>
                          </m:r>
                        </m:e>
                      </m:d>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oMath>
                  </m:oMathPara>
                </a14:m>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64" name="矩形 63"/>
              <p:cNvSpPr>
                <a:spLocks noRot="1" noChangeAspect="1" noMove="1" noResize="1" noEditPoints="1" noAdjustHandles="1" noChangeArrowheads="1" noChangeShapeType="1" noTextEdit="1"/>
              </p:cNvSpPr>
              <p:nvPr/>
            </p:nvSpPr>
            <p:spPr>
              <a:xfrm>
                <a:off x="355105" y="2202794"/>
                <a:ext cx="3744423" cy="553998"/>
              </a:xfrm>
              <a:prstGeom prst="rect">
                <a:avLst/>
              </a:prstGeom>
              <a:blipFill rotWithShape="0">
                <a:blip r:embed="rId3"/>
                <a:stretch>
                  <a:fillRect/>
                </a:stretch>
              </a:blipFill>
            </p:spPr>
            <p:txBody>
              <a:bodyPr/>
              <a:lstStyle/>
              <a:p>
                <a:r>
                  <a:rPr lang="zh-CN" altLang="en-US">
                    <a:noFill/>
                  </a:rPr>
                  <a:t> </a:t>
                </a:r>
              </a:p>
            </p:txBody>
          </p:sp>
        </mc:Fallback>
      </mc:AlternateContent>
      <p:sp>
        <p:nvSpPr>
          <p:cNvPr id="65" name="矩形 64"/>
          <p:cNvSpPr/>
          <p:nvPr/>
        </p:nvSpPr>
        <p:spPr>
          <a:xfrm>
            <a:off x="349300" y="1469495"/>
            <a:ext cx="1561902" cy="553998"/>
          </a:xfrm>
          <a:prstGeom prst="rect">
            <a:avLst/>
          </a:prstGeom>
        </p:spPr>
        <p:txBody>
          <a:bodyPr wrap="none">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Remove </a:t>
            </a:r>
            <a:r>
              <a:rPr lang="en-US" altLang="zh-CN" sz="2000"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p1</a:t>
            </a:r>
            <a:endPar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66" name="直接连接符 65"/>
          <p:cNvCxnSpPr/>
          <p:nvPr/>
        </p:nvCxnSpPr>
        <p:spPr>
          <a:xfrm>
            <a:off x="10910847" y="2223809"/>
            <a:ext cx="582205" cy="668648"/>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390329" y="2949271"/>
            <a:ext cx="1917000" cy="553998"/>
          </a:xfrm>
          <a:prstGeom prst="rect">
            <a:avLst/>
          </a:prstGeom>
        </p:spPr>
        <p:txBody>
          <a:bodyPr wrap="none">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Delete</a:t>
            </a:r>
            <a:r>
              <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 (p1,p2</a:t>
            </a:r>
            <a:r>
              <a:rPr lang="en-US" altLang="zh-CN" sz="2000"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70" name="直接连接符 69"/>
          <p:cNvCxnSpPr/>
          <p:nvPr/>
        </p:nvCxnSpPr>
        <p:spPr>
          <a:xfrm flipH="1">
            <a:off x="10936258" y="3226270"/>
            <a:ext cx="553924" cy="628452"/>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10820631" y="2353575"/>
            <a:ext cx="1765" cy="1373748"/>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a:off x="10058400" y="2334564"/>
            <a:ext cx="619872" cy="612128"/>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H="1">
            <a:off x="10124825" y="2991110"/>
            <a:ext cx="1137982" cy="0"/>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flipV="1">
            <a:off x="10836008" y="2308740"/>
            <a:ext cx="522556" cy="598976"/>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7" name="矩形 86"/>
              <p:cNvSpPr/>
              <p:nvPr/>
            </p:nvSpPr>
            <p:spPr>
              <a:xfrm>
                <a:off x="401225" y="3663243"/>
                <a:ext cx="3631507" cy="613438"/>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a:latin typeface="Cambria Math" panose="02040503050406030204" pitchFamily="18" charset="0"/>
                            </a:rPr>
                            <m:t>𝑠𝑢𝑝</m:t>
                          </m:r>
                        </m:e>
                        <m:sub>
                          <m:r>
                            <a:rPr lang="en-US" altLang="zh-CN" sz="2000">
                              <a:latin typeface="Cambria Math" panose="02040503050406030204" pitchFamily="18" charset="0"/>
                            </a:rPr>
                            <m:t>𝐺</m:t>
                          </m:r>
                        </m:sub>
                      </m:sSub>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𝑒</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𝑞</m:t>
                              </m:r>
                              <m:r>
                                <a:rPr lang="en-US" altLang="zh-CN" sz="2000" b="0" i="1" smtClean="0">
                                  <a:latin typeface="Cambria Math" panose="02040503050406030204" pitchFamily="18" charset="0"/>
                                </a:rPr>
                                <m:t>3</m:t>
                              </m:r>
                            </m:e>
                          </m:d>
                        </m:e>
                      </m:d>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&lt;(</m:t>
                      </m:r>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−2)</m:t>
                      </m:r>
                    </m:oMath>
                  </m:oMathPara>
                </a14:m>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p:sp>
            <p:nvSpPr>
              <p:cNvPr id="87" name="矩形 86"/>
              <p:cNvSpPr>
                <a:spLocks noRot="1" noChangeAspect="1" noMove="1" noResize="1" noEditPoints="1" noAdjustHandles="1" noChangeArrowheads="1" noChangeShapeType="1" noTextEdit="1"/>
              </p:cNvSpPr>
              <p:nvPr/>
            </p:nvSpPr>
            <p:spPr>
              <a:xfrm>
                <a:off x="401225" y="3663243"/>
                <a:ext cx="3631507" cy="613438"/>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8" name="矩形 87"/>
              <p:cNvSpPr/>
              <p:nvPr/>
            </p:nvSpPr>
            <p:spPr>
              <a:xfrm>
                <a:off x="395007" y="4297843"/>
                <a:ext cx="3631507" cy="613438"/>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a:latin typeface="Cambria Math" panose="02040503050406030204" pitchFamily="18" charset="0"/>
                            </a:rPr>
                            <m:t>𝑠𝑢𝑝</m:t>
                          </m:r>
                        </m:e>
                        <m:sub>
                          <m:r>
                            <a:rPr lang="en-US" altLang="zh-CN" sz="2000">
                              <a:latin typeface="Cambria Math" panose="02040503050406030204" pitchFamily="18" charset="0"/>
                            </a:rPr>
                            <m:t>𝐺</m:t>
                          </m:r>
                        </m:sub>
                      </m:sSub>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𝑒</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𝑞</m:t>
                              </m:r>
                              <m:r>
                                <a:rPr lang="en-US" altLang="zh-CN" sz="2000" b="0" i="1" smtClean="0">
                                  <a:latin typeface="Cambria Math" panose="02040503050406030204" pitchFamily="18" charset="0"/>
                                </a:rPr>
                                <m:t>3</m:t>
                              </m:r>
                            </m:e>
                          </m:d>
                        </m:e>
                      </m:d>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&lt;(</m:t>
                      </m:r>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−2)</m:t>
                      </m:r>
                    </m:oMath>
                  </m:oMathPara>
                </a14:m>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p:sp>
            <p:nvSpPr>
              <p:cNvPr id="88" name="矩形 87"/>
              <p:cNvSpPr>
                <a:spLocks noRot="1" noChangeAspect="1" noMove="1" noResize="1" noEditPoints="1" noAdjustHandles="1" noChangeArrowheads="1" noChangeShapeType="1" noTextEdit="1"/>
              </p:cNvSpPr>
              <p:nvPr/>
            </p:nvSpPr>
            <p:spPr>
              <a:xfrm>
                <a:off x="395007" y="4297843"/>
                <a:ext cx="3631507" cy="613438"/>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9" name="矩形 88"/>
              <p:cNvSpPr/>
              <p:nvPr/>
            </p:nvSpPr>
            <p:spPr>
              <a:xfrm>
                <a:off x="395007" y="4932443"/>
                <a:ext cx="3636316" cy="613438"/>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a:latin typeface="Cambria Math" panose="02040503050406030204" pitchFamily="18" charset="0"/>
                            </a:rPr>
                            <m:t>𝑠𝑢𝑝</m:t>
                          </m:r>
                        </m:e>
                        <m:sub>
                          <m:r>
                            <a:rPr lang="en-US" altLang="zh-CN" sz="2000">
                              <a:latin typeface="Cambria Math" panose="02040503050406030204" pitchFamily="18" charset="0"/>
                            </a:rPr>
                            <m:t>𝐺</m:t>
                          </m:r>
                        </m:sub>
                      </m:sSub>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𝑒</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3</m:t>
                              </m:r>
                            </m:e>
                          </m:d>
                        </m:e>
                      </m:d>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&lt;(</m:t>
                      </m:r>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−2)</m:t>
                      </m:r>
                    </m:oMath>
                  </m:oMathPara>
                </a14:m>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p:sp>
            <p:nvSpPr>
              <p:cNvPr id="89" name="矩形 88"/>
              <p:cNvSpPr>
                <a:spLocks noRot="1" noChangeAspect="1" noMove="1" noResize="1" noEditPoints="1" noAdjustHandles="1" noChangeArrowheads="1" noChangeShapeType="1" noTextEdit="1"/>
              </p:cNvSpPr>
              <p:nvPr/>
            </p:nvSpPr>
            <p:spPr>
              <a:xfrm>
                <a:off x="395007" y="4932443"/>
                <a:ext cx="3636316" cy="613438"/>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1" name="矩形 90"/>
              <p:cNvSpPr/>
              <p:nvPr/>
            </p:nvSpPr>
            <p:spPr>
              <a:xfrm>
                <a:off x="395007" y="5567043"/>
                <a:ext cx="3636316" cy="613438"/>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a:latin typeface="Cambria Math" panose="02040503050406030204" pitchFamily="18" charset="0"/>
                            </a:rPr>
                            <m:t>𝑠𝑢𝑝</m:t>
                          </m:r>
                        </m:e>
                        <m:sub>
                          <m:r>
                            <a:rPr lang="en-US" altLang="zh-CN" sz="2000">
                              <a:latin typeface="Cambria Math" panose="02040503050406030204" pitchFamily="18" charset="0"/>
                            </a:rPr>
                            <m:t>𝐺</m:t>
                          </m:r>
                        </m:sub>
                      </m:sSub>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𝑒</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3</m:t>
                              </m:r>
                            </m:e>
                          </m:d>
                        </m:e>
                      </m:d>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&lt;(</m:t>
                      </m:r>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−2)</m:t>
                      </m:r>
                    </m:oMath>
                  </m:oMathPara>
                </a14:m>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p:sp>
            <p:nvSpPr>
              <p:cNvPr id="91" name="矩形 90"/>
              <p:cNvSpPr>
                <a:spLocks noRot="1" noChangeAspect="1" noMove="1" noResize="1" noEditPoints="1" noAdjustHandles="1" noChangeArrowheads="1" noChangeShapeType="1" noTextEdit="1"/>
              </p:cNvSpPr>
              <p:nvPr/>
            </p:nvSpPr>
            <p:spPr>
              <a:xfrm>
                <a:off x="395007" y="5567043"/>
                <a:ext cx="3636316" cy="613438"/>
              </a:xfrm>
              <a:prstGeom prst="rect">
                <a:avLst/>
              </a:prstGeom>
              <a:blipFill rotWithShape="0">
                <a:blip r:embed="rId7"/>
                <a:stretch>
                  <a:fillRect/>
                </a:stretch>
              </a:blipFill>
            </p:spPr>
            <p:txBody>
              <a:bodyPr/>
              <a:lstStyle/>
              <a:p>
                <a:r>
                  <a:rPr lang="zh-CN" altLang="en-US">
                    <a:noFill/>
                  </a:rPr>
                  <a:t> </a:t>
                </a:r>
              </a:p>
            </p:txBody>
          </p:sp>
        </mc:Fallback>
      </mc:AlternateContent>
      <p:sp>
        <p:nvSpPr>
          <p:cNvPr id="92" name="右大括号 91"/>
          <p:cNvSpPr/>
          <p:nvPr/>
        </p:nvSpPr>
        <p:spPr>
          <a:xfrm>
            <a:off x="4156911" y="3940242"/>
            <a:ext cx="233356" cy="2038079"/>
          </a:xfrm>
          <a:prstGeom prst="rightBrace">
            <a:avLst>
              <a:gd name="adj1" fmla="val 91866"/>
              <a:gd name="adj2" fmla="val 50000"/>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 name="文本框 92"/>
          <p:cNvSpPr txBox="1"/>
          <p:nvPr/>
        </p:nvSpPr>
        <p:spPr>
          <a:xfrm>
            <a:off x="4443040" y="4751383"/>
            <a:ext cx="1307755" cy="400110"/>
          </a:xfrm>
          <a:prstGeom prst="rect">
            <a:avLst/>
          </a:prstGeom>
          <a:noFill/>
        </p:spPr>
        <p:txBody>
          <a:bodyPr wrap="square" rtlCol="0">
            <a:spAutoFit/>
          </a:bodyPr>
          <a:lstStyle/>
          <a:p>
            <a:pPr algn="ctr"/>
            <a:r>
              <a:rPr lang="en-US" altLang="zh-CN" sz="2000" b="1" dirty="0" smtClean="0"/>
              <a:t>Add to S</a:t>
            </a:r>
            <a:endParaRPr lang="zh-CN" altLang="en-US" sz="2000" b="1" dirty="0"/>
          </a:p>
        </p:txBody>
      </p:sp>
      <p:sp>
        <p:nvSpPr>
          <p:cNvPr id="94" name="右箭头 93"/>
          <p:cNvSpPr/>
          <p:nvPr/>
        </p:nvSpPr>
        <p:spPr>
          <a:xfrm>
            <a:off x="5907158" y="4809455"/>
            <a:ext cx="719250" cy="2996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文本框 94"/>
          <p:cNvSpPr txBox="1"/>
          <p:nvPr/>
        </p:nvSpPr>
        <p:spPr>
          <a:xfrm>
            <a:off x="6773345" y="4751383"/>
            <a:ext cx="1886406" cy="400110"/>
          </a:xfrm>
          <a:prstGeom prst="rect">
            <a:avLst/>
          </a:prstGeom>
          <a:noFill/>
        </p:spPr>
        <p:txBody>
          <a:bodyPr wrap="square" rtlCol="0">
            <a:spAutoFit/>
          </a:bodyPr>
          <a:lstStyle/>
          <a:p>
            <a:pPr algn="ctr"/>
            <a:r>
              <a:rPr lang="en-US" altLang="zh-CN" sz="2000" b="1" dirty="0" smtClean="0"/>
              <a:t>delete e(p1,p2)</a:t>
            </a:r>
            <a:endParaRPr lang="zh-CN" altLang="en-US" sz="2000" b="1" dirty="0"/>
          </a:p>
        </p:txBody>
      </p:sp>
    </p:spTree>
    <p:extLst>
      <p:ext uri="{BB962C8B-B14F-4D97-AF65-F5344CB8AC3E}">
        <p14:creationId xmlns:p14="http://schemas.microsoft.com/office/powerpoint/2010/main" val="3811659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nodeType="clickEffect">
                                  <p:stCondLst>
                                    <p:cond delay="0"/>
                                  </p:stCondLst>
                                  <p:childTnLst>
                                    <p:animEffect transition="out" filter="barn(inVertic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par>
                          <p:cTn id="8" fill="hold">
                            <p:stCondLst>
                              <p:cond delay="500"/>
                            </p:stCondLst>
                            <p:childTnLst>
                              <p:par>
                                <p:cTn id="9" presetID="16" presetClass="exit" presetSubtype="21" fill="hold" nodeType="afterEffect">
                                  <p:stCondLst>
                                    <p:cond delay="0"/>
                                  </p:stCondLst>
                                  <p:childTnLst>
                                    <p:animEffect transition="out" filter="barn(inVertical)">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childTnLst>
                          </p:cTn>
                        </p:par>
                        <p:par>
                          <p:cTn id="12" fill="hold">
                            <p:stCondLst>
                              <p:cond delay="1000"/>
                            </p:stCondLst>
                            <p:childTnLst>
                              <p:par>
                                <p:cTn id="13" presetID="10" presetClass="exit" presetSubtype="0" fill="hold" nodeType="afterEffect">
                                  <p:stCondLst>
                                    <p:cond delay="0"/>
                                  </p:stCondLst>
                                  <p:childTnLst>
                                    <p:animEffect transition="out" filter="fade">
                                      <p:cBhvr>
                                        <p:cTn id="14" dur="500"/>
                                        <p:tgtEl>
                                          <p:spTgt spid="61"/>
                                        </p:tgtEl>
                                      </p:cBhvr>
                                    </p:animEffect>
                                    <p:set>
                                      <p:cBhvr>
                                        <p:cTn id="15" dur="1" fill="hold">
                                          <p:stCondLst>
                                            <p:cond delay="499"/>
                                          </p:stCondLst>
                                        </p:cTn>
                                        <p:tgtEl>
                                          <p:spTgt spid="61"/>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500"/>
                                        <p:tgtEl>
                                          <p:spTgt spid="6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4"/>
                                        </p:tgtEl>
                                        <p:attrNameLst>
                                          <p:attrName>style.visibility</p:attrName>
                                        </p:attrNameLst>
                                      </p:cBhvr>
                                      <p:to>
                                        <p:strVal val="visible"/>
                                      </p:to>
                                    </p:set>
                                    <p:animEffect transition="in" filter="wipe(left)">
                                      <p:cBhvr>
                                        <p:cTn id="25" dur="500"/>
                                        <p:tgtEl>
                                          <p:spTgt spid="6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7"/>
                                        </p:tgtEl>
                                        <p:attrNameLst>
                                          <p:attrName>style.visibility</p:attrName>
                                        </p:attrNameLst>
                                      </p:cBhvr>
                                      <p:to>
                                        <p:strVal val="visible"/>
                                      </p:to>
                                    </p:set>
                                    <p:animEffect transition="in" filter="fade">
                                      <p:cBhvr>
                                        <p:cTn id="30" dur="500"/>
                                        <p:tgtEl>
                                          <p:spTgt spid="6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83"/>
                                        </p:tgtEl>
                                        <p:attrNameLst>
                                          <p:attrName>style.visibility</p:attrName>
                                        </p:attrNameLst>
                                      </p:cBhvr>
                                      <p:to>
                                        <p:strVal val="visible"/>
                                      </p:to>
                                    </p:set>
                                    <p:animEffect transition="in" filter="wipe(down)">
                                      <p:cBhvr>
                                        <p:cTn id="35" dur="500"/>
                                        <p:tgtEl>
                                          <p:spTgt spid="83"/>
                                        </p:tgtEl>
                                      </p:cBhvr>
                                    </p:animEffect>
                                  </p:childTnLst>
                                </p:cTn>
                              </p:par>
                            </p:childTnLst>
                          </p:cTn>
                        </p:par>
                        <p:par>
                          <p:cTn id="36" fill="hold">
                            <p:stCondLst>
                              <p:cond delay="500"/>
                            </p:stCondLst>
                            <p:childTnLst>
                              <p:par>
                                <p:cTn id="37" presetID="22" presetClass="entr" presetSubtype="1" fill="hold" nodeType="afterEffect">
                                  <p:stCondLst>
                                    <p:cond delay="0"/>
                                  </p:stCondLst>
                                  <p:childTnLst>
                                    <p:set>
                                      <p:cBhvr>
                                        <p:cTn id="38" dur="1" fill="hold">
                                          <p:stCondLst>
                                            <p:cond delay="0"/>
                                          </p:stCondLst>
                                        </p:cTn>
                                        <p:tgtEl>
                                          <p:spTgt spid="77"/>
                                        </p:tgtEl>
                                        <p:attrNameLst>
                                          <p:attrName>style.visibility</p:attrName>
                                        </p:attrNameLst>
                                      </p:cBhvr>
                                      <p:to>
                                        <p:strVal val="visible"/>
                                      </p:to>
                                    </p:set>
                                    <p:animEffect transition="in" filter="wipe(up)">
                                      <p:cBhvr>
                                        <p:cTn id="39" dur="500"/>
                                        <p:tgtEl>
                                          <p:spTgt spid="77"/>
                                        </p:tgtEl>
                                      </p:cBhvr>
                                    </p:animEffect>
                                  </p:childTnLst>
                                </p:cTn>
                              </p:par>
                            </p:childTnLst>
                          </p:cTn>
                        </p:par>
                        <p:par>
                          <p:cTn id="40" fill="hold">
                            <p:stCondLst>
                              <p:cond delay="1000"/>
                            </p:stCondLst>
                            <p:childTnLst>
                              <p:par>
                                <p:cTn id="41" presetID="22" presetClass="entr" presetSubtype="8" fill="hold" nodeType="afterEffect">
                                  <p:stCondLst>
                                    <p:cond delay="0"/>
                                  </p:stCondLst>
                                  <p:childTnLst>
                                    <p:set>
                                      <p:cBhvr>
                                        <p:cTn id="42" dur="1" fill="hold">
                                          <p:stCondLst>
                                            <p:cond delay="0"/>
                                          </p:stCondLst>
                                        </p:cTn>
                                        <p:tgtEl>
                                          <p:spTgt spid="80"/>
                                        </p:tgtEl>
                                        <p:attrNameLst>
                                          <p:attrName>style.visibility</p:attrName>
                                        </p:attrNameLst>
                                      </p:cBhvr>
                                      <p:to>
                                        <p:strVal val="visible"/>
                                      </p:to>
                                    </p:set>
                                    <p:animEffect transition="in" filter="wipe(left)">
                                      <p:cBhvr>
                                        <p:cTn id="43" dur="500"/>
                                        <p:tgtEl>
                                          <p:spTgt spid="8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66"/>
                                        </p:tgtEl>
                                        <p:attrNameLst>
                                          <p:attrName>style.visibility</p:attrName>
                                        </p:attrNameLst>
                                      </p:cBhvr>
                                      <p:to>
                                        <p:strVal val="visible"/>
                                      </p:to>
                                    </p:set>
                                    <p:animEffect transition="in" filter="wipe(down)">
                                      <p:cBhvr>
                                        <p:cTn id="48" dur="500"/>
                                        <p:tgtEl>
                                          <p:spTgt spid="66"/>
                                        </p:tgtEl>
                                      </p:cBhvr>
                                    </p:animEffect>
                                  </p:childTnLst>
                                </p:cTn>
                              </p:par>
                            </p:childTnLst>
                          </p:cTn>
                        </p:par>
                        <p:par>
                          <p:cTn id="49" fill="hold">
                            <p:stCondLst>
                              <p:cond delay="500"/>
                            </p:stCondLst>
                            <p:childTnLst>
                              <p:par>
                                <p:cTn id="50" presetID="22" presetClass="entr" presetSubtype="1" fill="hold" nodeType="afterEffect">
                                  <p:stCondLst>
                                    <p:cond delay="0"/>
                                  </p:stCondLst>
                                  <p:childTnLst>
                                    <p:set>
                                      <p:cBhvr>
                                        <p:cTn id="51" dur="1" fill="hold">
                                          <p:stCondLst>
                                            <p:cond delay="0"/>
                                          </p:stCondLst>
                                        </p:cTn>
                                        <p:tgtEl>
                                          <p:spTgt spid="74"/>
                                        </p:tgtEl>
                                        <p:attrNameLst>
                                          <p:attrName>style.visibility</p:attrName>
                                        </p:attrNameLst>
                                      </p:cBhvr>
                                      <p:to>
                                        <p:strVal val="visible"/>
                                      </p:to>
                                    </p:set>
                                    <p:animEffect transition="in" filter="wipe(up)">
                                      <p:cBhvr>
                                        <p:cTn id="52" dur="500"/>
                                        <p:tgtEl>
                                          <p:spTgt spid="74"/>
                                        </p:tgtEl>
                                      </p:cBhvr>
                                    </p:animEffect>
                                  </p:childTnLst>
                                </p:cTn>
                              </p:par>
                            </p:childTnLst>
                          </p:cTn>
                        </p:par>
                        <p:par>
                          <p:cTn id="53" fill="hold">
                            <p:stCondLst>
                              <p:cond delay="1000"/>
                            </p:stCondLst>
                            <p:childTnLst>
                              <p:par>
                                <p:cTn id="54" presetID="22" presetClass="entr" presetSubtype="4" fill="hold" nodeType="afterEffect">
                                  <p:stCondLst>
                                    <p:cond delay="0"/>
                                  </p:stCondLst>
                                  <p:childTnLst>
                                    <p:set>
                                      <p:cBhvr>
                                        <p:cTn id="55" dur="1" fill="hold">
                                          <p:stCondLst>
                                            <p:cond delay="0"/>
                                          </p:stCondLst>
                                        </p:cTn>
                                        <p:tgtEl>
                                          <p:spTgt spid="70"/>
                                        </p:tgtEl>
                                        <p:attrNameLst>
                                          <p:attrName>style.visibility</p:attrName>
                                        </p:attrNameLst>
                                      </p:cBhvr>
                                      <p:to>
                                        <p:strVal val="visible"/>
                                      </p:to>
                                    </p:set>
                                    <p:animEffect transition="in" filter="wipe(down)">
                                      <p:cBhvr>
                                        <p:cTn id="56" dur="500"/>
                                        <p:tgtEl>
                                          <p:spTgt spid="7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87"/>
                                        </p:tgtEl>
                                        <p:attrNameLst>
                                          <p:attrName>style.visibility</p:attrName>
                                        </p:attrNameLst>
                                      </p:cBhvr>
                                      <p:to>
                                        <p:strVal val="visible"/>
                                      </p:to>
                                    </p:set>
                                    <p:animEffect transition="in" filter="wipe(up)">
                                      <p:cBhvr>
                                        <p:cTn id="61" dur="500"/>
                                        <p:tgtEl>
                                          <p:spTgt spid="87"/>
                                        </p:tgtEl>
                                      </p:cBhvr>
                                    </p:animEffect>
                                  </p:childTnLst>
                                </p:cTn>
                              </p:par>
                            </p:childTnLst>
                          </p:cTn>
                        </p:par>
                        <p:par>
                          <p:cTn id="62" fill="hold">
                            <p:stCondLst>
                              <p:cond delay="500"/>
                            </p:stCondLst>
                            <p:childTnLst>
                              <p:par>
                                <p:cTn id="63" presetID="22" presetClass="entr" presetSubtype="1" fill="hold" grpId="0" nodeType="after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wipe(up)">
                                      <p:cBhvr>
                                        <p:cTn id="65" dur="500"/>
                                        <p:tgtEl>
                                          <p:spTgt spid="88"/>
                                        </p:tgtEl>
                                      </p:cBhvr>
                                    </p:animEffect>
                                  </p:childTnLst>
                                </p:cTn>
                              </p:par>
                            </p:childTnLst>
                          </p:cTn>
                        </p:par>
                        <p:par>
                          <p:cTn id="66" fill="hold">
                            <p:stCondLst>
                              <p:cond delay="1000"/>
                            </p:stCondLst>
                            <p:childTnLst>
                              <p:par>
                                <p:cTn id="67" presetID="22" presetClass="entr" presetSubtype="1" fill="hold" grpId="0" nodeType="afterEffect">
                                  <p:stCondLst>
                                    <p:cond delay="0"/>
                                  </p:stCondLst>
                                  <p:childTnLst>
                                    <p:set>
                                      <p:cBhvr>
                                        <p:cTn id="68" dur="1" fill="hold">
                                          <p:stCondLst>
                                            <p:cond delay="0"/>
                                          </p:stCondLst>
                                        </p:cTn>
                                        <p:tgtEl>
                                          <p:spTgt spid="89"/>
                                        </p:tgtEl>
                                        <p:attrNameLst>
                                          <p:attrName>style.visibility</p:attrName>
                                        </p:attrNameLst>
                                      </p:cBhvr>
                                      <p:to>
                                        <p:strVal val="visible"/>
                                      </p:to>
                                    </p:set>
                                    <p:animEffect transition="in" filter="wipe(up)">
                                      <p:cBhvr>
                                        <p:cTn id="69" dur="500"/>
                                        <p:tgtEl>
                                          <p:spTgt spid="89"/>
                                        </p:tgtEl>
                                      </p:cBhvr>
                                    </p:animEffect>
                                  </p:childTnLst>
                                </p:cTn>
                              </p:par>
                            </p:childTnLst>
                          </p:cTn>
                        </p:par>
                        <p:par>
                          <p:cTn id="70" fill="hold">
                            <p:stCondLst>
                              <p:cond delay="1500"/>
                            </p:stCondLst>
                            <p:childTnLst>
                              <p:par>
                                <p:cTn id="71" presetID="22" presetClass="entr" presetSubtype="1" fill="hold" grpId="0" nodeType="afterEffect">
                                  <p:stCondLst>
                                    <p:cond delay="0"/>
                                  </p:stCondLst>
                                  <p:childTnLst>
                                    <p:set>
                                      <p:cBhvr>
                                        <p:cTn id="72" dur="1" fill="hold">
                                          <p:stCondLst>
                                            <p:cond delay="0"/>
                                          </p:stCondLst>
                                        </p:cTn>
                                        <p:tgtEl>
                                          <p:spTgt spid="91"/>
                                        </p:tgtEl>
                                        <p:attrNameLst>
                                          <p:attrName>style.visibility</p:attrName>
                                        </p:attrNameLst>
                                      </p:cBhvr>
                                      <p:to>
                                        <p:strVal val="visible"/>
                                      </p:to>
                                    </p:set>
                                    <p:animEffect transition="in" filter="wipe(up)">
                                      <p:cBhvr>
                                        <p:cTn id="73" dur="500"/>
                                        <p:tgtEl>
                                          <p:spTgt spid="91"/>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92"/>
                                        </p:tgtEl>
                                        <p:attrNameLst>
                                          <p:attrName>style.visibility</p:attrName>
                                        </p:attrNameLst>
                                      </p:cBhvr>
                                      <p:to>
                                        <p:strVal val="visible"/>
                                      </p:to>
                                    </p:set>
                                    <p:animEffect transition="in" filter="wipe(up)">
                                      <p:cBhvr>
                                        <p:cTn id="78" dur="500"/>
                                        <p:tgtEl>
                                          <p:spTgt spid="92"/>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93"/>
                                        </p:tgtEl>
                                        <p:attrNameLst>
                                          <p:attrName>style.visibility</p:attrName>
                                        </p:attrNameLst>
                                      </p:cBhvr>
                                      <p:to>
                                        <p:strVal val="visible"/>
                                      </p:to>
                                    </p:set>
                                    <p:animEffect transition="in" filter="fade">
                                      <p:cBhvr>
                                        <p:cTn id="83" dur="500"/>
                                        <p:tgtEl>
                                          <p:spTgt spid="93"/>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94"/>
                                        </p:tgtEl>
                                        <p:attrNameLst>
                                          <p:attrName>style.visibility</p:attrName>
                                        </p:attrNameLst>
                                      </p:cBhvr>
                                      <p:to>
                                        <p:strVal val="visible"/>
                                      </p:to>
                                    </p:set>
                                    <p:animEffect transition="in" filter="wipe(left)">
                                      <p:cBhvr>
                                        <p:cTn id="88" dur="500"/>
                                        <p:tgtEl>
                                          <p:spTgt spid="94"/>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95"/>
                                        </p:tgtEl>
                                        <p:attrNameLst>
                                          <p:attrName>style.visibility</p:attrName>
                                        </p:attrNameLst>
                                      </p:cBhvr>
                                      <p:to>
                                        <p:strVal val="visible"/>
                                      </p:to>
                                    </p:set>
                                    <p:animEffect transition="in" filter="fade">
                                      <p:cBhvr>
                                        <p:cTn id="93" dur="500"/>
                                        <p:tgtEl>
                                          <p:spTgt spid="95"/>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xit" presetSubtype="0" fill="hold" nodeType="clickEffect">
                                  <p:stCondLst>
                                    <p:cond delay="0"/>
                                  </p:stCondLst>
                                  <p:childTnLst>
                                    <p:set>
                                      <p:cBhvr>
                                        <p:cTn id="97" dur="1" fill="hold">
                                          <p:stCondLst>
                                            <p:cond delay="0"/>
                                          </p:stCondLst>
                                        </p:cTn>
                                        <p:tgtEl>
                                          <p:spTgt spid="32"/>
                                        </p:tgtEl>
                                        <p:attrNameLst>
                                          <p:attrName>style.visibility</p:attrName>
                                        </p:attrNameLst>
                                      </p:cBhvr>
                                      <p:to>
                                        <p:strVal val="hidden"/>
                                      </p:to>
                                    </p:set>
                                  </p:childTnLst>
                                </p:cTn>
                              </p:par>
                              <p:par>
                                <p:cTn id="98" presetID="16" presetClass="exit" presetSubtype="21" fill="hold" nodeType="withEffect">
                                  <p:stCondLst>
                                    <p:cond delay="0"/>
                                  </p:stCondLst>
                                  <p:childTnLst>
                                    <p:animEffect transition="out" filter="barn(inVertical)">
                                      <p:cBhvr>
                                        <p:cTn id="99" dur="500"/>
                                        <p:tgtEl>
                                          <p:spTgt spid="66"/>
                                        </p:tgtEl>
                                      </p:cBhvr>
                                    </p:animEffect>
                                    <p:set>
                                      <p:cBhvr>
                                        <p:cTn id="100" dur="1" fill="hold">
                                          <p:stCondLst>
                                            <p:cond delay="499"/>
                                          </p:stCondLst>
                                        </p:cTn>
                                        <p:tgtEl>
                                          <p:spTgt spid="66"/>
                                        </p:tgtEl>
                                        <p:attrNameLst>
                                          <p:attrName>style.visibility</p:attrName>
                                        </p:attrNameLst>
                                      </p:cBhvr>
                                      <p:to>
                                        <p:strVal val="hidden"/>
                                      </p:to>
                                    </p:set>
                                  </p:childTnLst>
                                </p:cTn>
                              </p:par>
                              <p:par>
                                <p:cTn id="101" presetID="16" presetClass="exit" presetSubtype="21" fill="hold" nodeType="withEffect">
                                  <p:stCondLst>
                                    <p:cond delay="0"/>
                                  </p:stCondLst>
                                  <p:childTnLst>
                                    <p:animEffect transition="out" filter="barn(inVertical)">
                                      <p:cBhvr>
                                        <p:cTn id="102" dur="500"/>
                                        <p:tgtEl>
                                          <p:spTgt spid="83"/>
                                        </p:tgtEl>
                                      </p:cBhvr>
                                    </p:animEffect>
                                    <p:set>
                                      <p:cBhvr>
                                        <p:cTn id="103" dur="1" fill="hold">
                                          <p:stCondLst>
                                            <p:cond delay="499"/>
                                          </p:stCondLst>
                                        </p:cTn>
                                        <p:tgtEl>
                                          <p:spTgt spid="8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67" grpId="0"/>
      <p:bldP spid="87" grpId="0"/>
      <p:bldP spid="88" grpId="0"/>
      <p:bldP spid="89" grpId="0"/>
      <p:bldP spid="91" grpId="0"/>
      <p:bldP spid="92" grpId="0" animBg="1"/>
      <p:bldP spid="93" grpId="0"/>
      <p:bldP spid="94" grpId="0" animBg="1"/>
      <p:bldP spid="9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202331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Our solution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矩形 6"/>
          <p:cNvSpPr/>
          <p:nvPr/>
        </p:nvSpPr>
        <p:spPr>
          <a:xfrm>
            <a:off x="2695899" y="508085"/>
            <a:ext cx="4163319" cy="581057"/>
          </a:xfrm>
          <a:prstGeom prst="rect">
            <a:avLst/>
          </a:prstGeom>
        </p:spPr>
        <p:txBody>
          <a:bodyPr wrap="none">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Bulk Deletion Optimization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AlternateContent xmlns:mc="http://schemas.openxmlformats.org/markup-compatibility/2006">
        <mc:Choice xmlns:a14="http://schemas.microsoft.com/office/drawing/2010/main" Requires="a14">
          <p:sp>
            <p:nvSpPr>
              <p:cNvPr id="2" name="文本框 1"/>
              <p:cNvSpPr txBox="1"/>
              <p:nvPr/>
            </p:nvSpPr>
            <p:spPr>
              <a:xfrm>
                <a:off x="596900" y="1803400"/>
                <a:ext cx="4611070"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𝐿</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𝑢</m:t>
                          </m:r>
                        </m:e>
                        <m:sup>
                          <m:r>
                            <a:rPr lang="en-US" altLang="zh-CN" sz="2400" b="0" i="1" smtClean="0">
                              <a:latin typeface="Cambria Math" panose="02040503050406030204" pitchFamily="18" charset="0"/>
                            </a:rPr>
                            <m:t>∗</m:t>
                          </m:r>
                        </m:sup>
                      </m:sSup>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𝑑𝑖𝑠𝑡</m:t>
                          </m:r>
                        </m:e>
                        <m:sub>
                          <m:r>
                            <a:rPr lang="en-US" altLang="zh-CN" sz="2400" b="0" i="1" smtClean="0">
                              <a:latin typeface="Cambria Math" panose="02040503050406030204" pitchFamily="18" charset="0"/>
                            </a:rPr>
                            <m:t>𝐺𝑖</m:t>
                          </m:r>
                        </m:sub>
                      </m:sSub>
                      <m:d>
                        <m:dPr>
                          <m:ctrlPr>
                            <a:rPr lang="en-US" altLang="zh-CN" sz="2400" b="0" i="1" smtClean="0">
                              <a:latin typeface="Cambria Math" panose="02040503050406030204" pitchFamily="18" charset="0"/>
                            </a:rPr>
                          </m:ctrlPr>
                        </m:dPr>
                        <m:e>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𝑢</m:t>
                              </m:r>
                            </m:e>
                            <m:sup>
                              <m:r>
                                <a:rPr lang="en-US" altLang="zh-CN" sz="2400" i="1">
                                  <a:latin typeface="Cambria Math" panose="02040503050406030204" pitchFamily="18" charset="0"/>
                                </a:rPr>
                                <m:t>∗</m:t>
                              </m:r>
                            </m:sup>
                          </m:s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𝑄</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𝑑</m:t>
                      </m:r>
                      <m:r>
                        <a:rPr lang="en-US" altLang="zh-CN" sz="2400" b="0" i="1" smtClean="0">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𝑢</m:t>
                          </m:r>
                        </m:e>
                        <m:sup>
                          <m:r>
                            <a:rPr lang="en-US" altLang="zh-CN" sz="2400" i="1">
                              <a:latin typeface="Cambria Math" panose="02040503050406030204" pitchFamily="18" charset="0"/>
                            </a:rPr>
                            <m:t>∗</m:t>
                          </m:r>
                        </m:sup>
                      </m:sSup>
                      <m:r>
                        <a:rPr lang="en-US" altLang="zh-CN" sz="2400" i="1" smtClean="0">
                          <a:latin typeface="Cambria Math" panose="02040503050406030204" pitchFamily="18" charset="0"/>
                          <a:ea typeface="Cambria Math" panose="02040503050406030204" pitchFamily="18" charset="0"/>
                        </a:rPr>
                        <m:t>∈</m:t>
                      </m:r>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𝐺</m:t>
                          </m:r>
                        </m:e>
                        <m:sub>
                          <m:r>
                            <a:rPr lang="en-US" altLang="zh-CN" sz="2400" b="0" i="1" smtClean="0">
                              <a:latin typeface="Cambria Math" panose="02040503050406030204" pitchFamily="18" charset="0"/>
                              <a:ea typeface="Cambria Math" panose="02040503050406030204" pitchFamily="18" charset="0"/>
                            </a:rPr>
                            <m:t>𝑖</m:t>
                          </m:r>
                        </m:sub>
                      </m:sSub>
                      <m:r>
                        <a:rPr lang="en-US" altLang="zh-CN" sz="2400" b="0" i="1" smtClean="0">
                          <a:latin typeface="Cambria Math" panose="02040503050406030204" pitchFamily="18" charset="0"/>
                        </a:rPr>
                        <m:t>}</m:t>
                      </m:r>
                    </m:oMath>
                  </m:oMathPara>
                </a14:m>
                <a:endParaRPr lang="zh-CN" altLang="en-US" sz="2400" dirty="0"/>
              </a:p>
            </p:txBody>
          </p:sp>
        </mc:Choice>
        <mc:Fallback>
          <p:sp>
            <p:nvSpPr>
              <p:cNvPr id="2" name="文本框 1"/>
              <p:cNvSpPr txBox="1">
                <a:spLocks noRot="1" noChangeAspect="1" noMove="1" noResize="1" noEditPoints="1" noAdjustHandles="1" noChangeArrowheads="1" noChangeShapeType="1" noTextEdit="1"/>
              </p:cNvSpPr>
              <p:nvPr/>
            </p:nvSpPr>
            <p:spPr>
              <a:xfrm>
                <a:off x="596900" y="1803400"/>
                <a:ext cx="4611070" cy="369332"/>
              </a:xfrm>
              <a:prstGeom prst="rect">
                <a:avLst/>
              </a:prstGeom>
              <a:blipFill rotWithShape="0">
                <a:blip r:embed="rId2"/>
                <a:stretch>
                  <a:fillRect l="-1190" r="-1852" b="-35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p:cNvSpPr txBox="1"/>
              <p:nvPr/>
            </p:nvSpPr>
            <p:spPr>
              <a:xfrm>
                <a:off x="596900" y="2828612"/>
                <a:ext cx="5147050"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𝐿</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𝑢</m:t>
                          </m:r>
                        </m:e>
                        <m:sup>
                          <m:r>
                            <a:rPr lang="en-US" altLang="zh-CN" sz="2400" b="0" i="1" smtClean="0">
                              <a:latin typeface="Cambria Math" panose="02040503050406030204" pitchFamily="18" charset="0"/>
                            </a:rPr>
                            <m:t>∗</m:t>
                          </m:r>
                        </m:sup>
                      </m:sSup>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𝑑𝑖𝑠𝑡</m:t>
                          </m:r>
                        </m:e>
                        <m:sub>
                          <m:r>
                            <a:rPr lang="en-US" altLang="zh-CN" sz="2400" b="0" i="1" smtClean="0">
                              <a:latin typeface="Cambria Math" panose="02040503050406030204" pitchFamily="18" charset="0"/>
                            </a:rPr>
                            <m:t>𝐺𝑖</m:t>
                          </m:r>
                        </m:sub>
                      </m:sSub>
                      <m:d>
                        <m:dPr>
                          <m:ctrlPr>
                            <a:rPr lang="en-US" altLang="zh-CN" sz="2400" b="0" i="1" smtClean="0">
                              <a:latin typeface="Cambria Math" panose="02040503050406030204" pitchFamily="18" charset="0"/>
                            </a:rPr>
                          </m:ctrlPr>
                        </m:dPr>
                        <m:e>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𝑢</m:t>
                              </m:r>
                            </m:e>
                            <m:sup>
                              <m:r>
                                <a:rPr lang="en-US" altLang="zh-CN" sz="2400" i="1">
                                  <a:latin typeface="Cambria Math" panose="02040503050406030204" pitchFamily="18" charset="0"/>
                                </a:rPr>
                                <m:t>∗</m:t>
                              </m:r>
                            </m:sup>
                          </m:s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𝑄</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𝑑</m:t>
                      </m:r>
                      <m:r>
                        <a:rPr lang="en-US" altLang="zh-CN" sz="2400" b="0" i="1" smtClean="0">
                          <a:latin typeface="Cambria Math" panose="02040503050406030204" pitchFamily="18" charset="0"/>
                        </a:rPr>
                        <m:t>−1,</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𝑢</m:t>
                          </m:r>
                        </m:e>
                        <m:sup>
                          <m:r>
                            <a:rPr lang="en-US" altLang="zh-CN" sz="2400" i="1">
                              <a:latin typeface="Cambria Math" panose="02040503050406030204" pitchFamily="18" charset="0"/>
                            </a:rPr>
                            <m:t>∗</m:t>
                          </m:r>
                        </m:sup>
                      </m:sSup>
                      <m:r>
                        <a:rPr lang="en-US" altLang="zh-CN" sz="2400" i="1" smtClean="0">
                          <a:latin typeface="Cambria Math" panose="02040503050406030204" pitchFamily="18" charset="0"/>
                          <a:ea typeface="Cambria Math" panose="02040503050406030204" pitchFamily="18" charset="0"/>
                        </a:rPr>
                        <m:t>∈</m:t>
                      </m:r>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𝐺</m:t>
                          </m:r>
                        </m:e>
                        <m:sub>
                          <m:r>
                            <a:rPr lang="en-US" altLang="zh-CN" sz="2400" b="0" i="1" smtClean="0">
                              <a:latin typeface="Cambria Math" panose="02040503050406030204" pitchFamily="18" charset="0"/>
                              <a:ea typeface="Cambria Math" panose="02040503050406030204" pitchFamily="18" charset="0"/>
                            </a:rPr>
                            <m:t>𝑖</m:t>
                          </m:r>
                        </m:sub>
                      </m:sSub>
                      <m:r>
                        <a:rPr lang="en-US" altLang="zh-CN" sz="2400" b="0" i="1" smtClean="0">
                          <a:latin typeface="Cambria Math" panose="02040503050406030204" pitchFamily="18" charset="0"/>
                        </a:rPr>
                        <m:t>}</m:t>
                      </m:r>
                    </m:oMath>
                  </m:oMathPara>
                </a14:m>
                <a:endParaRPr lang="zh-CN" altLang="en-US" sz="2400" dirty="0"/>
              </a:p>
            </p:txBody>
          </p:sp>
        </mc:Choice>
        <mc:Fallback>
          <p:sp>
            <p:nvSpPr>
              <p:cNvPr id="5" name="文本框 4"/>
              <p:cNvSpPr txBox="1">
                <a:spLocks noRot="1" noChangeAspect="1" noMove="1" noResize="1" noEditPoints="1" noAdjustHandles="1" noChangeArrowheads="1" noChangeShapeType="1" noTextEdit="1"/>
              </p:cNvSpPr>
              <p:nvPr/>
            </p:nvSpPr>
            <p:spPr>
              <a:xfrm>
                <a:off x="596900" y="2828612"/>
                <a:ext cx="5147050" cy="369332"/>
              </a:xfrm>
              <a:prstGeom prst="rect">
                <a:avLst/>
              </a:prstGeom>
              <a:blipFill rotWithShape="0">
                <a:blip r:embed="rId3"/>
                <a:stretch>
                  <a:fillRect l="-948" r="-1659" b="-34426"/>
                </a:stretch>
              </a:blipFill>
            </p:spPr>
            <p:txBody>
              <a:bodyPr/>
              <a:lstStyle/>
              <a:p>
                <a:r>
                  <a:rPr lang="zh-CN" altLang="en-US">
                    <a:noFill/>
                  </a:rPr>
                  <a:t> </a:t>
                </a:r>
              </a:p>
            </p:txBody>
          </p:sp>
        </mc:Fallback>
      </mc:AlternateContent>
      <p:sp>
        <p:nvSpPr>
          <p:cNvPr id="6" name="矩形 5"/>
          <p:cNvSpPr/>
          <p:nvPr/>
        </p:nvSpPr>
        <p:spPr>
          <a:xfrm>
            <a:off x="6264599" y="1674450"/>
            <a:ext cx="5025701" cy="3000821"/>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cs typeface="Arial" panose="020B0604020202020204" pitchFamily="34" charset="0"/>
              </a:rPr>
              <a:t>删</a:t>
            </a:r>
            <a:r>
              <a:rPr lang="zh-CN" altLang="en-US" dirty="0" smtClean="0">
                <a:latin typeface="微软雅黑" panose="020B0503020204020204" pitchFamily="34" charset="-122"/>
                <a:ea typeface="微软雅黑" panose="020B0503020204020204" pitchFamily="34" charset="-122"/>
                <a:cs typeface="Arial" panose="020B0604020202020204" pitchFamily="34" charset="0"/>
              </a:rPr>
              <a:t>除的时候我们不再每次只是删除一个点</a:t>
            </a:r>
            <a:endParaRPr lang="en-US" altLang="zh-CN" dirty="0" smtClean="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lang="zh-CN" altLang="en-US" dirty="0">
                <a:latin typeface="微软雅黑" panose="020B0503020204020204" pitchFamily="34" charset="-122"/>
                <a:ea typeface="微软雅黑" panose="020B0503020204020204" pitchFamily="34" charset="-122"/>
                <a:cs typeface="Arial" panose="020B0604020202020204" pitchFamily="34" charset="0"/>
              </a:rPr>
              <a:t>而</a:t>
            </a:r>
            <a:r>
              <a:rPr lang="zh-CN" altLang="en-US" dirty="0" smtClean="0">
                <a:latin typeface="微软雅黑" panose="020B0503020204020204" pitchFamily="34" charset="-122"/>
                <a:ea typeface="微软雅黑" panose="020B0503020204020204" pitchFamily="34" charset="-122"/>
                <a:cs typeface="Arial" panose="020B0604020202020204" pitchFamily="34" charset="0"/>
              </a:rPr>
              <a:t>是删除至少 </a:t>
            </a: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k </a:t>
            </a:r>
            <a:r>
              <a:rPr lang="zh-CN" altLang="en-US" dirty="0" smtClean="0">
                <a:latin typeface="微软雅黑" panose="020B0503020204020204" pitchFamily="34" charset="-122"/>
                <a:ea typeface="微软雅黑" panose="020B0503020204020204" pitchFamily="34" charset="-122"/>
                <a:cs typeface="Arial" panose="020B0604020202020204" pitchFamily="34" charset="0"/>
              </a:rPr>
              <a:t>个点</a:t>
            </a:r>
            <a:endParaRPr lang="en-US" altLang="zh-CN" dirty="0" smtClean="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lang="zh-CN" altLang="en-US" dirty="0">
                <a:latin typeface="微软雅黑" panose="020B0503020204020204" pitchFamily="34" charset="-122"/>
                <a:ea typeface="微软雅黑" panose="020B0503020204020204" pitchFamily="34" charset="-122"/>
                <a:cs typeface="Arial" panose="020B0604020202020204" pitchFamily="34" charset="0"/>
              </a:rPr>
              <a:t>查</a:t>
            </a:r>
            <a:r>
              <a:rPr lang="zh-CN" altLang="en-US" dirty="0" smtClean="0">
                <a:latin typeface="微软雅黑" panose="020B0503020204020204" pitchFamily="34" charset="-122"/>
                <a:ea typeface="微软雅黑" panose="020B0503020204020204" pitchFamily="34" charset="-122"/>
                <a:cs typeface="Arial" panose="020B0604020202020204" pitchFamily="34" charset="0"/>
              </a:rPr>
              <a:t>询距离为 </a:t>
            </a: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d </a:t>
            </a:r>
            <a:r>
              <a:rPr lang="zh-CN" altLang="en-US" dirty="0" smtClean="0">
                <a:latin typeface="微软雅黑" panose="020B0503020204020204" pitchFamily="34" charset="-122"/>
                <a:ea typeface="微软雅黑" panose="020B0503020204020204" pitchFamily="34" charset="-122"/>
                <a:cs typeface="Arial" panose="020B0604020202020204" pitchFamily="34" charset="0"/>
              </a:rPr>
              <a:t>的最少表一个点，</a:t>
            </a:r>
            <a:endParaRPr lang="en-US" altLang="zh-CN" dirty="0" smtClean="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lang="zh-CN" altLang="en-US" dirty="0">
                <a:latin typeface="微软雅黑" panose="020B0503020204020204" pitchFamily="34" charset="-122"/>
                <a:ea typeface="微软雅黑" panose="020B0503020204020204" pitchFamily="34" charset="-122"/>
                <a:cs typeface="Arial" panose="020B0604020202020204" pitchFamily="34" charset="0"/>
              </a:rPr>
              <a:t>查</a:t>
            </a:r>
            <a:r>
              <a:rPr lang="zh-CN" altLang="en-US" dirty="0" smtClean="0">
                <a:latin typeface="微软雅黑" panose="020B0503020204020204" pitchFamily="34" charset="-122"/>
                <a:ea typeface="微软雅黑" panose="020B0503020204020204" pitchFamily="34" charset="-122"/>
                <a:cs typeface="Arial" panose="020B0604020202020204" pitchFamily="34" charset="0"/>
              </a:rPr>
              <a:t>询距离为 （</a:t>
            </a: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d-1</a:t>
            </a:r>
            <a:r>
              <a:rPr lang="zh-CN" altLang="en-US" dirty="0" smtClean="0">
                <a:latin typeface="微软雅黑" panose="020B0503020204020204" pitchFamily="34" charset="-122"/>
                <a:ea typeface="微软雅黑" panose="020B0503020204020204" pitchFamily="34" charset="-122"/>
                <a:cs typeface="Arial" panose="020B0604020202020204" pitchFamily="34" charset="0"/>
              </a:rPr>
              <a:t>） </a:t>
            </a:r>
            <a:r>
              <a:rPr lang="zh-CN" altLang="en-US" dirty="0">
                <a:latin typeface="微软雅黑" panose="020B0503020204020204" pitchFamily="34" charset="-122"/>
                <a:ea typeface="微软雅黑" panose="020B0503020204020204" pitchFamily="34" charset="-122"/>
                <a:cs typeface="Arial" panose="020B0604020202020204" pitchFamily="34" charset="0"/>
              </a:rPr>
              <a:t>至</a:t>
            </a:r>
            <a:r>
              <a:rPr lang="zh-CN" altLang="en-US" dirty="0" smtClean="0">
                <a:latin typeface="微软雅黑" panose="020B0503020204020204" pitchFamily="34" charset="-122"/>
                <a:ea typeface="微软雅黑" panose="020B0503020204020204" pitchFamily="34" charset="-122"/>
                <a:cs typeface="Arial" panose="020B0604020202020204" pitchFamily="34" charset="0"/>
              </a:rPr>
              <a:t>少有 （</a:t>
            </a:r>
            <a:r>
              <a:rPr lang="en-US" altLang="zh-CN" dirty="0">
                <a:latin typeface="微软雅黑" panose="020B0503020204020204" pitchFamily="34" charset="-122"/>
                <a:ea typeface="微软雅黑" panose="020B0503020204020204" pitchFamily="34" charset="-122"/>
                <a:cs typeface="Arial" panose="020B0604020202020204" pitchFamily="34" charset="0"/>
              </a:rPr>
              <a:t> k-1 </a:t>
            </a:r>
            <a:r>
              <a:rPr lang="zh-CN" altLang="en-US" dirty="0" smtClean="0">
                <a:latin typeface="微软雅黑" panose="020B0503020204020204" pitchFamily="34" charset="-122"/>
                <a:ea typeface="微软雅黑" panose="020B0503020204020204" pitchFamily="34" charset="-122"/>
                <a:cs typeface="Arial" panose="020B0604020202020204" pitchFamily="34" charset="0"/>
              </a:rPr>
              <a:t>）个</a:t>
            </a:r>
            <a:endParaRPr lang="en-US" altLang="zh-CN" dirty="0" smtClean="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lang="zh-CN" altLang="en-US" dirty="0">
                <a:latin typeface="微软雅黑" panose="020B0503020204020204" pitchFamily="34" charset="-122"/>
                <a:ea typeface="微软雅黑" panose="020B0503020204020204" pitchFamily="34" charset="-122"/>
                <a:cs typeface="Arial" panose="020B0604020202020204" pitchFamily="34" charset="0"/>
              </a:rPr>
              <a:t>这</a:t>
            </a:r>
            <a:r>
              <a:rPr lang="zh-CN" altLang="en-US" dirty="0" smtClean="0">
                <a:latin typeface="微软雅黑" panose="020B0503020204020204" pitchFamily="34" charset="-122"/>
                <a:ea typeface="微软雅黑" panose="020B0503020204020204" pitchFamily="34" charset="-122"/>
                <a:cs typeface="Arial" panose="020B0604020202020204" pitchFamily="34" charset="0"/>
              </a:rPr>
              <a:t>里面感觉作者纯粹的是为了提高查找速度而特意增加了一次删除的结点的个数，很显然准确率是下来了</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1406429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202331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Our solution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矩形 7"/>
          <p:cNvSpPr/>
          <p:nvPr/>
        </p:nvSpPr>
        <p:spPr>
          <a:xfrm>
            <a:off x="435299" y="1570953"/>
            <a:ext cx="4163319" cy="646331"/>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Bulk Deletion Optimization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5002203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5299" y="508085"/>
            <a:ext cx="202331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Our solution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5344412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clrChange>
              <a:clrFrom>
                <a:srgbClr val="FFFFFF"/>
              </a:clrFrom>
              <a:clrTo>
                <a:srgbClr val="FFFFFF">
                  <a:alpha val="0"/>
                </a:srgbClr>
              </a:clrTo>
            </a:clrChange>
          </a:blip>
          <a:stretch>
            <a:fillRect/>
          </a:stretch>
        </p:blipFill>
        <p:spPr>
          <a:xfrm>
            <a:off x="1724025" y="1536438"/>
            <a:ext cx="8743950" cy="3457575"/>
          </a:xfrm>
          <a:prstGeom prst="rect">
            <a:avLst/>
          </a:prstGeom>
        </p:spPr>
      </p:pic>
      <p:sp>
        <p:nvSpPr>
          <p:cNvPr id="3" name="矩形 2"/>
          <p:cNvSpPr/>
          <p:nvPr/>
        </p:nvSpPr>
        <p:spPr>
          <a:xfrm>
            <a:off x="435299" y="508085"/>
            <a:ext cx="199125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Experiments</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9157561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35299" y="508085"/>
            <a:ext cx="199125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Experiments</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6" name="图片 5"/>
          <p:cNvPicPr>
            <a:picLocks noChangeAspect="1"/>
          </p:cNvPicPr>
          <p:nvPr/>
        </p:nvPicPr>
        <p:blipFill>
          <a:blip r:embed="rId2">
            <a:clrChange>
              <a:clrFrom>
                <a:srgbClr val="FFFFFF"/>
              </a:clrFrom>
              <a:clrTo>
                <a:srgbClr val="FFFFFF">
                  <a:alpha val="0"/>
                </a:srgbClr>
              </a:clrTo>
            </a:clrChange>
          </a:blip>
          <a:stretch>
            <a:fillRect/>
          </a:stretch>
        </p:blipFill>
        <p:spPr>
          <a:xfrm>
            <a:off x="994196" y="1783440"/>
            <a:ext cx="10434969" cy="4112392"/>
          </a:xfrm>
          <a:prstGeom prst="rect">
            <a:avLst/>
          </a:prstGeom>
        </p:spPr>
      </p:pic>
    </p:spTree>
    <p:extLst>
      <p:ext uri="{BB962C8B-B14F-4D97-AF65-F5344CB8AC3E}">
        <p14:creationId xmlns:p14="http://schemas.microsoft.com/office/powerpoint/2010/main" val="22959514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35299" y="508085"/>
            <a:ext cx="199125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Experiments</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2" name="图片 1"/>
          <p:cNvPicPr>
            <a:picLocks noChangeAspect="1"/>
          </p:cNvPicPr>
          <p:nvPr/>
        </p:nvPicPr>
        <p:blipFill>
          <a:blip r:embed="rId2">
            <a:clrChange>
              <a:clrFrom>
                <a:srgbClr val="FFFFFF"/>
              </a:clrFrom>
              <a:clrTo>
                <a:srgbClr val="FFFFFF">
                  <a:alpha val="0"/>
                </a:srgbClr>
              </a:clrTo>
            </a:clrChange>
          </a:blip>
          <a:stretch>
            <a:fillRect/>
          </a:stretch>
        </p:blipFill>
        <p:spPr>
          <a:xfrm>
            <a:off x="1117126" y="1865762"/>
            <a:ext cx="10183220" cy="3930366"/>
          </a:xfrm>
          <a:prstGeom prst="rect">
            <a:avLst/>
          </a:prstGeom>
        </p:spPr>
      </p:pic>
    </p:spTree>
    <p:extLst>
      <p:ext uri="{BB962C8B-B14F-4D97-AF65-F5344CB8AC3E}">
        <p14:creationId xmlns:p14="http://schemas.microsoft.com/office/powerpoint/2010/main" val="24177540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35299" y="508085"/>
            <a:ext cx="199125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Experiments</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4" name="图片 3"/>
          <p:cNvPicPr>
            <a:picLocks noChangeAspect="1"/>
          </p:cNvPicPr>
          <p:nvPr/>
        </p:nvPicPr>
        <p:blipFill>
          <a:blip r:embed="rId2">
            <a:clrChange>
              <a:clrFrom>
                <a:srgbClr val="FFFFFF"/>
              </a:clrFrom>
              <a:clrTo>
                <a:srgbClr val="FFFFFF">
                  <a:alpha val="0"/>
                </a:srgbClr>
              </a:clrTo>
            </a:clrChange>
          </a:blip>
          <a:stretch>
            <a:fillRect/>
          </a:stretch>
        </p:blipFill>
        <p:spPr>
          <a:xfrm>
            <a:off x="1239856" y="1890213"/>
            <a:ext cx="10013196" cy="3814551"/>
          </a:xfrm>
          <a:prstGeom prst="rect">
            <a:avLst/>
          </a:prstGeom>
        </p:spPr>
      </p:pic>
    </p:spTree>
    <p:extLst>
      <p:ext uri="{BB962C8B-B14F-4D97-AF65-F5344CB8AC3E}">
        <p14:creationId xmlns:p14="http://schemas.microsoft.com/office/powerpoint/2010/main" val="10854795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40586" y="2103925"/>
            <a:ext cx="6105149" cy="3046988"/>
          </a:xfrm>
          <a:prstGeom prst="rect">
            <a:avLst/>
          </a:prstGeom>
          <a:noFill/>
        </p:spPr>
        <p:txBody>
          <a:bodyPr wrap="square" rtlCol="0">
            <a:spAutoFit/>
          </a:bodyPr>
          <a:lstStyle/>
          <a:p>
            <a:pPr indent="-285750">
              <a:lnSpc>
                <a:spcPct val="150000"/>
              </a:lnSpc>
              <a:buFont typeface="Wingdings" panose="05000000000000000000" pitchFamily="2" charset="2"/>
              <a:buChar char="Ø"/>
            </a:pPr>
            <a:r>
              <a:rPr lang="en-US" altLang="zh-CN" sz="3200" dirty="0" smtClean="0">
                <a:latin typeface="微软雅黑" panose="020B0503020204020204" pitchFamily="34" charset="-122"/>
                <a:ea typeface="微软雅黑" panose="020B0503020204020204" pitchFamily="34" charset="-122"/>
                <a:cs typeface="Arial" panose="020B0604020202020204" pitchFamily="34" charset="0"/>
              </a:rPr>
              <a:t>  </a:t>
            </a:r>
            <a:r>
              <a:rPr lang="en-US" altLang="zh-CN" sz="3200" dirty="0">
                <a:latin typeface="微软雅黑" panose="020B0503020204020204" pitchFamily="34" charset="-122"/>
                <a:ea typeface="微软雅黑" panose="020B0503020204020204" pitchFamily="34" charset="-122"/>
                <a:cs typeface="Arial" panose="020B0604020202020204" pitchFamily="34" charset="0"/>
              </a:rPr>
              <a:t>Problem definition</a:t>
            </a:r>
          </a:p>
          <a:p>
            <a:pPr marL="285750" indent="-285750">
              <a:lnSpc>
                <a:spcPct val="150000"/>
              </a:lnSpc>
              <a:buFont typeface="Wingdings" panose="05000000000000000000" pitchFamily="2" charset="2"/>
              <a:buChar char="Ø"/>
            </a:pPr>
            <a:r>
              <a:rPr lang="en-US" altLang="zh-CN" sz="3200" dirty="0">
                <a:latin typeface="Arial" panose="020B0604020202020204" pitchFamily="34" charset="0"/>
                <a:cs typeface="Arial" panose="020B0604020202020204" pitchFamily="34" charset="0"/>
              </a:rPr>
              <a:t>  </a:t>
            </a:r>
            <a:r>
              <a:rPr lang="en-US" altLang="zh-CN" sz="3200" dirty="0">
                <a:latin typeface="微软雅黑" panose="020B0503020204020204" pitchFamily="34" charset="-122"/>
                <a:ea typeface="微软雅黑" panose="020B0503020204020204" pitchFamily="34" charset="-122"/>
                <a:cs typeface="Arial" panose="020B0604020202020204" pitchFamily="34" charset="0"/>
              </a:rPr>
              <a:t>Our solution</a:t>
            </a:r>
          </a:p>
          <a:p>
            <a:pPr marL="285750" indent="-285750">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Arial" panose="020B0604020202020204" pitchFamily="34" charset="0"/>
              </a:rPr>
              <a:t>  Experiments</a:t>
            </a:r>
          </a:p>
          <a:p>
            <a:pPr marL="285750" indent="-285750">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Arial" panose="020B0604020202020204" pitchFamily="34" charset="0"/>
              </a:rPr>
              <a:t>  Conclusion</a:t>
            </a:r>
            <a:endParaRPr lang="zh-CN" altLang="en-US" sz="32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矩形 4"/>
          <p:cNvSpPr/>
          <p:nvPr/>
        </p:nvSpPr>
        <p:spPr>
          <a:xfrm>
            <a:off x="572459" y="355685"/>
            <a:ext cx="1950983" cy="743986"/>
          </a:xfrm>
          <a:prstGeom prst="rect">
            <a:avLst/>
          </a:prstGeom>
        </p:spPr>
        <p:txBody>
          <a:bodyPr wrap="none">
            <a:spAutoFit/>
          </a:bodyPr>
          <a:lstStyle/>
          <a:p>
            <a:pPr>
              <a:lnSpc>
                <a:spcPct val="150000"/>
              </a:lnSpc>
            </a:pPr>
            <a:r>
              <a:rPr lang="en-US" altLang="zh-CN" sz="3200" dirty="0" smtClean="0">
                <a:latin typeface="微软雅黑" panose="020B0503020204020204" pitchFamily="34" charset="-122"/>
                <a:ea typeface="微软雅黑" panose="020B0503020204020204" pitchFamily="34" charset="-122"/>
                <a:cs typeface="Arial" panose="020B0604020202020204" pitchFamily="34" charset="0"/>
              </a:rPr>
              <a:t>Contents</a:t>
            </a:r>
            <a:endParaRPr lang="en-US" altLang="zh-CN" sz="3200" dirty="0">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1325185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35299" y="508085"/>
            <a:ext cx="199125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Experiments</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2" name="图片 1"/>
          <p:cNvPicPr>
            <a:picLocks noChangeAspect="1"/>
          </p:cNvPicPr>
          <p:nvPr/>
        </p:nvPicPr>
        <p:blipFill>
          <a:blip r:embed="rId2">
            <a:clrChange>
              <a:clrFrom>
                <a:srgbClr val="FFFFFF"/>
              </a:clrFrom>
              <a:clrTo>
                <a:srgbClr val="FFFFFF">
                  <a:alpha val="0"/>
                </a:srgbClr>
              </a:clrTo>
            </a:clrChange>
          </a:blip>
          <a:stretch>
            <a:fillRect/>
          </a:stretch>
        </p:blipFill>
        <p:spPr>
          <a:xfrm>
            <a:off x="1253502" y="1754021"/>
            <a:ext cx="10247019" cy="4073573"/>
          </a:xfrm>
          <a:prstGeom prst="rect">
            <a:avLst/>
          </a:prstGeom>
        </p:spPr>
      </p:pic>
    </p:spTree>
    <p:extLst>
      <p:ext uri="{BB962C8B-B14F-4D97-AF65-F5344CB8AC3E}">
        <p14:creationId xmlns:p14="http://schemas.microsoft.com/office/powerpoint/2010/main" val="24160973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35299" y="508085"/>
            <a:ext cx="199125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Experiments</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2" name="图片 1"/>
          <p:cNvPicPr>
            <a:picLocks noChangeAspect="1"/>
          </p:cNvPicPr>
          <p:nvPr/>
        </p:nvPicPr>
        <p:blipFill>
          <a:blip r:embed="rId2">
            <a:clrChange>
              <a:clrFrom>
                <a:srgbClr val="FFFFFF"/>
              </a:clrFrom>
              <a:clrTo>
                <a:srgbClr val="FFFFFF">
                  <a:alpha val="0"/>
                </a:srgbClr>
              </a:clrTo>
            </a:clrChange>
          </a:blip>
          <a:stretch>
            <a:fillRect/>
          </a:stretch>
        </p:blipFill>
        <p:spPr>
          <a:xfrm>
            <a:off x="1229150" y="1871165"/>
            <a:ext cx="10357799" cy="3933798"/>
          </a:xfrm>
          <a:prstGeom prst="rect">
            <a:avLst/>
          </a:prstGeom>
        </p:spPr>
      </p:pic>
    </p:spTree>
    <p:extLst>
      <p:ext uri="{BB962C8B-B14F-4D97-AF65-F5344CB8AC3E}">
        <p14:creationId xmlns:p14="http://schemas.microsoft.com/office/powerpoint/2010/main" val="14484424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35299" y="508085"/>
            <a:ext cx="199125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Experiments</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2" name="图片 1"/>
          <p:cNvPicPr>
            <a:picLocks noChangeAspect="1"/>
          </p:cNvPicPr>
          <p:nvPr/>
        </p:nvPicPr>
        <p:blipFill>
          <a:blip r:embed="rId2">
            <a:clrChange>
              <a:clrFrom>
                <a:srgbClr val="FFFFFF"/>
              </a:clrFrom>
              <a:clrTo>
                <a:srgbClr val="FFFFFF">
                  <a:alpha val="0"/>
                </a:srgbClr>
              </a:clrTo>
            </a:clrChange>
          </a:blip>
          <a:stretch>
            <a:fillRect/>
          </a:stretch>
        </p:blipFill>
        <p:spPr>
          <a:xfrm>
            <a:off x="2394705" y="1213372"/>
            <a:ext cx="7513519" cy="3792268"/>
          </a:xfrm>
          <a:prstGeom prst="rect">
            <a:avLst/>
          </a:prstGeom>
        </p:spPr>
      </p:pic>
      <p:pic>
        <p:nvPicPr>
          <p:cNvPr id="4" name="图片 3"/>
          <p:cNvPicPr>
            <a:picLocks noChangeAspect="1"/>
          </p:cNvPicPr>
          <p:nvPr/>
        </p:nvPicPr>
        <p:blipFill>
          <a:blip r:embed="rId3">
            <a:clrChange>
              <a:clrFrom>
                <a:srgbClr val="FFFFFF"/>
              </a:clrFrom>
              <a:clrTo>
                <a:srgbClr val="FFFFFF">
                  <a:alpha val="0"/>
                </a:srgbClr>
              </a:clrTo>
            </a:clrChange>
          </a:blip>
          <a:stretch>
            <a:fillRect/>
          </a:stretch>
        </p:blipFill>
        <p:spPr>
          <a:xfrm>
            <a:off x="2641572" y="5465545"/>
            <a:ext cx="7640375" cy="976197"/>
          </a:xfrm>
          <a:prstGeom prst="rect">
            <a:avLst/>
          </a:prstGeom>
        </p:spPr>
      </p:pic>
    </p:spTree>
    <p:extLst>
      <p:ext uri="{BB962C8B-B14F-4D97-AF65-F5344CB8AC3E}">
        <p14:creationId xmlns:p14="http://schemas.microsoft.com/office/powerpoint/2010/main" val="11223396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35299" y="508085"/>
            <a:ext cx="199125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Experiments</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4" name="图片 3"/>
          <p:cNvPicPr>
            <a:picLocks noChangeAspect="1"/>
          </p:cNvPicPr>
          <p:nvPr/>
        </p:nvPicPr>
        <p:blipFill>
          <a:blip r:embed="rId2">
            <a:clrChange>
              <a:clrFrom>
                <a:srgbClr val="FFFFFF"/>
              </a:clrFrom>
              <a:clrTo>
                <a:srgbClr val="FFFFFF">
                  <a:alpha val="0"/>
                </a:srgbClr>
              </a:clrTo>
            </a:clrChange>
          </a:blip>
          <a:stretch>
            <a:fillRect/>
          </a:stretch>
        </p:blipFill>
        <p:spPr>
          <a:xfrm>
            <a:off x="623887" y="1365250"/>
            <a:ext cx="10944225" cy="4200525"/>
          </a:xfrm>
          <a:prstGeom prst="rect">
            <a:avLst/>
          </a:prstGeom>
        </p:spPr>
      </p:pic>
      <p:sp>
        <p:nvSpPr>
          <p:cNvPr id="5" name="文本框 4"/>
          <p:cNvSpPr txBox="1"/>
          <p:nvPr/>
        </p:nvSpPr>
        <p:spPr>
          <a:xfrm>
            <a:off x="3739487" y="259307"/>
            <a:ext cx="5895832" cy="523220"/>
          </a:xfrm>
          <a:prstGeom prst="rect">
            <a:avLst/>
          </a:prstGeom>
          <a:noFill/>
        </p:spPr>
        <p:txBody>
          <a:bodyPr wrap="square" rtlCol="0">
            <a:spAutoFit/>
          </a:bodyPr>
          <a:lstStyle/>
          <a:p>
            <a:r>
              <a:rPr lang="zh-CN" altLang="en-US" sz="2800" b="1" dirty="0">
                <a:solidFill>
                  <a:srgbClr val="FF0000"/>
                </a:solidFill>
              </a:rPr>
              <a:t>应</a:t>
            </a:r>
            <a:r>
              <a:rPr lang="zh-CN" altLang="en-US" sz="2800" b="1" dirty="0" smtClean="0">
                <a:solidFill>
                  <a:srgbClr val="FF0000"/>
                </a:solidFill>
              </a:rPr>
              <a:t>该没用</a:t>
            </a:r>
            <a:endParaRPr lang="zh-CN" altLang="en-US" sz="2800" b="1" dirty="0">
              <a:solidFill>
                <a:srgbClr val="FF0000"/>
              </a:solidFill>
            </a:endParaRPr>
          </a:p>
        </p:txBody>
      </p:sp>
    </p:spTree>
    <p:extLst>
      <p:ext uri="{BB962C8B-B14F-4D97-AF65-F5344CB8AC3E}">
        <p14:creationId xmlns:p14="http://schemas.microsoft.com/office/powerpoint/2010/main" val="16471030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35299" y="508085"/>
            <a:ext cx="199125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Experiments</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2" name="图片 1"/>
          <p:cNvPicPr>
            <a:picLocks noChangeAspect="1"/>
          </p:cNvPicPr>
          <p:nvPr/>
        </p:nvPicPr>
        <p:blipFill>
          <a:blip r:embed="rId2">
            <a:clrChange>
              <a:clrFrom>
                <a:srgbClr val="FFFFFF"/>
              </a:clrFrom>
              <a:clrTo>
                <a:srgbClr val="FFFFFF">
                  <a:alpha val="0"/>
                </a:srgbClr>
              </a:clrTo>
            </a:clrChange>
          </a:blip>
          <a:stretch>
            <a:fillRect/>
          </a:stretch>
        </p:blipFill>
        <p:spPr>
          <a:xfrm>
            <a:off x="966898" y="1584841"/>
            <a:ext cx="10520135" cy="4038032"/>
          </a:xfrm>
          <a:prstGeom prst="rect">
            <a:avLst/>
          </a:prstGeom>
        </p:spPr>
      </p:pic>
    </p:spTree>
    <p:extLst>
      <p:ext uri="{BB962C8B-B14F-4D97-AF65-F5344CB8AC3E}">
        <p14:creationId xmlns:p14="http://schemas.microsoft.com/office/powerpoint/2010/main" val="38365697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955711"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 name="文本框 2"/>
          <p:cNvSpPr txBox="1"/>
          <p:nvPr/>
        </p:nvSpPr>
        <p:spPr>
          <a:xfrm>
            <a:off x="4752108" y="3121967"/>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4" name="椭圆 3"/>
          <p:cNvSpPr/>
          <p:nvPr/>
        </p:nvSpPr>
        <p:spPr>
          <a:xfrm>
            <a:off x="6736080"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5" name="文本框 4"/>
          <p:cNvSpPr txBox="1"/>
          <p:nvPr/>
        </p:nvSpPr>
        <p:spPr>
          <a:xfrm>
            <a:off x="6571615" y="4007614"/>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sp>
        <p:nvSpPr>
          <p:cNvPr id="6" name="椭圆 5"/>
          <p:cNvSpPr/>
          <p:nvPr/>
        </p:nvSpPr>
        <p:spPr>
          <a:xfrm>
            <a:off x="883994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7" name="文本框 6"/>
          <p:cNvSpPr txBox="1"/>
          <p:nvPr/>
        </p:nvSpPr>
        <p:spPr>
          <a:xfrm>
            <a:off x="8659751" y="4030374"/>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sp>
        <p:nvSpPr>
          <p:cNvPr id="8" name="椭圆 7"/>
          <p:cNvSpPr/>
          <p:nvPr/>
        </p:nvSpPr>
        <p:spPr>
          <a:xfrm>
            <a:off x="6049584"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9" name="文本框 8"/>
          <p:cNvSpPr txBox="1"/>
          <p:nvPr/>
        </p:nvSpPr>
        <p:spPr>
          <a:xfrm>
            <a:off x="5711996" y="3112139"/>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sp>
        <p:nvSpPr>
          <p:cNvPr id="10" name="椭圆 9"/>
          <p:cNvSpPr/>
          <p:nvPr/>
        </p:nvSpPr>
        <p:spPr>
          <a:xfrm>
            <a:off x="8153118"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1" name="文本框 10"/>
          <p:cNvSpPr txBox="1"/>
          <p:nvPr/>
        </p:nvSpPr>
        <p:spPr>
          <a:xfrm>
            <a:off x="7940504" y="3132840"/>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sp>
        <p:nvSpPr>
          <p:cNvPr id="12" name="椭圆 11"/>
          <p:cNvSpPr/>
          <p:nvPr/>
        </p:nvSpPr>
        <p:spPr>
          <a:xfrm>
            <a:off x="9747995"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 name="文本框 12"/>
          <p:cNvSpPr txBox="1"/>
          <p:nvPr/>
        </p:nvSpPr>
        <p:spPr>
          <a:xfrm>
            <a:off x="9598367" y="3121655"/>
            <a:ext cx="528320" cy="400110"/>
          </a:xfrm>
          <a:prstGeom prst="rect">
            <a:avLst/>
          </a:prstGeom>
          <a:noFill/>
        </p:spPr>
        <p:txBody>
          <a:bodyPr wrap="square" rtlCol="0">
            <a:spAutoFit/>
          </a:bodyPr>
          <a:lstStyle/>
          <a:p>
            <a:pPr algn="ctr"/>
            <a:r>
              <a:rPr lang="en-US" altLang="zh-CN" sz="2000" i="1" dirty="0"/>
              <a:t>q</a:t>
            </a:r>
            <a:r>
              <a:rPr lang="en-US" altLang="zh-CN" sz="2000" i="1" dirty="0" smtClean="0"/>
              <a:t>3</a:t>
            </a:r>
            <a:endParaRPr lang="zh-CN" altLang="en-US" sz="2000" i="1" dirty="0"/>
          </a:p>
        </p:txBody>
      </p:sp>
      <p:sp>
        <p:nvSpPr>
          <p:cNvPr id="14" name="椭圆 13"/>
          <p:cNvSpPr/>
          <p:nvPr/>
        </p:nvSpPr>
        <p:spPr>
          <a:xfrm>
            <a:off x="8839946" y="203774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5" name="文本框 14"/>
          <p:cNvSpPr txBox="1"/>
          <p:nvPr/>
        </p:nvSpPr>
        <p:spPr>
          <a:xfrm>
            <a:off x="8707376" y="1656387"/>
            <a:ext cx="528320" cy="400110"/>
          </a:xfrm>
          <a:prstGeom prst="rect">
            <a:avLst/>
          </a:prstGeom>
          <a:noFill/>
        </p:spPr>
        <p:txBody>
          <a:bodyPr wrap="square" rtlCol="0">
            <a:spAutoFit/>
          </a:bodyPr>
          <a:lstStyle/>
          <a:p>
            <a:pPr algn="ctr"/>
            <a:r>
              <a:rPr lang="en-US" altLang="zh-CN" sz="2000" i="1" dirty="0" smtClean="0"/>
              <a:t>v5</a:t>
            </a:r>
            <a:endParaRPr lang="zh-CN" altLang="en-US" sz="2000" i="1" dirty="0"/>
          </a:p>
        </p:txBody>
      </p:sp>
      <p:sp>
        <p:nvSpPr>
          <p:cNvPr id="16" name="椭圆 15"/>
          <p:cNvSpPr/>
          <p:nvPr/>
        </p:nvSpPr>
        <p:spPr>
          <a:xfrm>
            <a:off x="6740429"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7" name="文本框 16"/>
          <p:cNvSpPr txBox="1"/>
          <p:nvPr/>
        </p:nvSpPr>
        <p:spPr>
          <a:xfrm>
            <a:off x="6578337" y="1656387"/>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sp>
        <p:nvSpPr>
          <p:cNvPr id="18" name="椭圆 17"/>
          <p:cNvSpPr/>
          <p:nvPr/>
        </p:nvSpPr>
        <p:spPr>
          <a:xfrm>
            <a:off x="7622258" y="8640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9" name="文本框 18"/>
          <p:cNvSpPr txBox="1"/>
          <p:nvPr/>
        </p:nvSpPr>
        <p:spPr>
          <a:xfrm>
            <a:off x="7494855" y="444631"/>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sp>
        <p:nvSpPr>
          <p:cNvPr id="20" name="椭圆 19"/>
          <p:cNvSpPr/>
          <p:nvPr/>
        </p:nvSpPr>
        <p:spPr>
          <a:xfrm>
            <a:off x="10642771"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1" name="文本框 20"/>
          <p:cNvSpPr txBox="1"/>
          <p:nvPr/>
        </p:nvSpPr>
        <p:spPr>
          <a:xfrm>
            <a:off x="10536201" y="1648538"/>
            <a:ext cx="528320" cy="400110"/>
          </a:xfrm>
          <a:prstGeom prst="rect">
            <a:avLst/>
          </a:prstGeom>
          <a:noFill/>
        </p:spPr>
        <p:txBody>
          <a:bodyPr wrap="square" rtlCol="0">
            <a:spAutoFit/>
          </a:bodyPr>
          <a:lstStyle/>
          <a:p>
            <a:pPr algn="ctr"/>
            <a:r>
              <a:rPr lang="en-US" altLang="zh-CN" sz="2000" i="1" dirty="0" smtClean="0"/>
              <a:t>p1</a:t>
            </a:r>
            <a:endParaRPr lang="zh-CN" altLang="en-US" sz="2000" i="1" dirty="0"/>
          </a:p>
        </p:txBody>
      </p:sp>
      <p:cxnSp>
        <p:nvCxnSpPr>
          <p:cNvPr id="22" name="直接连接符 21"/>
          <p:cNvCxnSpPr>
            <a:stCxn id="2" idx="6"/>
            <a:endCxn id="8" idx="2"/>
          </p:cNvCxnSpPr>
          <p:nvPr/>
        </p:nvCxnSpPr>
        <p:spPr>
          <a:xfrm>
            <a:off x="5210175" y="3048266"/>
            <a:ext cx="839409"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8" idx="6"/>
            <a:endCxn id="10" idx="2"/>
          </p:cNvCxnSpPr>
          <p:nvPr/>
        </p:nvCxnSpPr>
        <p:spPr>
          <a:xfrm>
            <a:off x="6304048" y="3048266"/>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0" idx="6"/>
            <a:endCxn id="12" idx="2"/>
          </p:cNvCxnSpPr>
          <p:nvPr/>
        </p:nvCxnSpPr>
        <p:spPr>
          <a:xfrm>
            <a:off x="8407582" y="3048266"/>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1314943"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26" name="直接连接符 25"/>
          <p:cNvCxnSpPr>
            <a:stCxn id="12" idx="6"/>
            <a:endCxn id="25" idx="2"/>
          </p:cNvCxnSpPr>
          <p:nvPr/>
        </p:nvCxnSpPr>
        <p:spPr>
          <a:xfrm>
            <a:off x="10002459" y="3048266"/>
            <a:ext cx="13124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11481577" y="2857358"/>
            <a:ext cx="528320" cy="400110"/>
          </a:xfrm>
          <a:prstGeom prst="rect">
            <a:avLst/>
          </a:prstGeom>
          <a:noFill/>
        </p:spPr>
        <p:txBody>
          <a:bodyPr wrap="square" rtlCol="0">
            <a:spAutoFit/>
          </a:bodyPr>
          <a:lstStyle/>
          <a:p>
            <a:pPr algn="ctr"/>
            <a:r>
              <a:rPr lang="en-US" altLang="zh-CN" sz="2000" i="1" dirty="0" smtClean="0"/>
              <a:t>P2</a:t>
            </a:r>
            <a:endParaRPr lang="zh-CN" altLang="en-US" sz="2000" i="1" dirty="0"/>
          </a:p>
        </p:txBody>
      </p:sp>
      <p:cxnSp>
        <p:nvCxnSpPr>
          <p:cNvPr id="28" name="直接连接符 27"/>
          <p:cNvCxnSpPr>
            <a:stCxn id="20" idx="5"/>
            <a:endCxn id="25" idx="0"/>
          </p:cNvCxnSpPr>
          <p:nvPr/>
        </p:nvCxnSpPr>
        <p:spPr>
          <a:xfrm>
            <a:off x="10859970" y="2252386"/>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0" idx="3"/>
            <a:endCxn id="12" idx="7"/>
          </p:cNvCxnSpPr>
          <p:nvPr/>
        </p:nvCxnSpPr>
        <p:spPr>
          <a:xfrm flipH="1">
            <a:off x="9965194" y="2252386"/>
            <a:ext cx="7148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1064100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1" name="文本框 30"/>
          <p:cNvSpPr txBox="1"/>
          <p:nvPr/>
        </p:nvSpPr>
        <p:spPr>
          <a:xfrm>
            <a:off x="10527360" y="4017139"/>
            <a:ext cx="528320" cy="400110"/>
          </a:xfrm>
          <a:prstGeom prst="rect">
            <a:avLst/>
          </a:prstGeom>
          <a:noFill/>
        </p:spPr>
        <p:txBody>
          <a:bodyPr wrap="square" rtlCol="0">
            <a:spAutoFit/>
          </a:bodyPr>
          <a:lstStyle/>
          <a:p>
            <a:pPr algn="ctr"/>
            <a:r>
              <a:rPr lang="en-US" altLang="zh-CN" sz="2000" i="1" dirty="0" smtClean="0"/>
              <a:t>P3</a:t>
            </a:r>
            <a:endParaRPr lang="zh-CN" altLang="en-US" sz="2000" i="1" dirty="0"/>
          </a:p>
        </p:txBody>
      </p:sp>
      <p:cxnSp>
        <p:nvCxnSpPr>
          <p:cNvPr id="32" name="直接连接符 31"/>
          <p:cNvCxnSpPr>
            <a:stCxn id="20" idx="4"/>
            <a:endCxn id="30" idx="0"/>
          </p:cNvCxnSpPr>
          <p:nvPr/>
        </p:nvCxnSpPr>
        <p:spPr>
          <a:xfrm flipH="1">
            <a:off x="10768238" y="2289651"/>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5" idx="4"/>
            <a:endCxn id="30" idx="7"/>
          </p:cNvCxnSpPr>
          <p:nvPr/>
        </p:nvCxnSpPr>
        <p:spPr>
          <a:xfrm flipH="1">
            <a:off x="10858205" y="3175498"/>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12" idx="5"/>
            <a:endCxn id="30" idx="1"/>
          </p:cNvCxnSpPr>
          <p:nvPr/>
        </p:nvCxnSpPr>
        <p:spPr>
          <a:xfrm>
            <a:off x="9965194" y="3138233"/>
            <a:ext cx="7130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12" idx="3"/>
            <a:endCxn id="6" idx="7"/>
          </p:cNvCxnSpPr>
          <p:nvPr/>
        </p:nvCxnSpPr>
        <p:spPr>
          <a:xfrm flipH="1">
            <a:off x="9057145" y="3138233"/>
            <a:ext cx="728115"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14" idx="4"/>
            <a:endCxn id="6" idx="0"/>
          </p:cNvCxnSpPr>
          <p:nvPr/>
        </p:nvCxnSpPr>
        <p:spPr>
          <a:xfrm>
            <a:off x="8967178" y="2292208"/>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14" idx="5"/>
            <a:endCxn id="12" idx="1"/>
          </p:cNvCxnSpPr>
          <p:nvPr/>
        </p:nvCxnSpPr>
        <p:spPr>
          <a:xfrm>
            <a:off x="9057145" y="2254943"/>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14" idx="3"/>
            <a:endCxn id="10" idx="7"/>
          </p:cNvCxnSpPr>
          <p:nvPr/>
        </p:nvCxnSpPr>
        <p:spPr>
          <a:xfrm flipH="1">
            <a:off x="8370317" y="2254943"/>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0" idx="5"/>
            <a:endCxn id="6" idx="1"/>
          </p:cNvCxnSpPr>
          <p:nvPr/>
        </p:nvCxnSpPr>
        <p:spPr>
          <a:xfrm>
            <a:off x="8370317" y="3138233"/>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6" idx="4"/>
            <a:endCxn id="4" idx="0"/>
          </p:cNvCxnSpPr>
          <p:nvPr/>
        </p:nvCxnSpPr>
        <p:spPr>
          <a:xfrm flipH="1">
            <a:off x="6863312" y="2289651"/>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6" idx="3"/>
            <a:endCxn id="8" idx="0"/>
          </p:cNvCxnSpPr>
          <p:nvPr/>
        </p:nvCxnSpPr>
        <p:spPr>
          <a:xfrm flipH="1">
            <a:off x="6176816" y="2252386"/>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8" idx="4"/>
            <a:endCxn id="4" idx="1"/>
          </p:cNvCxnSpPr>
          <p:nvPr/>
        </p:nvCxnSpPr>
        <p:spPr>
          <a:xfrm>
            <a:off x="6176816" y="3175498"/>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16" idx="2"/>
            <a:endCxn id="2" idx="7"/>
          </p:cNvCxnSpPr>
          <p:nvPr/>
        </p:nvCxnSpPr>
        <p:spPr>
          <a:xfrm flipH="1">
            <a:off x="5172910" y="2162419"/>
            <a:ext cx="1567519"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2" idx="5"/>
            <a:endCxn id="4" idx="2"/>
          </p:cNvCxnSpPr>
          <p:nvPr/>
        </p:nvCxnSpPr>
        <p:spPr>
          <a:xfrm>
            <a:off x="5172910" y="3138233"/>
            <a:ext cx="1563170" cy="7897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4" idx="6"/>
            <a:endCxn id="6" idx="2"/>
          </p:cNvCxnSpPr>
          <p:nvPr/>
        </p:nvCxnSpPr>
        <p:spPr>
          <a:xfrm>
            <a:off x="6990544" y="3928006"/>
            <a:ext cx="184940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16" idx="6"/>
            <a:endCxn id="14" idx="2"/>
          </p:cNvCxnSpPr>
          <p:nvPr/>
        </p:nvCxnSpPr>
        <p:spPr>
          <a:xfrm>
            <a:off x="6994893" y="2162419"/>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8" idx="5"/>
          </p:cNvCxnSpPr>
          <p:nvPr/>
        </p:nvCxnSpPr>
        <p:spPr>
          <a:xfrm>
            <a:off x="6266783" y="3138233"/>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endCxn id="4" idx="7"/>
          </p:cNvCxnSpPr>
          <p:nvPr/>
        </p:nvCxnSpPr>
        <p:spPr>
          <a:xfrm flipH="1">
            <a:off x="6953279" y="2207021"/>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16" idx="5"/>
            <a:endCxn id="10" idx="1"/>
          </p:cNvCxnSpPr>
          <p:nvPr/>
        </p:nvCxnSpPr>
        <p:spPr>
          <a:xfrm>
            <a:off x="6957628" y="2252386"/>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138"/>
          <p:cNvCxnSpPr>
            <a:stCxn id="18" idx="2"/>
            <a:endCxn id="2" idx="0"/>
          </p:cNvCxnSpPr>
          <p:nvPr/>
        </p:nvCxnSpPr>
        <p:spPr>
          <a:xfrm rot="10800000" flipV="1">
            <a:off x="5082944" y="991320"/>
            <a:ext cx="253931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141"/>
          <p:cNvCxnSpPr>
            <a:stCxn id="18" idx="6"/>
            <a:endCxn id="12" idx="0"/>
          </p:cNvCxnSpPr>
          <p:nvPr/>
        </p:nvCxnSpPr>
        <p:spPr>
          <a:xfrm>
            <a:off x="7876722" y="991320"/>
            <a:ext cx="199850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8022931" y="5101662"/>
            <a:ext cx="1368889" cy="400110"/>
          </a:xfrm>
          <a:prstGeom prst="rect">
            <a:avLst/>
          </a:prstGeom>
          <a:noFill/>
        </p:spPr>
        <p:txBody>
          <a:bodyPr wrap="square" rtlCol="0">
            <a:spAutoFit/>
          </a:bodyPr>
          <a:lstStyle/>
          <a:p>
            <a:pPr algn="ctr"/>
            <a:r>
              <a:rPr lang="en-US" altLang="zh-CN" sz="2000" dirty="0" smtClean="0">
                <a:solidFill>
                  <a:srgbClr val="002060"/>
                </a:solidFill>
              </a:rPr>
              <a:t>Graph G</a:t>
            </a:r>
            <a:endParaRPr lang="zh-CN" altLang="en-US" sz="2000" dirty="0">
              <a:solidFill>
                <a:srgbClr val="002060"/>
              </a:solidFill>
            </a:endParaRPr>
          </a:p>
        </p:txBody>
      </p:sp>
      <mc:AlternateContent xmlns:mc="http://schemas.openxmlformats.org/markup-compatibility/2006" xmlns:a14="http://schemas.microsoft.com/office/drawing/2010/main">
        <mc:Choice Requires="a14">
          <p:sp>
            <p:nvSpPr>
              <p:cNvPr id="53" name="矩形 52"/>
              <p:cNvSpPr/>
              <p:nvPr/>
            </p:nvSpPr>
            <p:spPr>
              <a:xfrm>
                <a:off x="0" y="4430484"/>
                <a:ext cx="4594143" cy="685509"/>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𝑑𝑖𝑠𝑡</m:t>
                      </m:r>
                      <m:d>
                        <m:d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e>
                      </m:d>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𝑚𝑎𝑥</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𝑢</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2400" b="0" i="1" smtClean="0">
                              <a:latin typeface="Cambria Math" panose="02040503050406030204" pitchFamily="18" charset="0"/>
                              <a:ea typeface="Cambria Math" panose="02040503050406030204" pitchFamily="18" charset="0"/>
                              <a:cs typeface="Arial" panose="020B0604020202020204" pitchFamily="34" charset="0"/>
                            </a:rPr>
                            <m:t>𝑄</m:t>
                          </m:r>
                        </m:sub>
                      </m:sSub>
                      <m:sSub>
                        <m:sSub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𝑑𝑖𝑠𝑡</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sub>
                      </m:s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𝑢</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oMath>
                  </m:oMathPara>
                </a14:m>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53" name="矩形 52"/>
              <p:cNvSpPr>
                <a:spLocks noRot="1" noChangeAspect="1" noMove="1" noResize="1" noEditPoints="1" noAdjustHandles="1" noChangeArrowheads="1" noChangeShapeType="1" noTextEdit="1"/>
              </p:cNvSpPr>
              <p:nvPr/>
            </p:nvSpPr>
            <p:spPr>
              <a:xfrm>
                <a:off x="0" y="4430484"/>
                <a:ext cx="4594143" cy="685509"/>
              </a:xfrm>
              <a:prstGeom prst="rect">
                <a:avLst/>
              </a:prstGeom>
              <a:blipFill rotWithShape="0">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723034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04201" y="2828836"/>
            <a:ext cx="3366091" cy="1200329"/>
          </a:xfrm>
          <a:prstGeom prst="rect">
            <a:avLst/>
          </a:prstGeom>
        </p:spPr>
        <p:txBody>
          <a:bodyPr wrap="square">
            <a:spAutoFit/>
          </a:bodyPr>
          <a:lstStyle/>
          <a:p>
            <a:r>
              <a:rPr lang="en-US" altLang="zh-CN" sz="72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隶书" panose="02010800040101010101" pitchFamily="2" charset="-122"/>
                <a:ea typeface="华文隶书" panose="02010800040101010101" pitchFamily="2" charset="-122"/>
              </a:rPr>
              <a:t>Thanks</a:t>
            </a:r>
            <a:endParaRPr lang="zh-CN" altLang="en-US" sz="7200" b="1" spc="450" dirty="0">
              <a:latin typeface="华文隶书" panose="02010800040101010101" pitchFamily="2" charset="-122"/>
              <a:ea typeface="华文隶书" panose="02010800040101010101" pitchFamily="2" charset="-122"/>
            </a:endParaRPr>
          </a:p>
        </p:txBody>
      </p:sp>
    </p:spTree>
    <p:extLst>
      <p:ext uri="{BB962C8B-B14F-4D97-AF65-F5344CB8AC3E}">
        <p14:creationId xmlns:p14="http://schemas.microsoft.com/office/powerpoint/2010/main" val="31212175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2927853"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Problem definition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椭圆 4"/>
          <p:cNvSpPr/>
          <p:nvPr/>
        </p:nvSpPr>
        <p:spPr>
          <a:xfrm>
            <a:off x="5427419"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6" name="文本框 5"/>
          <p:cNvSpPr txBox="1"/>
          <p:nvPr/>
        </p:nvSpPr>
        <p:spPr>
          <a:xfrm>
            <a:off x="5236516" y="3121967"/>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9" name="椭圆 8"/>
          <p:cNvSpPr/>
          <p:nvPr/>
        </p:nvSpPr>
        <p:spPr>
          <a:xfrm>
            <a:off x="693927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 name="文本框 9"/>
          <p:cNvSpPr txBox="1"/>
          <p:nvPr/>
        </p:nvSpPr>
        <p:spPr>
          <a:xfrm>
            <a:off x="6774811" y="4007614"/>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sp>
        <p:nvSpPr>
          <p:cNvPr id="12" name="椭圆 11"/>
          <p:cNvSpPr/>
          <p:nvPr/>
        </p:nvSpPr>
        <p:spPr>
          <a:xfrm>
            <a:off x="904314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 name="文本框 12"/>
          <p:cNvSpPr txBox="1"/>
          <p:nvPr/>
        </p:nvSpPr>
        <p:spPr>
          <a:xfrm>
            <a:off x="8862947" y="4030374"/>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sp>
        <p:nvSpPr>
          <p:cNvPr id="15" name="椭圆 14"/>
          <p:cNvSpPr/>
          <p:nvPr/>
        </p:nvSpPr>
        <p:spPr>
          <a:xfrm>
            <a:off x="6252780"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6" name="文本框 15"/>
          <p:cNvSpPr txBox="1"/>
          <p:nvPr/>
        </p:nvSpPr>
        <p:spPr>
          <a:xfrm>
            <a:off x="6010442" y="3112139"/>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sp>
        <p:nvSpPr>
          <p:cNvPr id="18" name="椭圆 17"/>
          <p:cNvSpPr/>
          <p:nvPr/>
        </p:nvSpPr>
        <p:spPr>
          <a:xfrm>
            <a:off x="8356314"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9" name="文本框 18"/>
          <p:cNvSpPr txBox="1"/>
          <p:nvPr/>
        </p:nvSpPr>
        <p:spPr>
          <a:xfrm>
            <a:off x="8143700" y="3132840"/>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sp>
        <p:nvSpPr>
          <p:cNvPr id="21" name="椭圆 20"/>
          <p:cNvSpPr/>
          <p:nvPr/>
        </p:nvSpPr>
        <p:spPr>
          <a:xfrm>
            <a:off x="9951191"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2" name="文本框 21"/>
          <p:cNvSpPr txBox="1"/>
          <p:nvPr/>
        </p:nvSpPr>
        <p:spPr>
          <a:xfrm>
            <a:off x="9801563" y="3121655"/>
            <a:ext cx="528320" cy="400110"/>
          </a:xfrm>
          <a:prstGeom prst="rect">
            <a:avLst/>
          </a:prstGeom>
          <a:noFill/>
        </p:spPr>
        <p:txBody>
          <a:bodyPr wrap="square" rtlCol="0">
            <a:spAutoFit/>
          </a:bodyPr>
          <a:lstStyle/>
          <a:p>
            <a:pPr algn="ctr"/>
            <a:r>
              <a:rPr lang="en-US" altLang="zh-CN" sz="2000" i="1" dirty="0"/>
              <a:t>q</a:t>
            </a:r>
            <a:r>
              <a:rPr lang="en-US" altLang="zh-CN" sz="2000" i="1" dirty="0" smtClean="0"/>
              <a:t>3</a:t>
            </a:r>
            <a:endParaRPr lang="zh-CN" altLang="en-US" sz="2000" i="1" dirty="0"/>
          </a:p>
        </p:txBody>
      </p:sp>
      <p:sp>
        <p:nvSpPr>
          <p:cNvPr id="24" name="椭圆 23"/>
          <p:cNvSpPr/>
          <p:nvPr/>
        </p:nvSpPr>
        <p:spPr>
          <a:xfrm>
            <a:off x="9043142" y="203774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5" name="文本框 24"/>
          <p:cNvSpPr txBox="1"/>
          <p:nvPr/>
        </p:nvSpPr>
        <p:spPr>
          <a:xfrm>
            <a:off x="8910572" y="1656387"/>
            <a:ext cx="528320" cy="400110"/>
          </a:xfrm>
          <a:prstGeom prst="rect">
            <a:avLst/>
          </a:prstGeom>
          <a:noFill/>
        </p:spPr>
        <p:txBody>
          <a:bodyPr wrap="square" rtlCol="0">
            <a:spAutoFit/>
          </a:bodyPr>
          <a:lstStyle/>
          <a:p>
            <a:pPr algn="ctr"/>
            <a:r>
              <a:rPr lang="en-US" altLang="zh-CN" sz="2000" i="1" dirty="0" smtClean="0"/>
              <a:t>v5</a:t>
            </a:r>
            <a:endParaRPr lang="zh-CN" altLang="en-US" sz="2000" i="1" dirty="0"/>
          </a:p>
        </p:txBody>
      </p:sp>
      <p:sp>
        <p:nvSpPr>
          <p:cNvPr id="27" name="椭圆 26"/>
          <p:cNvSpPr/>
          <p:nvPr/>
        </p:nvSpPr>
        <p:spPr>
          <a:xfrm>
            <a:off x="6943625"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8" name="文本框 27"/>
          <p:cNvSpPr txBox="1"/>
          <p:nvPr/>
        </p:nvSpPr>
        <p:spPr>
          <a:xfrm>
            <a:off x="6781533" y="1656387"/>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sp>
        <p:nvSpPr>
          <p:cNvPr id="30" name="椭圆 29"/>
          <p:cNvSpPr/>
          <p:nvPr/>
        </p:nvSpPr>
        <p:spPr>
          <a:xfrm>
            <a:off x="7812754" y="10926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1" name="文本框 30"/>
          <p:cNvSpPr txBox="1"/>
          <p:nvPr/>
        </p:nvSpPr>
        <p:spPr>
          <a:xfrm>
            <a:off x="7698051" y="698631"/>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sp>
        <p:nvSpPr>
          <p:cNvPr id="33" name="椭圆 32"/>
          <p:cNvSpPr/>
          <p:nvPr/>
        </p:nvSpPr>
        <p:spPr>
          <a:xfrm>
            <a:off x="10795167"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4" name="文本框 33"/>
          <p:cNvSpPr txBox="1"/>
          <p:nvPr/>
        </p:nvSpPr>
        <p:spPr>
          <a:xfrm>
            <a:off x="10688597" y="1648538"/>
            <a:ext cx="528320" cy="400110"/>
          </a:xfrm>
          <a:prstGeom prst="rect">
            <a:avLst/>
          </a:prstGeom>
          <a:noFill/>
        </p:spPr>
        <p:txBody>
          <a:bodyPr wrap="square" rtlCol="0">
            <a:spAutoFit/>
          </a:bodyPr>
          <a:lstStyle/>
          <a:p>
            <a:pPr algn="ctr"/>
            <a:r>
              <a:rPr lang="en-US" altLang="zh-CN" sz="2000" i="1" dirty="0" smtClean="0"/>
              <a:t>p1</a:t>
            </a:r>
            <a:endParaRPr lang="zh-CN" altLang="en-US" sz="2000" i="1" dirty="0"/>
          </a:p>
        </p:txBody>
      </p:sp>
      <p:cxnSp>
        <p:nvCxnSpPr>
          <p:cNvPr id="36" name="直接连接符 35"/>
          <p:cNvCxnSpPr>
            <a:stCxn id="5" idx="6"/>
            <a:endCxn id="15" idx="2"/>
          </p:cNvCxnSpPr>
          <p:nvPr/>
        </p:nvCxnSpPr>
        <p:spPr>
          <a:xfrm>
            <a:off x="5681883" y="3048266"/>
            <a:ext cx="57089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5" idx="6"/>
            <a:endCxn id="18" idx="2"/>
          </p:cNvCxnSpPr>
          <p:nvPr/>
        </p:nvCxnSpPr>
        <p:spPr>
          <a:xfrm>
            <a:off x="6507244" y="3048266"/>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8" idx="6"/>
            <a:endCxn id="21" idx="2"/>
          </p:cNvCxnSpPr>
          <p:nvPr/>
        </p:nvCxnSpPr>
        <p:spPr>
          <a:xfrm>
            <a:off x="8610778" y="3048266"/>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11467339"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46" name="直接连接符 45"/>
          <p:cNvCxnSpPr>
            <a:stCxn id="21" idx="6"/>
            <a:endCxn id="45" idx="2"/>
          </p:cNvCxnSpPr>
          <p:nvPr/>
        </p:nvCxnSpPr>
        <p:spPr>
          <a:xfrm>
            <a:off x="10205655" y="3048266"/>
            <a:ext cx="12616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11633973" y="2857358"/>
            <a:ext cx="528320" cy="400110"/>
          </a:xfrm>
          <a:prstGeom prst="rect">
            <a:avLst/>
          </a:prstGeom>
          <a:noFill/>
        </p:spPr>
        <p:txBody>
          <a:bodyPr wrap="square" rtlCol="0">
            <a:spAutoFit/>
          </a:bodyPr>
          <a:lstStyle/>
          <a:p>
            <a:pPr algn="ctr"/>
            <a:r>
              <a:rPr lang="en-US" altLang="zh-CN" sz="2000" i="1" dirty="0" smtClean="0"/>
              <a:t>P2</a:t>
            </a:r>
            <a:endParaRPr lang="zh-CN" altLang="en-US" sz="2000" i="1" dirty="0"/>
          </a:p>
        </p:txBody>
      </p:sp>
      <p:cxnSp>
        <p:nvCxnSpPr>
          <p:cNvPr id="49" name="直接连接符 48"/>
          <p:cNvCxnSpPr>
            <a:stCxn id="33" idx="5"/>
            <a:endCxn id="45" idx="0"/>
          </p:cNvCxnSpPr>
          <p:nvPr/>
        </p:nvCxnSpPr>
        <p:spPr>
          <a:xfrm>
            <a:off x="11012366" y="2252386"/>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33" idx="3"/>
            <a:endCxn id="21" idx="7"/>
          </p:cNvCxnSpPr>
          <p:nvPr/>
        </p:nvCxnSpPr>
        <p:spPr>
          <a:xfrm flipH="1">
            <a:off x="10168390" y="2252386"/>
            <a:ext cx="6640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79340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59" name="文本框 58"/>
          <p:cNvSpPr txBox="1"/>
          <p:nvPr/>
        </p:nvSpPr>
        <p:spPr>
          <a:xfrm>
            <a:off x="10641656" y="4017139"/>
            <a:ext cx="528320" cy="400110"/>
          </a:xfrm>
          <a:prstGeom prst="rect">
            <a:avLst/>
          </a:prstGeom>
          <a:noFill/>
        </p:spPr>
        <p:txBody>
          <a:bodyPr wrap="square" rtlCol="0">
            <a:spAutoFit/>
          </a:bodyPr>
          <a:lstStyle/>
          <a:p>
            <a:pPr algn="ctr"/>
            <a:r>
              <a:rPr lang="en-US" altLang="zh-CN" sz="2000" i="1" dirty="0" smtClean="0"/>
              <a:t>P3</a:t>
            </a:r>
            <a:endParaRPr lang="zh-CN" altLang="en-US" sz="2000" i="1" dirty="0"/>
          </a:p>
        </p:txBody>
      </p:sp>
      <p:cxnSp>
        <p:nvCxnSpPr>
          <p:cNvPr id="60" name="直接连接符 59"/>
          <p:cNvCxnSpPr>
            <a:stCxn id="33" idx="4"/>
            <a:endCxn id="58" idx="0"/>
          </p:cNvCxnSpPr>
          <p:nvPr/>
        </p:nvCxnSpPr>
        <p:spPr>
          <a:xfrm flipH="1">
            <a:off x="10920634" y="2289651"/>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45" idx="4"/>
            <a:endCxn id="58" idx="7"/>
          </p:cNvCxnSpPr>
          <p:nvPr/>
        </p:nvCxnSpPr>
        <p:spPr>
          <a:xfrm flipH="1">
            <a:off x="11010601" y="3175498"/>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21" idx="5"/>
            <a:endCxn id="58" idx="1"/>
          </p:cNvCxnSpPr>
          <p:nvPr/>
        </p:nvCxnSpPr>
        <p:spPr>
          <a:xfrm>
            <a:off x="10168390" y="3138233"/>
            <a:ext cx="6622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21" idx="3"/>
            <a:endCxn id="12" idx="7"/>
          </p:cNvCxnSpPr>
          <p:nvPr/>
        </p:nvCxnSpPr>
        <p:spPr>
          <a:xfrm flipH="1">
            <a:off x="9260341" y="3138233"/>
            <a:ext cx="728115"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24" idx="4"/>
            <a:endCxn id="12" idx="0"/>
          </p:cNvCxnSpPr>
          <p:nvPr/>
        </p:nvCxnSpPr>
        <p:spPr>
          <a:xfrm>
            <a:off x="9170374" y="2292208"/>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24" idx="5"/>
            <a:endCxn id="21" idx="1"/>
          </p:cNvCxnSpPr>
          <p:nvPr/>
        </p:nvCxnSpPr>
        <p:spPr>
          <a:xfrm>
            <a:off x="9260341" y="2254943"/>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24" idx="3"/>
            <a:endCxn id="18" idx="7"/>
          </p:cNvCxnSpPr>
          <p:nvPr/>
        </p:nvCxnSpPr>
        <p:spPr>
          <a:xfrm flipH="1">
            <a:off x="8573513" y="2254943"/>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18" idx="5"/>
            <a:endCxn id="12" idx="1"/>
          </p:cNvCxnSpPr>
          <p:nvPr/>
        </p:nvCxnSpPr>
        <p:spPr>
          <a:xfrm>
            <a:off x="8573513" y="3138233"/>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27" idx="4"/>
            <a:endCxn id="9" idx="0"/>
          </p:cNvCxnSpPr>
          <p:nvPr/>
        </p:nvCxnSpPr>
        <p:spPr>
          <a:xfrm flipH="1">
            <a:off x="7066508" y="2289651"/>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27" idx="3"/>
            <a:endCxn id="15" idx="0"/>
          </p:cNvCxnSpPr>
          <p:nvPr/>
        </p:nvCxnSpPr>
        <p:spPr>
          <a:xfrm flipH="1">
            <a:off x="6380012" y="2252386"/>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5" idx="4"/>
            <a:endCxn id="9" idx="1"/>
          </p:cNvCxnSpPr>
          <p:nvPr/>
        </p:nvCxnSpPr>
        <p:spPr>
          <a:xfrm>
            <a:off x="6380012" y="3175498"/>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27" idx="2"/>
            <a:endCxn id="5" idx="7"/>
          </p:cNvCxnSpPr>
          <p:nvPr/>
        </p:nvCxnSpPr>
        <p:spPr>
          <a:xfrm flipH="1">
            <a:off x="5644618" y="2162419"/>
            <a:ext cx="1299007"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5" idx="5"/>
            <a:endCxn id="9" idx="2"/>
          </p:cNvCxnSpPr>
          <p:nvPr/>
        </p:nvCxnSpPr>
        <p:spPr>
          <a:xfrm>
            <a:off x="5644618" y="3138233"/>
            <a:ext cx="1294658" cy="7897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9" idx="6"/>
            <a:endCxn id="12" idx="2"/>
          </p:cNvCxnSpPr>
          <p:nvPr/>
        </p:nvCxnSpPr>
        <p:spPr>
          <a:xfrm>
            <a:off x="7193740" y="3928006"/>
            <a:ext cx="184940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27" idx="6"/>
            <a:endCxn id="24" idx="2"/>
          </p:cNvCxnSpPr>
          <p:nvPr/>
        </p:nvCxnSpPr>
        <p:spPr>
          <a:xfrm>
            <a:off x="7198089" y="2162419"/>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5" idx="5"/>
          </p:cNvCxnSpPr>
          <p:nvPr/>
        </p:nvCxnSpPr>
        <p:spPr>
          <a:xfrm>
            <a:off x="6469979" y="3138233"/>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endCxn id="9" idx="7"/>
          </p:cNvCxnSpPr>
          <p:nvPr/>
        </p:nvCxnSpPr>
        <p:spPr>
          <a:xfrm flipH="1">
            <a:off x="7156475" y="2207021"/>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27" idx="5"/>
            <a:endCxn id="18" idx="1"/>
          </p:cNvCxnSpPr>
          <p:nvPr/>
        </p:nvCxnSpPr>
        <p:spPr>
          <a:xfrm>
            <a:off x="7160824" y="2252386"/>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stCxn id="30" idx="2"/>
            <a:endCxn id="5" idx="0"/>
          </p:cNvCxnSpPr>
          <p:nvPr/>
        </p:nvCxnSpPr>
        <p:spPr>
          <a:xfrm rot="10800000" flipV="1">
            <a:off x="5554652" y="1219920"/>
            <a:ext cx="2258103"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stCxn id="30" idx="6"/>
            <a:endCxn id="21" idx="0"/>
          </p:cNvCxnSpPr>
          <p:nvPr/>
        </p:nvCxnSpPr>
        <p:spPr>
          <a:xfrm>
            <a:off x="8067218" y="1219920"/>
            <a:ext cx="2011205"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367516" y="1631966"/>
            <a:ext cx="4725838" cy="1853960"/>
            <a:chOff x="383681" y="1643320"/>
            <a:chExt cx="4725838" cy="1853960"/>
          </a:xfrm>
        </p:grpSpPr>
        <p:sp>
          <p:nvSpPr>
            <p:cNvPr id="61" name="矩形 60"/>
            <p:cNvSpPr/>
            <p:nvPr/>
          </p:nvSpPr>
          <p:spPr>
            <a:xfrm>
              <a:off x="383681" y="1643320"/>
              <a:ext cx="2445478" cy="646331"/>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Query Distance</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62" name="矩形 61"/>
                <p:cNvSpPr/>
                <p:nvPr/>
              </p:nvSpPr>
              <p:spPr>
                <a:xfrm>
                  <a:off x="444589" y="2292327"/>
                  <a:ext cx="4587731" cy="689163"/>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ea typeface="微软雅黑" panose="020B0503020204020204" pitchFamily="34" charset="-122"/>
                                <a:cs typeface="Arial" panose="020B0604020202020204" pitchFamily="34" charset="0"/>
                              </a:rPr>
                            </m:ctrlPr>
                          </m:sSubPr>
                          <m:e>
                            <m:r>
                              <m:rPr>
                                <m:sty m:val="p"/>
                              </m:rPr>
                              <a:rPr lang="en-US" altLang="zh-CN" sz="2400" i="1">
                                <a:latin typeface="Cambria Math" panose="02040503050406030204" pitchFamily="18" charset="0"/>
                                <a:ea typeface="微软雅黑" panose="020B0503020204020204" pitchFamily="34" charset="-122"/>
                                <a:cs typeface="Arial" panose="020B0604020202020204" pitchFamily="34" charset="0"/>
                              </a:rPr>
                              <m:t>dist</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sub>
                        </m:sSub>
                        <m:d>
                          <m:d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𝑄</m:t>
                            </m:r>
                          </m:e>
                        </m:d>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𝑚𝑎𝑥</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𝑞</m:t>
                            </m:r>
                            <m:r>
                              <a:rPr lang="en-US" altLang="zh-CN" sz="2400" b="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2400" b="0" i="1" smtClean="0">
                                <a:latin typeface="Cambria Math" panose="02040503050406030204" pitchFamily="18" charset="0"/>
                                <a:ea typeface="Cambria Math" panose="02040503050406030204" pitchFamily="18" charset="0"/>
                                <a:cs typeface="Arial" panose="020B0604020202020204" pitchFamily="34" charset="0"/>
                              </a:rPr>
                              <m:t>𝑄</m:t>
                            </m:r>
                          </m:sub>
                        </m:sSub>
                        <m:sSub>
                          <m:sSub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𝑑𝑖𝑠𝑡</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sub>
                        </m:s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𝑞</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oMath>
                    </m:oMathPara>
                  </a14:m>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62" name="矩形 61"/>
                <p:cNvSpPr>
                  <a:spLocks noRot="1" noChangeAspect="1" noMove="1" noResize="1" noEditPoints="1" noAdjustHandles="1" noChangeArrowheads="1" noChangeShapeType="1" noTextEdit="1"/>
                </p:cNvSpPr>
                <p:nvPr/>
              </p:nvSpPr>
              <p:spPr>
                <a:xfrm>
                  <a:off x="444589" y="2292327"/>
                  <a:ext cx="4587731" cy="689163"/>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矩形 66"/>
                <p:cNvSpPr/>
                <p:nvPr/>
              </p:nvSpPr>
              <p:spPr>
                <a:xfrm>
                  <a:off x="444589" y="2850949"/>
                  <a:ext cx="4664930" cy="646331"/>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ea typeface="微软雅黑" panose="020B0503020204020204" pitchFamily="34" charset="-122"/>
                                <a:cs typeface="Arial" panose="020B0604020202020204" pitchFamily="34" charset="0"/>
                              </a:rPr>
                            </m:ctrlPr>
                          </m:sSubPr>
                          <m:e>
                            <m:r>
                              <m:rPr>
                                <m:sty m:val="p"/>
                              </m:rPr>
                              <a:rPr lang="en-US" altLang="zh-CN" sz="2400" i="1">
                                <a:latin typeface="Cambria Math" panose="02040503050406030204" pitchFamily="18" charset="0"/>
                                <a:ea typeface="微软雅黑" panose="020B0503020204020204" pitchFamily="34" charset="-122"/>
                                <a:cs typeface="Arial" panose="020B0604020202020204" pitchFamily="34" charset="0"/>
                              </a:rPr>
                              <m:t>dist</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sub>
                        </m:sSub>
                        <m:d>
                          <m:d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𝐻</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𝑄</m:t>
                            </m:r>
                          </m:e>
                        </m:d>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𝑚𝑎𝑥</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𝑢</m:t>
                            </m:r>
                            <m:r>
                              <a:rPr lang="en-US" altLang="zh-CN" sz="2400" b="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2400" b="0" i="1" smtClean="0">
                                <a:latin typeface="Cambria Math" panose="02040503050406030204" pitchFamily="18" charset="0"/>
                                <a:ea typeface="Cambria Math" panose="02040503050406030204" pitchFamily="18" charset="0"/>
                                <a:cs typeface="Arial" panose="020B0604020202020204" pitchFamily="34" charset="0"/>
                              </a:rPr>
                              <m:t>𝐻</m:t>
                            </m:r>
                          </m:sub>
                        </m:sSub>
                        <m:sSub>
                          <m:sSub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𝑑𝑖𝑠𝑡</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sub>
                        </m:s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𝑄</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oMath>
                    </m:oMathPara>
                  </a14:m>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67" name="矩形 66"/>
                <p:cNvSpPr>
                  <a:spLocks noRot="1" noChangeAspect="1" noMove="1" noResize="1" noEditPoints="1" noAdjustHandles="1" noChangeArrowheads="1" noChangeShapeType="1" noTextEdit="1"/>
                </p:cNvSpPr>
                <p:nvPr/>
              </p:nvSpPr>
              <p:spPr>
                <a:xfrm>
                  <a:off x="444589" y="2850949"/>
                  <a:ext cx="4664930" cy="646331"/>
                </a:xfrm>
                <a:prstGeom prst="rect">
                  <a:avLst/>
                </a:prstGeom>
                <a:blipFill rotWithShape="0">
                  <a:blip r:embed="rId4"/>
                  <a:stretch>
                    <a:fillRect/>
                  </a:stretch>
                </a:blipFill>
              </p:spPr>
              <p:txBody>
                <a:bodyPr/>
                <a:lstStyle/>
                <a:p>
                  <a:r>
                    <a:rPr lang="zh-CN" altLang="en-US">
                      <a:noFill/>
                    </a:rPr>
                    <a:t> </a:t>
                  </a:r>
                </a:p>
              </p:txBody>
            </p:sp>
          </mc:Fallback>
        </mc:AlternateContent>
      </p:grpSp>
      <p:grpSp>
        <p:nvGrpSpPr>
          <p:cNvPr id="3" name="组合 2"/>
          <p:cNvGrpSpPr/>
          <p:nvPr/>
        </p:nvGrpSpPr>
        <p:grpSpPr>
          <a:xfrm>
            <a:off x="367516" y="4676871"/>
            <a:ext cx="4689679" cy="1246807"/>
            <a:chOff x="392493" y="3864403"/>
            <a:chExt cx="4689679" cy="1246807"/>
          </a:xfrm>
        </p:grpSpPr>
        <p:sp>
          <p:nvSpPr>
            <p:cNvPr id="64" name="矩形 63"/>
            <p:cNvSpPr/>
            <p:nvPr/>
          </p:nvSpPr>
          <p:spPr>
            <a:xfrm>
              <a:off x="392493" y="3864403"/>
              <a:ext cx="2532103" cy="646331"/>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Graph Diameter</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65" name="矩形 64"/>
                <p:cNvSpPr/>
                <p:nvPr/>
              </p:nvSpPr>
              <p:spPr>
                <a:xfrm>
                  <a:off x="488029" y="4425701"/>
                  <a:ext cx="4594143" cy="685509"/>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𝑑𝑖𝑠𝑡</m:t>
                        </m:r>
                        <m:d>
                          <m:d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e>
                        </m:d>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𝑚𝑎𝑥</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𝑢</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2400" b="0" i="1" smtClean="0">
                                <a:latin typeface="Cambria Math" panose="02040503050406030204" pitchFamily="18" charset="0"/>
                                <a:ea typeface="Cambria Math" panose="02040503050406030204" pitchFamily="18" charset="0"/>
                                <a:cs typeface="Arial" panose="020B0604020202020204" pitchFamily="34" charset="0"/>
                              </a:rPr>
                              <m:t>𝑄</m:t>
                            </m:r>
                          </m:sub>
                        </m:sSub>
                        <m:sSub>
                          <m:sSub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𝑑𝑖𝑠𝑡</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sub>
                        </m:s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𝑢</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oMath>
                    </m:oMathPara>
                  </a14:m>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65" name="矩形 64"/>
                <p:cNvSpPr>
                  <a:spLocks noRot="1" noChangeAspect="1" noMove="1" noResize="1" noEditPoints="1" noAdjustHandles="1" noChangeArrowheads="1" noChangeShapeType="1" noTextEdit="1"/>
                </p:cNvSpPr>
                <p:nvPr/>
              </p:nvSpPr>
              <p:spPr>
                <a:xfrm>
                  <a:off x="488029" y="4425701"/>
                  <a:ext cx="4594143" cy="685509"/>
                </a:xfrm>
                <a:prstGeom prst="rect">
                  <a:avLst/>
                </a:prstGeom>
                <a:blipFill rotWithShape="0">
                  <a:blip r:embed="rId5"/>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542815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2927853"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Problem definition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椭圆 4"/>
          <p:cNvSpPr/>
          <p:nvPr/>
        </p:nvSpPr>
        <p:spPr>
          <a:xfrm>
            <a:off x="5427419"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6" name="文本框 5"/>
          <p:cNvSpPr txBox="1"/>
          <p:nvPr/>
        </p:nvSpPr>
        <p:spPr>
          <a:xfrm>
            <a:off x="5236516" y="3121967"/>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9" name="椭圆 8"/>
          <p:cNvSpPr/>
          <p:nvPr/>
        </p:nvSpPr>
        <p:spPr>
          <a:xfrm>
            <a:off x="693927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 name="文本框 9"/>
          <p:cNvSpPr txBox="1"/>
          <p:nvPr/>
        </p:nvSpPr>
        <p:spPr>
          <a:xfrm>
            <a:off x="6774811" y="4007614"/>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sp>
        <p:nvSpPr>
          <p:cNvPr id="12" name="椭圆 11"/>
          <p:cNvSpPr/>
          <p:nvPr/>
        </p:nvSpPr>
        <p:spPr>
          <a:xfrm>
            <a:off x="904314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 name="文本框 12"/>
          <p:cNvSpPr txBox="1"/>
          <p:nvPr/>
        </p:nvSpPr>
        <p:spPr>
          <a:xfrm>
            <a:off x="8862947" y="4030374"/>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sp>
        <p:nvSpPr>
          <p:cNvPr id="15" name="椭圆 14"/>
          <p:cNvSpPr/>
          <p:nvPr/>
        </p:nvSpPr>
        <p:spPr>
          <a:xfrm>
            <a:off x="6252780"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6" name="文本框 15"/>
          <p:cNvSpPr txBox="1"/>
          <p:nvPr/>
        </p:nvSpPr>
        <p:spPr>
          <a:xfrm>
            <a:off x="6010442" y="3112139"/>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sp>
        <p:nvSpPr>
          <p:cNvPr id="18" name="椭圆 17"/>
          <p:cNvSpPr/>
          <p:nvPr/>
        </p:nvSpPr>
        <p:spPr>
          <a:xfrm>
            <a:off x="8356314"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9" name="文本框 18"/>
          <p:cNvSpPr txBox="1"/>
          <p:nvPr/>
        </p:nvSpPr>
        <p:spPr>
          <a:xfrm>
            <a:off x="8143700" y="3132840"/>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sp>
        <p:nvSpPr>
          <p:cNvPr id="21" name="椭圆 20"/>
          <p:cNvSpPr/>
          <p:nvPr/>
        </p:nvSpPr>
        <p:spPr>
          <a:xfrm>
            <a:off x="9951191"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2" name="文本框 21"/>
          <p:cNvSpPr txBox="1"/>
          <p:nvPr/>
        </p:nvSpPr>
        <p:spPr>
          <a:xfrm>
            <a:off x="9801563" y="3121655"/>
            <a:ext cx="528320" cy="400110"/>
          </a:xfrm>
          <a:prstGeom prst="rect">
            <a:avLst/>
          </a:prstGeom>
          <a:noFill/>
        </p:spPr>
        <p:txBody>
          <a:bodyPr wrap="square" rtlCol="0">
            <a:spAutoFit/>
          </a:bodyPr>
          <a:lstStyle/>
          <a:p>
            <a:pPr algn="ctr"/>
            <a:r>
              <a:rPr lang="en-US" altLang="zh-CN" sz="2000" i="1" dirty="0"/>
              <a:t>q</a:t>
            </a:r>
            <a:r>
              <a:rPr lang="en-US" altLang="zh-CN" sz="2000" i="1" dirty="0" smtClean="0"/>
              <a:t>3</a:t>
            </a:r>
            <a:endParaRPr lang="zh-CN" altLang="en-US" sz="2000" i="1" dirty="0"/>
          </a:p>
        </p:txBody>
      </p:sp>
      <p:sp>
        <p:nvSpPr>
          <p:cNvPr id="24" name="椭圆 23"/>
          <p:cNvSpPr/>
          <p:nvPr/>
        </p:nvSpPr>
        <p:spPr>
          <a:xfrm>
            <a:off x="9043142" y="203774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5" name="文本框 24"/>
          <p:cNvSpPr txBox="1"/>
          <p:nvPr/>
        </p:nvSpPr>
        <p:spPr>
          <a:xfrm>
            <a:off x="8910572" y="1656387"/>
            <a:ext cx="528320" cy="400110"/>
          </a:xfrm>
          <a:prstGeom prst="rect">
            <a:avLst/>
          </a:prstGeom>
          <a:noFill/>
        </p:spPr>
        <p:txBody>
          <a:bodyPr wrap="square" rtlCol="0">
            <a:spAutoFit/>
          </a:bodyPr>
          <a:lstStyle/>
          <a:p>
            <a:pPr algn="ctr"/>
            <a:r>
              <a:rPr lang="en-US" altLang="zh-CN" sz="2000" i="1" dirty="0" smtClean="0"/>
              <a:t>v5</a:t>
            </a:r>
            <a:endParaRPr lang="zh-CN" altLang="en-US" sz="2000" i="1" dirty="0"/>
          </a:p>
        </p:txBody>
      </p:sp>
      <p:sp>
        <p:nvSpPr>
          <p:cNvPr id="27" name="椭圆 26"/>
          <p:cNvSpPr/>
          <p:nvPr/>
        </p:nvSpPr>
        <p:spPr>
          <a:xfrm>
            <a:off x="6943625"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8" name="文本框 27"/>
          <p:cNvSpPr txBox="1"/>
          <p:nvPr/>
        </p:nvSpPr>
        <p:spPr>
          <a:xfrm>
            <a:off x="6781533" y="1656387"/>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sp>
        <p:nvSpPr>
          <p:cNvPr id="30" name="椭圆 29"/>
          <p:cNvSpPr/>
          <p:nvPr/>
        </p:nvSpPr>
        <p:spPr>
          <a:xfrm>
            <a:off x="7812754" y="10926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1" name="文本框 30"/>
          <p:cNvSpPr txBox="1"/>
          <p:nvPr/>
        </p:nvSpPr>
        <p:spPr>
          <a:xfrm>
            <a:off x="7698051" y="698631"/>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sp>
        <p:nvSpPr>
          <p:cNvPr id="33" name="椭圆 32"/>
          <p:cNvSpPr/>
          <p:nvPr/>
        </p:nvSpPr>
        <p:spPr>
          <a:xfrm>
            <a:off x="10795167"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4" name="文本框 33"/>
          <p:cNvSpPr txBox="1"/>
          <p:nvPr/>
        </p:nvSpPr>
        <p:spPr>
          <a:xfrm>
            <a:off x="10688597" y="1648538"/>
            <a:ext cx="528320" cy="400110"/>
          </a:xfrm>
          <a:prstGeom prst="rect">
            <a:avLst/>
          </a:prstGeom>
          <a:noFill/>
        </p:spPr>
        <p:txBody>
          <a:bodyPr wrap="square" rtlCol="0">
            <a:spAutoFit/>
          </a:bodyPr>
          <a:lstStyle/>
          <a:p>
            <a:pPr algn="ctr"/>
            <a:r>
              <a:rPr lang="en-US" altLang="zh-CN" sz="2000" i="1" dirty="0" smtClean="0"/>
              <a:t>p1</a:t>
            </a:r>
            <a:endParaRPr lang="zh-CN" altLang="en-US" sz="2000" i="1" dirty="0"/>
          </a:p>
        </p:txBody>
      </p:sp>
      <p:cxnSp>
        <p:nvCxnSpPr>
          <p:cNvPr id="36" name="直接连接符 35"/>
          <p:cNvCxnSpPr>
            <a:stCxn id="5" idx="6"/>
            <a:endCxn id="15" idx="2"/>
          </p:cNvCxnSpPr>
          <p:nvPr/>
        </p:nvCxnSpPr>
        <p:spPr>
          <a:xfrm>
            <a:off x="5681883" y="3048266"/>
            <a:ext cx="57089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5" idx="6"/>
            <a:endCxn id="18" idx="2"/>
          </p:cNvCxnSpPr>
          <p:nvPr/>
        </p:nvCxnSpPr>
        <p:spPr>
          <a:xfrm>
            <a:off x="6507244" y="3048266"/>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8" idx="6"/>
            <a:endCxn id="21" idx="2"/>
          </p:cNvCxnSpPr>
          <p:nvPr/>
        </p:nvCxnSpPr>
        <p:spPr>
          <a:xfrm>
            <a:off x="8610778" y="3048266"/>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11467339"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46" name="直接连接符 45"/>
          <p:cNvCxnSpPr>
            <a:stCxn id="21" idx="6"/>
            <a:endCxn id="45" idx="2"/>
          </p:cNvCxnSpPr>
          <p:nvPr/>
        </p:nvCxnSpPr>
        <p:spPr>
          <a:xfrm>
            <a:off x="10205655" y="3048266"/>
            <a:ext cx="12616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11633973" y="2857358"/>
            <a:ext cx="528320" cy="400110"/>
          </a:xfrm>
          <a:prstGeom prst="rect">
            <a:avLst/>
          </a:prstGeom>
          <a:noFill/>
        </p:spPr>
        <p:txBody>
          <a:bodyPr wrap="square" rtlCol="0">
            <a:spAutoFit/>
          </a:bodyPr>
          <a:lstStyle/>
          <a:p>
            <a:pPr algn="ctr"/>
            <a:r>
              <a:rPr lang="en-US" altLang="zh-CN" sz="2000" i="1" dirty="0" smtClean="0"/>
              <a:t>P2</a:t>
            </a:r>
            <a:endParaRPr lang="zh-CN" altLang="en-US" sz="2000" i="1" dirty="0"/>
          </a:p>
        </p:txBody>
      </p:sp>
      <p:cxnSp>
        <p:nvCxnSpPr>
          <p:cNvPr id="49" name="直接连接符 48"/>
          <p:cNvCxnSpPr>
            <a:stCxn id="33" idx="5"/>
            <a:endCxn id="45" idx="0"/>
          </p:cNvCxnSpPr>
          <p:nvPr/>
        </p:nvCxnSpPr>
        <p:spPr>
          <a:xfrm>
            <a:off x="11012366" y="2252386"/>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33" idx="3"/>
            <a:endCxn id="21" idx="7"/>
          </p:cNvCxnSpPr>
          <p:nvPr/>
        </p:nvCxnSpPr>
        <p:spPr>
          <a:xfrm flipH="1">
            <a:off x="10168390" y="2252386"/>
            <a:ext cx="6640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79340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59" name="文本框 58"/>
          <p:cNvSpPr txBox="1"/>
          <p:nvPr/>
        </p:nvSpPr>
        <p:spPr>
          <a:xfrm>
            <a:off x="10641656" y="4017139"/>
            <a:ext cx="528320" cy="400110"/>
          </a:xfrm>
          <a:prstGeom prst="rect">
            <a:avLst/>
          </a:prstGeom>
          <a:noFill/>
        </p:spPr>
        <p:txBody>
          <a:bodyPr wrap="square" rtlCol="0">
            <a:spAutoFit/>
          </a:bodyPr>
          <a:lstStyle/>
          <a:p>
            <a:pPr algn="ctr"/>
            <a:r>
              <a:rPr lang="en-US" altLang="zh-CN" sz="2000" i="1" dirty="0" smtClean="0"/>
              <a:t>P3</a:t>
            </a:r>
            <a:endParaRPr lang="zh-CN" altLang="en-US" sz="2000" i="1" dirty="0"/>
          </a:p>
        </p:txBody>
      </p:sp>
      <p:cxnSp>
        <p:nvCxnSpPr>
          <p:cNvPr id="60" name="直接连接符 59"/>
          <p:cNvCxnSpPr>
            <a:stCxn id="33" idx="4"/>
            <a:endCxn id="58" idx="0"/>
          </p:cNvCxnSpPr>
          <p:nvPr/>
        </p:nvCxnSpPr>
        <p:spPr>
          <a:xfrm flipH="1">
            <a:off x="10920634" y="2289651"/>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45" idx="4"/>
            <a:endCxn id="58" idx="7"/>
          </p:cNvCxnSpPr>
          <p:nvPr/>
        </p:nvCxnSpPr>
        <p:spPr>
          <a:xfrm flipH="1">
            <a:off x="11010601" y="3175498"/>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21" idx="5"/>
            <a:endCxn id="58" idx="1"/>
          </p:cNvCxnSpPr>
          <p:nvPr/>
        </p:nvCxnSpPr>
        <p:spPr>
          <a:xfrm>
            <a:off x="10168390" y="3138233"/>
            <a:ext cx="6622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21" idx="3"/>
            <a:endCxn id="12" idx="7"/>
          </p:cNvCxnSpPr>
          <p:nvPr/>
        </p:nvCxnSpPr>
        <p:spPr>
          <a:xfrm flipH="1">
            <a:off x="9260341" y="3138233"/>
            <a:ext cx="728115"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24" idx="4"/>
            <a:endCxn id="12" idx="0"/>
          </p:cNvCxnSpPr>
          <p:nvPr/>
        </p:nvCxnSpPr>
        <p:spPr>
          <a:xfrm>
            <a:off x="9170374" y="2292208"/>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24" idx="5"/>
            <a:endCxn id="21" idx="1"/>
          </p:cNvCxnSpPr>
          <p:nvPr/>
        </p:nvCxnSpPr>
        <p:spPr>
          <a:xfrm>
            <a:off x="9260341" y="2254943"/>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24" idx="3"/>
            <a:endCxn id="18" idx="7"/>
          </p:cNvCxnSpPr>
          <p:nvPr/>
        </p:nvCxnSpPr>
        <p:spPr>
          <a:xfrm flipH="1">
            <a:off x="8573513" y="2254943"/>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18" idx="5"/>
            <a:endCxn id="12" idx="1"/>
          </p:cNvCxnSpPr>
          <p:nvPr/>
        </p:nvCxnSpPr>
        <p:spPr>
          <a:xfrm>
            <a:off x="8573513" y="3138233"/>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27" idx="4"/>
            <a:endCxn id="9" idx="0"/>
          </p:cNvCxnSpPr>
          <p:nvPr/>
        </p:nvCxnSpPr>
        <p:spPr>
          <a:xfrm flipH="1">
            <a:off x="7066508" y="2289651"/>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27" idx="3"/>
            <a:endCxn id="15" idx="0"/>
          </p:cNvCxnSpPr>
          <p:nvPr/>
        </p:nvCxnSpPr>
        <p:spPr>
          <a:xfrm flipH="1">
            <a:off x="6380012" y="2252386"/>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5" idx="4"/>
            <a:endCxn id="9" idx="1"/>
          </p:cNvCxnSpPr>
          <p:nvPr/>
        </p:nvCxnSpPr>
        <p:spPr>
          <a:xfrm>
            <a:off x="6380012" y="3175498"/>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27" idx="2"/>
            <a:endCxn id="5" idx="7"/>
          </p:cNvCxnSpPr>
          <p:nvPr/>
        </p:nvCxnSpPr>
        <p:spPr>
          <a:xfrm flipH="1">
            <a:off x="5644618" y="2162419"/>
            <a:ext cx="1299007"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5" idx="5"/>
            <a:endCxn id="9" idx="2"/>
          </p:cNvCxnSpPr>
          <p:nvPr/>
        </p:nvCxnSpPr>
        <p:spPr>
          <a:xfrm>
            <a:off x="5644618" y="3138233"/>
            <a:ext cx="1294658" cy="7897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9" idx="6"/>
            <a:endCxn id="12" idx="2"/>
          </p:cNvCxnSpPr>
          <p:nvPr/>
        </p:nvCxnSpPr>
        <p:spPr>
          <a:xfrm>
            <a:off x="7193740" y="3928006"/>
            <a:ext cx="184940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27" idx="6"/>
            <a:endCxn id="24" idx="2"/>
          </p:cNvCxnSpPr>
          <p:nvPr/>
        </p:nvCxnSpPr>
        <p:spPr>
          <a:xfrm>
            <a:off x="7198089" y="2162419"/>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5" idx="5"/>
          </p:cNvCxnSpPr>
          <p:nvPr/>
        </p:nvCxnSpPr>
        <p:spPr>
          <a:xfrm>
            <a:off x="6469979" y="3138233"/>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endCxn id="9" idx="7"/>
          </p:cNvCxnSpPr>
          <p:nvPr/>
        </p:nvCxnSpPr>
        <p:spPr>
          <a:xfrm flipH="1">
            <a:off x="7156475" y="2207021"/>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27" idx="5"/>
            <a:endCxn id="18" idx="1"/>
          </p:cNvCxnSpPr>
          <p:nvPr/>
        </p:nvCxnSpPr>
        <p:spPr>
          <a:xfrm>
            <a:off x="7160824" y="2252386"/>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stCxn id="30" idx="2"/>
            <a:endCxn id="5" idx="0"/>
          </p:cNvCxnSpPr>
          <p:nvPr/>
        </p:nvCxnSpPr>
        <p:spPr>
          <a:xfrm rot="10800000" flipV="1">
            <a:off x="5554652" y="1219920"/>
            <a:ext cx="2258103"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stCxn id="30" idx="6"/>
            <a:endCxn id="21" idx="0"/>
          </p:cNvCxnSpPr>
          <p:nvPr/>
        </p:nvCxnSpPr>
        <p:spPr>
          <a:xfrm>
            <a:off x="8067218" y="1219920"/>
            <a:ext cx="2011205"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6" name="文本框 145"/>
              <p:cNvSpPr txBox="1"/>
              <p:nvPr/>
            </p:nvSpPr>
            <p:spPr>
              <a:xfrm>
                <a:off x="1736179" y="2636652"/>
                <a:ext cx="274974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ea typeface="Cambria Math" panose="02040503050406030204" pitchFamily="18" charset="0"/>
                                </a:rPr>
                                <m:t>△</m:t>
                              </m:r>
                            </m:e>
                            <m:sub>
                              <m:r>
                                <a:rPr lang="en-US" altLang="zh-CN" sz="2400" b="0" i="1" smtClean="0">
                                  <a:latin typeface="Cambria Math" panose="02040503050406030204" pitchFamily="18" charset="0"/>
                                </a:rPr>
                                <m:t>𝑢𝑣𝑤</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𝑤</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𝑉</m:t>
                          </m:r>
                        </m:e>
                      </m:d>
                      <m:r>
                        <a:rPr lang="en-US" altLang="zh-CN" sz="2400" b="0" i="1" smtClean="0">
                          <a:latin typeface="Cambria Math" panose="02040503050406030204" pitchFamily="18" charset="0"/>
                        </a:rPr>
                        <m:t>|</m:t>
                      </m:r>
                    </m:oMath>
                  </m:oMathPara>
                </a14:m>
                <a:endParaRPr lang="zh-CN" altLang="en-US" sz="2400" dirty="0"/>
              </a:p>
            </p:txBody>
          </p:sp>
        </mc:Choice>
        <mc:Fallback xmlns="">
          <p:sp>
            <p:nvSpPr>
              <p:cNvPr id="146" name="文本框 145"/>
              <p:cNvSpPr txBox="1">
                <a:spLocks noRot="1" noChangeAspect="1" noMove="1" noResize="1" noEditPoints="1" noAdjustHandles="1" noChangeArrowheads="1" noChangeShapeType="1" noTextEdit="1"/>
              </p:cNvSpPr>
              <p:nvPr/>
            </p:nvSpPr>
            <p:spPr>
              <a:xfrm>
                <a:off x="1736179" y="2636652"/>
                <a:ext cx="2749749" cy="461665"/>
              </a:xfrm>
              <a:prstGeom prst="rect">
                <a:avLst/>
              </a:prstGeom>
              <a:blipFill rotWithShape="0">
                <a:blip r:embed="rId2"/>
                <a:stretch>
                  <a:fillRect b="-18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7" name="矩形 146"/>
              <p:cNvSpPr/>
              <p:nvPr/>
            </p:nvSpPr>
            <p:spPr>
              <a:xfrm>
                <a:off x="571564" y="2633473"/>
                <a:ext cx="1374030" cy="4993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rPr>
                          </m:ctrlPr>
                        </m:sSubPr>
                        <m:e>
                          <m:r>
                            <a:rPr lang="en-US" altLang="zh-CN" sz="2400">
                              <a:latin typeface="Cambria Math" panose="02040503050406030204" pitchFamily="18" charset="0"/>
                            </a:rPr>
                            <m:t>𝑠𝑢𝑝</m:t>
                          </m:r>
                        </m:e>
                        <m:sub>
                          <m:r>
                            <a:rPr lang="en-US" altLang="zh-CN" sz="2400">
                              <a:latin typeface="Cambria Math" panose="02040503050406030204" pitchFamily="18" charset="0"/>
                            </a:rPr>
                            <m:t>𝐺</m:t>
                          </m:r>
                        </m:sub>
                      </m:sSub>
                      <m:r>
                        <a:rPr lang="en-US" altLang="zh-CN" sz="2400">
                          <a:latin typeface="Cambria Math" panose="02040503050406030204" pitchFamily="18" charset="0"/>
                        </a:rPr>
                        <m:t>(</m:t>
                      </m:r>
                      <m:r>
                        <a:rPr lang="en-US" altLang="zh-CN" sz="2400">
                          <a:latin typeface="Cambria Math" panose="02040503050406030204" pitchFamily="18" charset="0"/>
                        </a:rPr>
                        <m:t>𝑒</m:t>
                      </m:r>
                      <m:r>
                        <a:rPr lang="en-US" altLang="zh-CN" sz="2400">
                          <a:latin typeface="Cambria Math" panose="02040503050406030204" pitchFamily="18" charset="0"/>
                        </a:rPr>
                        <m:t>) </m:t>
                      </m:r>
                    </m:oMath>
                  </m:oMathPara>
                </a14:m>
                <a:endParaRPr lang="en-US" altLang="zh-CN" sz="2400" dirty="0"/>
              </a:p>
            </p:txBody>
          </p:sp>
        </mc:Choice>
        <mc:Fallback xmlns="">
          <p:sp>
            <p:nvSpPr>
              <p:cNvPr id="147" name="矩形 146"/>
              <p:cNvSpPr>
                <a:spLocks noRot="1" noChangeAspect="1" noMove="1" noResize="1" noEditPoints="1" noAdjustHandles="1" noChangeArrowheads="1" noChangeShapeType="1" noTextEdit="1"/>
              </p:cNvSpPr>
              <p:nvPr/>
            </p:nvSpPr>
            <p:spPr>
              <a:xfrm>
                <a:off x="571564" y="2633473"/>
                <a:ext cx="1374030" cy="499367"/>
              </a:xfrm>
              <a:prstGeom prst="rect">
                <a:avLst/>
              </a:prstGeom>
              <a:blipFill rotWithShape="0">
                <a:blip r:embed="rId3"/>
                <a:stretch>
                  <a:fillRect b="-8537"/>
                </a:stretch>
              </a:blipFill>
            </p:spPr>
            <p:txBody>
              <a:bodyPr/>
              <a:lstStyle/>
              <a:p>
                <a:r>
                  <a:rPr lang="zh-CN" altLang="en-US">
                    <a:noFill/>
                  </a:rPr>
                  <a:t> </a:t>
                </a:r>
              </a:p>
            </p:txBody>
          </p:sp>
        </mc:Fallback>
      </mc:AlternateContent>
      <p:sp>
        <p:nvSpPr>
          <p:cNvPr id="148" name="矩形 147"/>
          <p:cNvSpPr/>
          <p:nvPr/>
        </p:nvSpPr>
        <p:spPr>
          <a:xfrm>
            <a:off x="249871" y="1531031"/>
            <a:ext cx="4851649" cy="461665"/>
          </a:xfrm>
          <a:prstGeom prst="rect">
            <a:avLst/>
          </a:prstGeom>
        </p:spPr>
        <p:txBody>
          <a:bodyPr wrap="none">
            <a:spAutoFit/>
          </a:bodyPr>
          <a:lstStyle/>
          <a:p>
            <a:r>
              <a:rPr lang="en-US" altLang="zh-CN" sz="2400" dirty="0"/>
              <a:t>The</a:t>
            </a:r>
            <a:r>
              <a:rPr lang="en-US" altLang="zh-CN" dirty="0" smtClean="0"/>
              <a:t> </a:t>
            </a:r>
            <a:r>
              <a:rPr lang="en-US" altLang="zh-CN" sz="2400" i="1" dirty="0" smtClean="0">
                <a:solidFill>
                  <a:srgbClr val="FF0000"/>
                </a:solidFill>
                <a:latin typeface="Cambria Math" panose="02040503050406030204" pitchFamily="18" charset="0"/>
              </a:rPr>
              <a:t>support</a:t>
            </a:r>
            <a:r>
              <a:rPr lang="en-US" altLang="zh-CN" sz="2400" i="1" dirty="0" smtClean="0">
                <a:latin typeface="Cambria Math" panose="02040503050406030204" pitchFamily="18" charset="0"/>
              </a:rPr>
              <a:t> </a:t>
            </a:r>
            <a:r>
              <a:rPr lang="en-US" altLang="zh-CN" sz="2400" dirty="0" smtClean="0">
                <a:solidFill>
                  <a:srgbClr val="FF0000"/>
                </a:solidFill>
              </a:rPr>
              <a:t> </a:t>
            </a:r>
            <a:r>
              <a:rPr lang="en-US" altLang="zh-CN" sz="2400" dirty="0" smtClean="0"/>
              <a:t>of an edge </a:t>
            </a:r>
            <a:r>
              <a:rPr lang="en-US" altLang="zh-CN" sz="2400" dirty="0" smtClean="0">
                <a:solidFill>
                  <a:srgbClr val="FF0000"/>
                </a:solidFill>
                <a:latin typeface="Cambria Math" panose="02040503050406030204" pitchFamily="18" charset="0"/>
              </a:rPr>
              <a:t>e</a:t>
            </a:r>
            <a:r>
              <a:rPr lang="en-US" altLang="zh-CN" sz="2400" dirty="0" smtClean="0">
                <a:latin typeface="Cambria Math" panose="02040503050406030204" pitchFamily="18" charset="0"/>
              </a:rPr>
              <a:t>(u , v)  ∈</a:t>
            </a:r>
            <a:r>
              <a:rPr lang="en-US" altLang="zh-CN" sz="2400" i="1" dirty="0" smtClean="0">
                <a:latin typeface="Cambria Math" panose="02040503050406030204" pitchFamily="18" charset="0"/>
              </a:rPr>
              <a:t> </a:t>
            </a:r>
            <a:r>
              <a:rPr lang="en-US" altLang="zh-CN" sz="2400" dirty="0" smtClean="0"/>
              <a:t> G</a:t>
            </a:r>
          </a:p>
        </p:txBody>
      </p:sp>
      <p:cxnSp>
        <p:nvCxnSpPr>
          <p:cNvPr id="62" name="直接连接符 61"/>
          <p:cNvCxnSpPr>
            <a:stCxn id="33" idx="3"/>
            <a:endCxn id="21" idx="7"/>
          </p:cNvCxnSpPr>
          <p:nvPr/>
        </p:nvCxnSpPr>
        <p:spPr>
          <a:xfrm flipH="1">
            <a:off x="10168390" y="2252386"/>
            <a:ext cx="664042" cy="705913"/>
          </a:xfrm>
          <a:prstGeom prst="line">
            <a:avLst/>
          </a:prstGeom>
          <a:ln w="4445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21" idx="6"/>
            <a:endCxn id="45" idx="2"/>
          </p:cNvCxnSpPr>
          <p:nvPr/>
        </p:nvCxnSpPr>
        <p:spPr>
          <a:xfrm>
            <a:off x="10205655" y="3048266"/>
            <a:ext cx="1261684" cy="0"/>
          </a:xfrm>
          <a:prstGeom prst="line">
            <a:avLst/>
          </a:prstGeom>
          <a:ln w="4445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33" idx="4"/>
            <a:endCxn id="58" idx="0"/>
          </p:cNvCxnSpPr>
          <p:nvPr/>
        </p:nvCxnSpPr>
        <p:spPr>
          <a:xfrm flipH="1">
            <a:off x="10920634" y="2289651"/>
            <a:ext cx="1765" cy="1511123"/>
          </a:xfrm>
          <a:prstGeom prst="line">
            <a:avLst/>
          </a:prstGeom>
          <a:ln w="44450" cap="rnd">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45" idx="4"/>
            <a:endCxn id="58" idx="7"/>
          </p:cNvCxnSpPr>
          <p:nvPr/>
        </p:nvCxnSpPr>
        <p:spPr>
          <a:xfrm flipH="1">
            <a:off x="11010601" y="3175498"/>
            <a:ext cx="583970" cy="662541"/>
          </a:xfrm>
          <a:prstGeom prst="line">
            <a:avLst/>
          </a:prstGeom>
          <a:ln w="44450" cap="rnd">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33" idx="5"/>
            <a:endCxn id="45" idx="0"/>
          </p:cNvCxnSpPr>
          <p:nvPr/>
        </p:nvCxnSpPr>
        <p:spPr>
          <a:xfrm>
            <a:off x="11012366" y="2252386"/>
            <a:ext cx="582205" cy="668648"/>
          </a:xfrm>
          <a:prstGeom prst="line">
            <a:avLst/>
          </a:prstGeom>
          <a:ln w="44450" cap="rnd">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矩形 80"/>
              <p:cNvSpPr/>
              <p:nvPr/>
            </p:nvSpPr>
            <p:spPr>
              <a:xfrm>
                <a:off x="745736" y="4007614"/>
                <a:ext cx="2953244" cy="1200329"/>
              </a:xfrm>
              <a:prstGeom prst="rect">
                <a:avLst/>
              </a:prstGeom>
            </p:spPr>
            <p:txBody>
              <a:bodyPr wrap="none">
                <a:spAutoFit/>
              </a:bodyPr>
              <a:lstStyle/>
              <a:p>
                <a:r>
                  <a:rPr lang="en-US" altLang="zh-CN" sz="2400" dirty="0" smtClean="0">
                    <a:latin typeface="Cambria Math" panose="02040503050406030204" pitchFamily="18" charset="0"/>
                  </a:rPr>
                  <a:t>eg :</a:t>
                </a:r>
                <a:r>
                  <a:rPr lang="en-US" altLang="zh-CN" sz="2400" i="1" dirty="0" smtClean="0">
                    <a:latin typeface="Cambria Math" panose="02040503050406030204" pitchFamily="18" charset="0"/>
                  </a:rPr>
                  <a:t> </a:t>
                </a:r>
                <a:r>
                  <a:rPr lang="en-US" altLang="zh-CN" sz="2400" dirty="0" smtClean="0">
                    <a:solidFill>
                      <a:srgbClr val="FF0000"/>
                    </a:solidFill>
                    <a:latin typeface="Cambria Math" panose="02040503050406030204" pitchFamily="18" charset="0"/>
                  </a:rPr>
                  <a:t>e(p1,p2)</a:t>
                </a:r>
              </a:p>
              <a:p>
                <a:endParaRPr lang="en-US" altLang="zh-CN" sz="2400" dirty="0" smtClean="0">
                  <a:solidFill>
                    <a:srgbClr val="FF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a:latin typeface="Cambria Math" panose="02040503050406030204" pitchFamily="18" charset="0"/>
                            </a:rPr>
                            <m:t>𝑠𝑢𝑝</m:t>
                          </m:r>
                        </m:e>
                        <m:sub>
                          <m:r>
                            <a:rPr lang="en-US" altLang="zh-CN" sz="2400">
                              <a:latin typeface="Cambria Math" panose="02040503050406030204" pitchFamily="18" charset="0"/>
                            </a:rPr>
                            <m:t>𝐺</m:t>
                          </m:r>
                        </m:sub>
                      </m:sSub>
                      <m:r>
                        <a:rPr lang="en-US" altLang="zh-CN" sz="2400">
                          <a:latin typeface="Cambria Math" panose="02040503050406030204" pitchFamily="18" charset="0"/>
                        </a:rPr>
                        <m:t>(</m:t>
                      </m:r>
                      <m:r>
                        <a:rPr lang="en-US" altLang="zh-CN" sz="2400">
                          <a:latin typeface="Cambria Math" panose="02040503050406030204" pitchFamily="18" charset="0"/>
                        </a:rPr>
                        <m:t>𝑒</m:t>
                      </m:r>
                      <m:d>
                        <m:dPr>
                          <m:ctrlPr>
                            <a:rPr lang="en-US" altLang="zh-CN" sz="2400" b="0" i="1" smtClean="0">
                              <a:latin typeface="Cambria Math" panose="02040503050406030204" pitchFamily="18" charset="0"/>
                            </a:rPr>
                          </m:ctrlPr>
                        </m:dPr>
                        <m:e>
                          <m:r>
                            <m:rPr>
                              <m:sty m:val="p"/>
                            </m:rPr>
                            <a:rPr lang="en-US" altLang="zh-CN" sz="2400" b="0" i="0" smtClean="0">
                              <a:latin typeface="Cambria Math" panose="02040503050406030204" pitchFamily="18" charset="0"/>
                            </a:rPr>
                            <m:t>p</m:t>
                          </m:r>
                          <m:r>
                            <a:rPr lang="en-US" altLang="zh-CN" sz="2400" b="0" i="0" smtClean="0">
                              <a:latin typeface="Cambria Math" panose="02040503050406030204" pitchFamily="18" charset="0"/>
                            </a:rPr>
                            <m:t>1,</m:t>
                          </m:r>
                          <m:r>
                            <m:rPr>
                              <m:sty m:val="p"/>
                            </m:rPr>
                            <a:rPr lang="en-US" altLang="zh-CN" sz="2400" b="0" i="0" smtClean="0">
                              <a:latin typeface="Cambria Math" panose="02040503050406030204" pitchFamily="18" charset="0"/>
                            </a:rPr>
                            <m:t>p</m:t>
                          </m:r>
                          <m:r>
                            <a:rPr lang="en-US" altLang="zh-CN" sz="2400" b="0" i="0" smtClean="0">
                              <a:latin typeface="Cambria Math" panose="02040503050406030204" pitchFamily="18" charset="0"/>
                            </a:rPr>
                            <m:t>2</m:t>
                          </m:r>
                        </m:e>
                      </m:d>
                      <m:r>
                        <a:rPr lang="en-US" altLang="zh-CN" sz="2400" b="0" i="0" smtClean="0">
                          <a:latin typeface="Cambria Math" panose="02040503050406030204" pitchFamily="18" charset="0"/>
                        </a:rPr>
                        <m:t>=2</m:t>
                      </m:r>
                      <m:r>
                        <a:rPr lang="en-US" altLang="zh-CN" sz="2400">
                          <a:latin typeface="Cambria Math" panose="02040503050406030204" pitchFamily="18" charset="0"/>
                        </a:rPr>
                        <m:t> </m:t>
                      </m:r>
                    </m:oMath>
                  </m:oMathPara>
                </a14:m>
                <a:endParaRPr lang="en-US" altLang="zh-CN" sz="2400" dirty="0"/>
              </a:p>
            </p:txBody>
          </p:sp>
        </mc:Choice>
        <mc:Fallback xmlns="">
          <p:sp>
            <p:nvSpPr>
              <p:cNvPr id="81" name="矩形 80"/>
              <p:cNvSpPr>
                <a:spLocks noRot="1" noChangeAspect="1" noMove="1" noResize="1" noEditPoints="1" noAdjustHandles="1" noChangeArrowheads="1" noChangeShapeType="1" noTextEdit="1"/>
              </p:cNvSpPr>
              <p:nvPr/>
            </p:nvSpPr>
            <p:spPr>
              <a:xfrm>
                <a:off x="745736" y="4007614"/>
                <a:ext cx="2953244" cy="1200329"/>
              </a:xfrm>
              <a:prstGeom prst="rect">
                <a:avLst/>
              </a:prstGeom>
              <a:blipFill rotWithShape="0">
                <a:blip r:embed="rId4"/>
                <a:stretch>
                  <a:fillRect l="-3093" t="-4061" b="-60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16963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fade">
                                      <p:cBhvr>
                                        <p:cTn id="7" dur="500"/>
                                        <p:tgtEl>
                                          <p:spTgt spid="1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6"/>
                                        </p:tgtEl>
                                        <p:attrNameLst>
                                          <p:attrName>style.visibility</p:attrName>
                                        </p:attrNameLst>
                                      </p:cBhvr>
                                      <p:to>
                                        <p:strVal val="visible"/>
                                      </p:to>
                                    </p:set>
                                    <p:animEffect transition="in" filter="wipe(left)">
                                      <p:cBhvr>
                                        <p:cTn id="12" dur="500"/>
                                        <p:tgtEl>
                                          <p:spTgt spid="1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1"/>
                                        </p:tgtEl>
                                        <p:attrNameLst>
                                          <p:attrName>style.visibility</p:attrName>
                                        </p:attrNameLst>
                                      </p:cBhvr>
                                      <p:to>
                                        <p:strVal val="visible"/>
                                      </p:to>
                                    </p:set>
                                    <p:animEffect transition="in" filter="fade">
                                      <p:cBhvr>
                                        <p:cTn id="17" dur="500"/>
                                        <p:tgtEl>
                                          <p:spTgt spid="81"/>
                                        </p:tgtEl>
                                      </p:cBhvr>
                                    </p:animEffect>
                                  </p:childTnLst>
                                </p:cTn>
                              </p:par>
                            </p:childTnLst>
                          </p:cTn>
                        </p:par>
                        <p:par>
                          <p:cTn id="18" fill="hold">
                            <p:stCondLst>
                              <p:cond delay="500"/>
                            </p:stCondLst>
                            <p:childTnLst>
                              <p:par>
                                <p:cTn id="19" presetID="7" presetClass="emph" presetSubtype="2" fill="hold" nodeType="afterEffect">
                                  <p:stCondLst>
                                    <p:cond delay="0"/>
                                  </p:stCondLst>
                                  <p:childTnLst>
                                    <p:animClr clrSpc="rgb" dir="cw">
                                      <p:cBhvr>
                                        <p:cTn id="20" dur="250" fill="hold"/>
                                        <p:tgtEl>
                                          <p:spTgt spid="49"/>
                                        </p:tgtEl>
                                        <p:attrNameLst>
                                          <p:attrName>stroke.color</p:attrName>
                                        </p:attrNameLst>
                                      </p:cBhvr>
                                      <p:to>
                                        <a:srgbClr val="FF0000"/>
                                      </p:to>
                                    </p:animClr>
                                    <p:set>
                                      <p:cBhvr>
                                        <p:cTn id="21" dur="250" fill="hold"/>
                                        <p:tgtEl>
                                          <p:spTgt spid="49"/>
                                        </p:tgtEl>
                                        <p:attrNameLst>
                                          <p:attrName>stroke.on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62"/>
                                        </p:tgtEl>
                                        <p:attrNameLst>
                                          <p:attrName>style.visibility</p:attrName>
                                        </p:attrNameLst>
                                      </p:cBhvr>
                                      <p:to>
                                        <p:strVal val="visible"/>
                                      </p:to>
                                    </p:set>
                                    <p:animEffect transition="in" filter="wipe(up)">
                                      <p:cBhvr>
                                        <p:cTn id="26" dur="500"/>
                                        <p:tgtEl>
                                          <p:spTgt spid="62"/>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64"/>
                                        </p:tgtEl>
                                        <p:attrNameLst>
                                          <p:attrName>style.visibility</p:attrName>
                                        </p:attrNameLst>
                                      </p:cBhvr>
                                      <p:to>
                                        <p:strVal val="visible"/>
                                      </p:to>
                                    </p:set>
                                    <p:animEffect transition="in" filter="wipe(left)">
                                      <p:cBhvr>
                                        <p:cTn id="30" dur="500"/>
                                        <p:tgtEl>
                                          <p:spTgt spid="6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67"/>
                                        </p:tgtEl>
                                        <p:attrNameLst>
                                          <p:attrName>style.visibility</p:attrName>
                                        </p:attrNameLst>
                                      </p:cBhvr>
                                      <p:to>
                                        <p:strVal val="visible"/>
                                      </p:to>
                                    </p:set>
                                    <p:animEffect transition="in" filter="wipe(up)">
                                      <p:cBhvr>
                                        <p:cTn id="35" dur="500"/>
                                        <p:tgtEl>
                                          <p:spTgt spid="67"/>
                                        </p:tgtEl>
                                      </p:cBhvr>
                                    </p:animEffect>
                                  </p:childTnLst>
                                </p:cTn>
                              </p:par>
                            </p:childTnLst>
                          </p:cTn>
                        </p:par>
                        <p:par>
                          <p:cTn id="36" fill="hold">
                            <p:stCondLst>
                              <p:cond delay="500"/>
                            </p:stCondLst>
                            <p:childTnLst>
                              <p:par>
                                <p:cTn id="37" presetID="22" presetClass="entr" presetSubtype="4" fill="hold" nodeType="after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wipe(down)">
                                      <p:cBhvr>
                                        <p:cTn id="39" dur="500"/>
                                        <p:tgtEl>
                                          <p:spTgt spid="69"/>
                                        </p:tgtEl>
                                      </p:cBhvr>
                                    </p:animEffect>
                                  </p:childTnLst>
                                </p:cTn>
                              </p:par>
                            </p:childTnLst>
                          </p:cTn>
                        </p:par>
                        <p:par>
                          <p:cTn id="40" fill="hold">
                            <p:stCondLst>
                              <p:cond delay="1000"/>
                            </p:stCondLst>
                            <p:childTnLst>
                              <p:par>
                                <p:cTn id="41" presetID="22" presetClass="entr" presetSubtype="4" fill="hold" nodeType="afterEffect">
                                  <p:stCondLst>
                                    <p:cond delay="0"/>
                                  </p:stCondLst>
                                  <p:childTnLst>
                                    <p:set>
                                      <p:cBhvr>
                                        <p:cTn id="42" dur="1" fill="hold">
                                          <p:stCondLst>
                                            <p:cond delay="0"/>
                                          </p:stCondLst>
                                        </p:cTn>
                                        <p:tgtEl>
                                          <p:spTgt spid="78"/>
                                        </p:tgtEl>
                                        <p:attrNameLst>
                                          <p:attrName>style.visibility</p:attrName>
                                        </p:attrNameLst>
                                      </p:cBhvr>
                                      <p:to>
                                        <p:strVal val="visible"/>
                                      </p:to>
                                    </p:set>
                                    <p:animEffect transition="in" filter="wipe(down)">
                                      <p:cBhvr>
                                        <p:cTn id="43"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p:bldP spid="147" grpId="0"/>
      <p:bldP spid="8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圆角矩形 64"/>
          <p:cNvSpPr/>
          <p:nvPr/>
        </p:nvSpPr>
        <p:spPr>
          <a:xfrm>
            <a:off x="9801563" y="1660723"/>
            <a:ext cx="2301680" cy="2761515"/>
          </a:xfrm>
          <a:prstGeom prst="roundRect">
            <a:avLst/>
          </a:prstGeom>
          <a:solidFill>
            <a:srgbClr val="DE9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35299" y="508085"/>
            <a:ext cx="2927853"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Problem definition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椭圆 4"/>
          <p:cNvSpPr/>
          <p:nvPr/>
        </p:nvSpPr>
        <p:spPr>
          <a:xfrm>
            <a:off x="5427419"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6" name="文本框 5"/>
          <p:cNvSpPr txBox="1"/>
          <p:nvPr/>
        </p:nvSpPr>
        <p:spPr>
          <a:xfrm>
            <a:off x="5236516" y="3121967"/>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9" name="椭圆 8"/>
          <p:cNvSpPr/>
          <p:nvPr/>
        </p:nvSpPr>
        <p:spPr>
          <a:xfrm>
            <a:off x="693927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 name="文本框 9"/>
          <p:cNvSpPr txBox="1"/>
          <p:nvPr/>
        </p:nvSpPr>
        <p:spPr>
          <a:xfrm>
            <a:off x="6774811" y="4007614"/>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sp>
        <p:nvSpPr>
          <p:cNvPr id="12" name="椭圆 11"/>
          <p:cNvSpPr/>
          <p:nvPr/>
        </p:nvSpPr>
        <p:spPr>
          <a:xfrm>
            <a:off x="904314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 name="文本框 12"/>
          <p:cNvSpPr txBox="1"/>
          <p:nvPr/>
        </p:nvSpPr>
        <p:spPr>
          <a:xfrm>
            <a:off x="8862947" y="4030374"/>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sp>
        <p:nvSpPr>
          <p:cNvPr id="15" name="椭圆 14"/>
          <p:cNvSpPr/>
          <p:nvPr/>
        </p:nvSpPr>
        <p:spPr>
          <a:xfrm>
            <a:off x="6252780"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6" name="文本框 15"/>
          <p:cNvSpPr txBox="1"/>
          <p:nvPr/>
        </p:nvSpPr>
        <p:spPr>
          <a:xfrm>
            <a:off x="6010442" y="3112139"/>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sp>
        <p:nvSpPr>
          <p:cNvPr id="18" name="椭圆 17"/>
          <p:cNvSpPr/>
          <p:nvPr/>
        </p:nvSpPr>
        <p:spPr>
          <a:xfrm>
            <a:off x="8356314"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9" name="文本框 18"/>
          <p:cNvSpPr txBox="1"/>
          <p:nvPr/>
        </p:nvSpPr>
        <p:spPr>
          <a:xfrm>
            <a:off x="8143700" y="3132840"/>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sp>
        <p:nvSpPr>
          <p:cNvPr id="21" name="椭圆 20"/>
          <p:cNvSpPr/>
          <p:nvPr/>
        </p:nvSpPr>
        <p:spPr>
          <a:xfrm>
            <a:off x="9951191"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2" name="文本框 21"/>
          <p:cNvSpPr txBox="1"/>
          <p:nvPr/>
        </p:nvSpPr>
        <p:spPr>
          <a:xfrm>
            <a:off x="9801563" y="3121655"/>
            <a:ext cx="528320" cy="400110"/>
          </a:xfrm>
          <a:prstGeom prst="rect">
            <a:avLst/>
          </a:prstGeom>
          <a:noFill/>
        </p:spPr>
        <p:txBody>
          <a:bodyPr wrap="square" rtlCol="0">
            <a:spAutoFit/>
          </a:bodyPr>
          <a:lstStyle/>
          <a:p>
            <a:pPr algn="ctr"/>
            <a:r>
              <a:rPr lang="en-US" altLang="zh-CN" sz="2000" i="1" dirty="0"/>
              <a:t>q</a:t>
            </a:r>
            <a:r>
              <a:rPr lang="en-US" altLang="zh-CN" sz="2000" i="1" dirty="0" smtClean="0"/>
              <a:t>3</a:t>
            </a:r>
            <a:endParaRPr lang="zh-CN" altLang="en-US" sz="2000" i="1" dirty="0"/>
          </a:p>
        </p:txBody>
      </p:sp>
      <p:sp>
        <p:nvSpPr>
          <p:cNvPr id="24" name="椭圆 23"/>
          <p:cNvSpPr/>
          <p:nvPr/>
        </p:nvSpPr>
        <p:spPr>
          <a:xfrm>
            <a:off x="9043142" y="203774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5" name="文本框 24"/>
          <p:cNvSpPr txBox="1"/>
          <p:nvPr/>
        </p:nvSpPr>
        <p:spPr>
          <a:xfrm>
            <a:off x="8910572" y="1656387"/>
            <a:ext cx="528320" cy="400110"/>
          </a:xfrm>
          <a:prstGeom prst="rect">
            <a:avLst/>
          </a:prstGeom>
          <a:noFill/>
        </p:spPr>
        <p:txBody>
          <a:bodyPr wrap="square" rtlCol="0">
            <a:spAutoFit/>
          </a:bodyPr>
          <a:lstStyle/>
          <a:p>
            <a:pPr algn="ctr"/>
            <a:r>
              <a:rPr lang="en-US" altLang="zh-CN" sz="2000" i="1" dirty="0" smtClean="0"/>
              <a:t>v5</a:t>
            </a:r>
            <a:endParaRPr lang="zh-CN" altLang="en-US" sz="2000" i="1" dirty="0"/>
          </a:p>
        </p:txBody>
      </p:sp>
      <p:sp>
        <p:nvSpPr>
          <p:cNvPr id="27" name="椭圆 26"/>
          <p:cNvSpPr/>
          <p:nvPr/>
        </p:nvSpPr>
        <p:spPr>
          <a:xfrm>
            <a:off x="6943625"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8" name="文本框 27"/>
          <p:cNvSpPr txBox="1"/>
          <p:nvPr/>
        </p:nvSpPr>
        <p:spPr>
          <a:xfrm>
            <a:off x="6781533" y="1656387"/>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sp>
        <p:nvSpPr>
          <p:cNvPr id="30" name="椭圆 29"/>
          <p:cNvSpPr/>
          <p:nvPr/>
        </p:nvSpPr>
        <p:spPr>
          <a:xfrm>
            <a:off x="7812754" y="10926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1" name="文本框 30"/>
          <p:cNvSpPr txBox="1"/>
          <p:nvPr/>
        </p:nvSpPr>
        <p:spPr>
          <a:xfrm>
            <a:off x="7698051" y="698631"/>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sp>
        <p:nvSpPr>
          <p:cNvPr id="33" name="椭圆 32"/>
          <p:cNvSpPr/>
          <p:nvPr/>
        </p:nvSpPr>
        <p:spPr>
          <a:xfrm>
            <a:off x="10795167"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4" name="文本框 33"/>
          <p:cNvSpPr txBox="1"/>
          <p:nvPr/>
        </p:nvSpPr>
        <p:spPr>
          <a:xfrm>
            <a:off x="10688597" y="1648538"/>
            <a:ext cx="528320" cy="400110"/>
          </a:xfrm>
          <a:prstGeom prst="rect">
            <a:avLst/>
          </a:prstGeom>
          <a:noFill/>
        </p:spPr>
        <p:txBody>
          <a:bodyPr wrap="square" rtlCol="0">
            <a:spAutoFit/>
          </a:bodyPr>
          <a:lstStyle/>
          <a:p>
            <a:pPr algn="ctr"/>
            <a:r>
              <a:rPr lang="en-US" altLang="zh-CN" sz="2000" i="1" dirty="0" smtClean="0"/>
              <a:t>p1</a:t>
            </a:r>
            <a:endParaRPr lang="zh-CN" altLang="en-US" sz="2000" i="1" dirty="0"/>
          </a:p>
        </p:txBody>
      </p:sp>
      <p:cxnSp>
        <p:nvCxnSpPr>
          <p:cNvPr id="36" name="直接连接符 35"/>
          <p:cNvCxnSpPr>
            <a:stCxn id="5" idx="6"/>
            <a:endCxn id="15" idx="2"/>
          </p:cNvCxnSpPr>
          <p:nvPr/>
        </p:nvCxnSpPr>
        <p:spPr>
          <a:xfrm>
            <a:off x="5681883" y="3048266"/>
            <a:ext cx="57089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5" idx="6"/>
            <a:endCxn id="18" idx="2"/>
          </p:cNvCxnSpPr>
          <p:nvPr/>
        </p:nvCxnSpPr>
        <p:spPr>
          <a:xfrm>
            <a:off x="6507244" y="3048266"/>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8" idx="6"/>
            <a:endCxn id="21" idx="2"/>
          </p:cNvCxnSpPr>
          <p:nvPr/>
        </p:nvCxnSpPr>
        <p:spPr>
          <a:xfrm>
            <a:off x="8610778" y="3048266"/>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11467339"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46" name="直接连接符 45"/>
          <p:cNvCxnSpPr>
            <a:stCxn id="21" idx="6"/>
            <a:endCxn id="45" idx="2"/>
          </p:cNvCxnSpPr>
          <p:nvPr/>
        </p:nvCxnSpPr>
        <p:spPr>
          <a:xfrm>
            <a:off x="10205655" y="3048266"/>
            <a:ext cx="12616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11633973" y="2857358"/>
            <a:ext cx="528320" cy="400110"/>
          </a:xfrm>
          <a:prstGeom prst="rect">
            <a:avLst/>
          </a:prstGeom>
          <a:noFill/>
        </p:spPr>
        <p:txBody>
          <a:bodyPr wrap="square" rtlCol="0">
            <a:spAutoFit/>
          </a:bodyPr>
          <a:lstStyle/>
          <a:p>
            <a:pPr algn="ctr"/>
            <a:r>
              <a:rPr lang="en-US" altLang="zh-CN" sz="2000" i="1" dirty="0" smtClean="0"/>
              <a:t>P2</a:t>
            </a:r>
            <a:endParaRPr lang="zh-CN" altLang="en-US" sz="2000" i="1" dirty="0"/>
          </a:p>
        </p:txBody>
      </p:sp>
      <p:cxnSp>
        <p:nvCxnSpPr>
          <p:cNvPr id="49" name="直接连接符 48"/>
          <p:cNvCxnSpPr>
            <a:stCxn id="33" idx="5"/>
            <a:endCxn id="45" idx="0"/>
          </p:cNvCxnSpPr>
          <p:nvPr/>
        </p:nvCxnSpPr>
        <p:spPr>
          <a:xfrm>
            <a:off x="11012366" y="2252386"/>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33" idx="3"/>
            <a:endCxn id="21" idx="7"/>
          </p:cNvCxnSpPr>
          <p:nvPr/>
        </p:nvCxnSpPr>
        <p:spPr>
          <a:xfrm flipH="1">
            <a:off x="10168390" y="2252386"/>
            <a:ext cx="6640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79340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59" name="文本框 58"/>
          <p:cNvSpPr txBox="1"/>
          <p:nvPr/>
        </p:nvSpPr>
        <p:spPr>
          <a:xfrm>
            <a:off x="10641656" y="4017139"/>
            <a:ext cx="528320" cy="400110"/>
          </a:xfrm>
          <a:prstGeom prst="rect">
            <a:avLst/>
          </a:prstGeom>
          <a:noFill/>
        </p:spPr>
        <p:txBody>
          <a:bodyPr wrap="square" rtlCol="0">
            <a:spAutoFit/>
          </a:bodyPr>
          <a:lstStyle/>
          <a:p>
            <a:pPr algn="ctr"/>
            <a:r>
              <a:rPr lang="en-US" altLang="zh-CN" sz="2000" i="1" dirty="0" smtClean="0"/>
              <a:t>P3</a:t>
            </a:r>
            <a:endParaRPr lang="zh-CN" altLang="en-US" sz="2000" i="1" dirty="0"/>
          </a:p>
        </p:txBody>
      </p:sp>
      <p:cxnSp>
        <p:nvCxnSpPr>
          <p:cNvPr id="60" name="直接连接符 59"/>
          <p:cNvCxnSpPr>
            <a:stCxn id="33" idx="4"/>
            <a:endCxn id="58" idx="0"/>
          </p:cNvCxnSpPr>
          <p:nvPr/>
        </p:nvCxnSpPr>
        <p:spPr>
          <a:xfrm flipH="1">
            <a:off x="10920634" y="2289651"/>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45" idx="4"/>
            <a:endCxn id="58" idx="7"/>
          </p:cNvCxnSpPr>
          <p:nvPr/>
        </p:nvCxnSpPr>
        <p:spPr>
          <a:xfrm flipH="1">
            <a:off x="11010601" y="3175498"/>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21" idx="5"/>
            <a:endCxn id="58" idx="1"/>
          </p:cNvCxnSpPr>
          <p:nvPr/>
        </p:nvCxnSpPr>
        <p:spPr>
          <a:xfrm>
            <a:off x="10168390" y="3138233"/>
            <a:ext cx="6622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21" idx="3"/>
            <a:endCxn id="12" idx="7"/>
          </p:cNvCxnSpPr>
          <p:nvPr/>
        </p:nvCxnSpPr>
        <p:spPr>
          <a:xfrm flipH="1">
            <a:off x="9260341" y="3138233"/>
            <a:ext cx="728115"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24" idx="4"/>
            <a:endCxn id="12" idx="0"/>
          </p:cNvCxnSpPr>
          <p:nvPr/>
        </p:nvCxnSpPr>
        <p:spPr>
          <a:xfrm>
            <a:off x="9170374" y="2292208"/>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24" idx="5"/>
            <a:endCxn id="21" idx="1"/>
          </p:cNvCxnSpPr>
          <p:nvPr/>
        </p:nvCxnSpPr>
        <p:spPr>
          <a:xfrm>
            <a:off x="9260341" y="2254943"/>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24" idx="3"/>
            <a:endCxn id="18" idx="7"/>
          </p:cNvCxnSpPr>
          <p:nvPr/>
        </p:nvCxnSpPr>
        <p:spPr>
          <a:xfrm flipH="1">
            <a:off x="8573513" y="2254943"/>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18" idx="5"/>
            <a:endCxn id="12" idx="1"/>
          </p:cNvCxnSpPr>
          <p:nvPr/>
        </p:nvCxnSpPr>
        <p:spPr>
          <a:xfrm>
            <a:off x="8573513" y="3138233"/>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27" idx="4"/>
            <a:endCxn id="9" idx="0"/>
          </p:cNvCxnSpPr>
          <p:nvPr/>
        </p:nvCxnSpPr>
        <p:spPr>
          <a:xfrm flipH="1">
            <a:off x="7066508" y="2289651"/>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27" idx="3"/>
            <a:endCxn id="15" idx="0"/>
          </p:cNvCxnSpPr>
          <p:nvPr/>
        </p:nvCxnSpPr>
        <p:spPr>
          <a:xfrm flipH="1">
            <a:off x="6380012" y="2252386"/>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5" idx="4"/>
            <a:endCxn id="9" idx="1"/>
          </p:cNvCxnSpPr>
          <p:nvPr/>
        </p:nvCxnSpPr>
        <p:spPr>
          <a:xfrm>
            <a:off x="6380012" y="3175498"/>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27" idx="2"/>
            <a:endCxn id="5" idx="7"/>
          </p:cNvCxnSpPr>
          <p:nvPr/>
        </p:nvCxnSpPr>
        <p:spPr>
          <a:xfrm flipH="1">
            <a:off x="5644618" y="2162419"/>
            <a:ext cx="1299007"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5" idx="5"/>
            <a:endCxn id="9" idx="2"/>
          </p:cNvCxnSpPr>
          <p:nvPr/>
        </p:nvCxnSpPr>
        <p:spPr>
          <a:xfrm>
            <a:off x="5644618" y="3138233"/>
            <a:ext cx="1294658" cy="7897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9" idx="6"/>
            <a:endCxn id="12" idx="2"/>
          </p:cNvCxnSpPr>
          <p:nvPr/>
        </p:nvCxnSpPr>
        <p:spPr>
          <a:xfrm>
            <a:off x="7193740" y="3928006"/>
            <a:ext cx="184940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27" idx="6"/>
            <a:endCxn id="24" idx="2"/>
          </p:cNvCxnSpPr>
          <p:nvPr/>
        </p:nvCxnSpPr>
        <p:spPr>
          <a:xfrm>
            <a:off x="7198089" y="2162419"/>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5" idx="5"/>
          </p:cNvCxnSpPr>
          <p:nvPr/>
        </p:nvCxnSpPr>
        <p:spPr>
          <a:xfrm>
            <a:off x="6469979" y="3138233"/>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endCxn id="9" idx="7"/>
          </p:cNvCxnSpPr>
          <p:nvPr/>
        </p:nvCxnSpPr>
        <p:spPr>
          <a:xfrm flipH="1">
            <a:off x="7156475" y="2207021"/>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27" idx="5"/>
            <a:endCxn id="18" idx="1"/>
          </p:cNvCxnSpPr>
          <p:nvPr/>
        </p:nvCxnSpPr>
        <p:spPr>
          <a:xfrm>
            <a:off x="7160824" y="2252386"/>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stCxn id="30" idx="2"/>
            <a:endCxn id="5" idx="0"/>
          </p:cNvCxnSpPr>
          <p:nvPr/>
        </p:nvCxnSpPr>
        <p:spPr>
          <a:xfrm rot="10800000" flipV="1">
            <a:off x="5554652" y="1219920"/>
            <a:ext cx="2258103"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stCxn id="30" idx="6"/>
            <a:endCxn id="21" idx="0"/>
          </p:cNvCxnSpPr>
          <p:nvPr/>
        </p:nvCxnSpPr>
        <p:spPr>
          <a:xfrm>
            <a:off x="8067218" y="1219920"/>
            <a:ext cx="2011205"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435299" y="1334362"/>
            <a:ext cx="2627129" cy="499624"/>
          </a:xfrm>
          <a:prstGeom prst="rect">
            <a:avLst/>
          </a:prstGeom>
        </p:spPr>
        <p:txBody>
          <a:bodyPr wrap="none">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Conneceted K-Truss</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矩形 61"/>
          <p:cNvSpPr/>
          <p:nvPr/>
        </p:nvSpPr>
        <p:spPr>
          <a:xfrm>
            <a:off x="10380649" y="4830252"/>
            <a:ext cx="1213922" cy="461665"/>
          </a:xfrm>
          <a:prstGeom prst="rect">
            <a:avLst/>
          </a:prstGeom>
        </p:spPr>
        <p:txBody>
          <a:bodyPr wrap="none">
            <a:spAutoFit/>
          </a:bodyPr>
          <a:lstStyle/>
          <a:p>
            <a:r>
              <a:rPr lang="en-US" altLang="zh-CN" sz="2400" dirty="0" smtClean="0"/>
              <a:t>4 - Truss</a:t>
            </a:r>
            <a:endParaRPr lang="en-US" altLang="zh-CN" sz="2400" dirty="0"/>
          </a:p>
        </p:txBody>
      </p:sp>
      <mc:AlternateContent xmlns:mc="http://schemas.openxmlformats.org/markup-compatibility/2006" xmlns:a14="http://schemas.microsoft.com/office/drawing/2010/main">
        <mc:Choice Requires="a14">
          <p:sp>
            <p:nvSpPr>
              <p:cNvPr id="2" name="矩形 1"/>
              <p:cNvSpPr/>
              <p:nvPr/>
            </p:nvSpPr>
            <p:spPr>
              <a:xfrm>
                <a:off x="440471" y="2206002"/>
                <a:ext cx="4551526" cy="1938992"/>
              </a:xfrm>
              <a:prstGeom prst="rect">
                <a:avLst/>
              </a:prstGeom>
            </p:spPr>
            <p:txBody>
              <a:bodyPr wrap="square">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Given a graph </a:t>
                </a:r>
                <a:r>
                  <a:rPr lang="zh-CN" altLang="en-US" sz="2000" b="1"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G</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 and </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an integer </a:t>
                </a:r>
                <a:r>
                  <a:rPr lang="zh-CN" altLang="en-US" sz="2000" b="1"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k </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 </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a connected k-truss is a connected </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subgraph H </a:t>
                </a:r>
                <a14:m>
                  <m:oMath xmlns:m="http://schemas.openxmlformats.org/officeDocument/2006/math">
                    <m:r>
                      <a:rPr lang="zh-CN" altLang="en-US" sz="2000" i="1" dirty="0" smtClean="0">
                        <a:latin typeface="Cambria Math" panose="02040503050406030204" pitchFamily="18" charset="0"/>
                        <a:ea typeface="微软雅黑" panose="020B0503020204020204" pitchFamily="34" charset="-122"/>
                        <a:cs typeface="Arial" panose="020B0604020202020204" pitchFamily="34" charset="0"/>
                      </a:rPr>
                      <m:t>∈</m:t>
                    </m:r>
                  </m:oMath>
                </a14:m>
                <a:r>
                  <a:rPr lang="zh-CN" altLang="en-US" sz="2000" dirty="0">
                    <a:latin typeface="微软雅黑" panose="020B0503020204020204" pitchFamily="34" charset="-122"/>
                    <a:ea typeface="微软雅黑" panose="020B0503020204020204" pitchFamily="34" charset="-122"/>
                    <a:cs typeface="Arial" panose="020B0604020202020204" pitchFamily="34" charset="0"/>
                  </a:rPr>
                  <a:t> G, such that </a:t>
                </a:r>
                <a14:m>
                  <m:oMath xmlns:m="http://schemas.openxmlformats.org/officeDocument/2006/math">
                    <m:r>
                      <a:rPr lang="zh-CN" altLang="en-US" sz="2000" i="1" dirty="0" smtClean="0">
                        <a:latin typeface="Cambria Math" panose="02040503050406030204" pitchFamily="18" charset="0"/>
                        <a:ea typeface="微软雅黑" panose="020B0503020204020204" pitchFamily="34" charset="-122"/>
                        <a:cs typeface="Arial" panose="020B0604020202020204" pitchFamily="34" charset="0"/>
                      </a:rPr>
                      <m:t>∀</m:t>
                    </m:r>
                  </m:oMath>
                </a14:m>
                <a:r>
                  <a:rPr lang="zh-CN" altLang="en-US" sz="2000" dirty="0">
                    <a:latin typeface="微软雅黑" panose="020B0503020204020204" pitchFamily="34" charset="-122"/>
                    <a:ea typeface="微软雅黑" panose="020B0503020204020204" pitchFamily="34" charset="-122"/>
                    <a:cs typeface="Arial" panose="020B0604020202020204" pitchFamily="34" charset="0"/>
                  </a:rPr>
                  <a:t>e </a:t>
                </a:r>
                <a14:m>
                  <m:oMath xmlns:m="http://schemas.openxmlformats.org/officeDocument/2006/math">
                    <m:r>
                      <a:rPr lang="zh-CN" altLang="en-US" sz="2000" i="1" dirty="0" smtClean="0">
                        <a:latin typeface="Cambria Math" panose="02040503050406030204" pitchFamily="18" charset="0"/>
                        <a:ea typeface="微软雅黑" panose="020B0503020204020204" pitchFamily="34" charset="-122"/>
                        <a:cs typeface="Arial" panose="020B0604020202020204" pitchFamily="34" charset="0"/>
                      </a:rPr>
                      <m:t>∈</m:t>
                    </m:r>
                  </m:oMath>
                </a14:m>
                <a:r>
                  <a:rPr lang="zh-CN" altLang="en-US" sz="2000" dirty="0">
                    <a:latin typeface="微软雅黑" panose="020B0503020204020204" pitchFamily="34" charset="-122"/>
                    <a:ea typeface="微软雅黑" panose="020B0503020204020204" pitchFamily="34" charset="-122"/>
                    <a:cs typeface="Arial" panose="020B0604020202020204" pitchFamily="34" charset="0"/>
                  </a:rPr>
                  <a:t> E(H), sup</a:t>
                </a:r>
                <a:r>
                  <a:rPr lang="zh-CN" altLang="en-US" sz="2000" baseline="-25000" dirty="0">
                    <a:latin typeface="微软雅黑" panose="020B0503020204020204" pitchFamily="34" charset="-122"/>
                    <a:ea typeface="微软雅黑" panose="020B0503020204020204" pitchFamily="34" charset="-122"/>
                    <a:cs typeface="Arial" panose="020B0604020202020204" pitchFamily="34" charset="0"/>
                  </a:rPr>
                  <a:t>H</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(e) </a:t>
                </a:r>
                <a14:m>
                  <m:oMath xmlns:m="http://schemas.openxmlformats.org/officeDocument/2006/math">
                    <m:r>
                      <a:rPr lang="en-US" altLang="zh-CN" sz="2000" b="0" i="1" dirty="0" smtClean="0">
                        <a:latin typeface="Cambria Math" panose="02040503050406030204" pitchFamily="18" charset="0"/>
                        <a:ea typeface="微软雅黑" panose="020B0503020204020204" pitchFamily="34" charset="-122"/>
                        <a:cs typeface="Arial" panose="020B0604020202020204" pitchFamily="34" charset="0"/>
                      </a:rPr>
                      <m:t>≥</m:t>
                    </m:r>
                  </m:oMath>
                </a14:m>
                <a:r>
                  <a:rPr lang="zh-CN" altLang="en-US" sz="2000" dirty="0">
                    <a:latin typeface="微软雅黑" panose="020B0503020204020204" pitchFamily="34" charset="-122"/>
                    <a:ea typeface="微软雅黑" panose="020B0503020204020204" pitchFamily="34" charset="-122"/>
                    <a:cs typeface="Arial" panose="020B0604020202020204" pitchFamily="34" charset="0"/>
                  </a:rPr>
                  <a:t> (</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k </a:t>
                </a: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 </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2</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a:t>
                </a:r>
              </a:p>
            </p:txBody>
          </p:sp>
        </mc:Choice>
        <mc:Fallback xmlns="">
          <p:sp>
            <p:nvSpPr>
              <p:cNvPr id="2" name="矩形 1"/>
              <p:cNvSpPr>
                <a:spLocks noRot="1" noChangeAspect="1" noMove="1" noResize="1" noEditPoints="1" noAdjustHandles="1" noChangeArrowheads="1" noChangeShapeType="1" noTextEdit="1"/>
              </p:cNvSpPr>
              <p:nvPr/>
            </p:nvSpPr>
            <p:spPr>
              <a:xfrm>
                <a:off x="440471" y="2206002"/>
                <a:ext cx="4551526" cy="1938992"/>
              </a:xfrm>
              <a:prstGeom prst="rect">
                <a:avLst/>
              </a:prstGeom>
              <a:blipFill rotWithShape="0">
                <a:blip r:embed="rId3"/>
                <a:stretch>
                  <a:fillRect l="-1339" b="-18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66922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65"/>
                                        </p:tgtEl>
                                        <p:attrNameLst>
                                          <p:attrName>style.visibility</p:attrName>
                                        </p:attrNameLst>
                                      </p:cBhvr>
                                      <p:to>
                                        <p:strVal val="visible"/>
                                      </p:to>
                                    </p:set>
                                    <p:anim calcmode="lin" valueType="num">
                                      <p:cBhvr>
                                        <p:cTn id="12" dur="500" fill="hold"/>
                                        <p:tgtEl>
                                          <p:spTgt spid="65"/>
                                        </p:tgtEl>
                                        <p:attrNameLst>
                                          <p:attrName>ppt_w</p:attrName>
                                        </p:attrNameLst>
                                      </p:cBhvr>
                                      <p:tavLst>
                                        <p:tav tm="0">
                                          <p:val>
                                            <p:fltVal val="0"/>
                                          </p:val>
                                        </p:tav>
                                        <p:tav tm="100000">
                                          <p:val>
                                            <p:strVal val="#ppt_w"/>
                                          </p:val>
                                        </p:tav>
                                      </p:tavLst>
                                    </p:anim>
                                    <p:anim calcmode="lin" valueType="num">
                                      <p:cBhvr>
                                        <p:cTn id="13" dur="500" fill="hold"/>
                                        <p:tgtEl>
                                          <p:spTgt spid="65"/>
                                        </p:tgtEl>
                                        <p:attrNameLst>
                                          <p:attrName>ppt_h</p:attrName>
                                        </p:attrNameLst>
                                      </p:cBhvr>
                                      <p:tavLst>
                                        <p:tav tm="0">
                                          <p:val>
                                            <p:fltVal val="0"/>
                                          </p:val>
                                        </p:tav>
                                        <p:tav tm="100000">
                                          <p:val>
                                            <p:strVal val="#ppt_h"/>
                                          </p:val>
                                        </p:tav>
                                      </p:tavLst>
                                    </p:anim>
                                    <p:animEffect transition="in" filter="fade">
                                      <p:cBhvr>
                                        <p:cTn id="14" dur="500"/>
                                        <p:tgtEl>
                                          <p:spTgt spid="6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2"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2927853"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Problem definition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椭圆 4"/>
          <p:cNvSpPr/>
          <p:nvPr/>
        </p:nvSpPr>
        <p:spPr>
          <a:xfrm>
            <a:off x="5427419"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6" name="文本框 5"/>
          <p:cNvSpPr txBox="1"/>
          <p:nvPr/>
        </p:nvSpPr>
        <p:spPr>
          <a:xfrm>
            <a:off x="5236516" y="3121967"/>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9" name="椭圆 8"/>
          <p:cNvSpPr/>
          <p:nvPr/>
        </p:nvSpPr>
        <p:spPr>
          <a:xfrm>
            <a:off x="693927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 name="文本框 9"/>
          <p:cNvSpPr txBox="1"/>
          <p:nvPr/>
        </p:nvSpPr>
        <p:spPr>
          <a:xfrm>
            <a:off x="6774811" y="4007614"/>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sp>
        <p:nvSpPr>
          <p:cNvPr id="12" name="椭圆 11"/>
          <p:cNvSpPr/>
          <p:nvPr/>
        </p:nvSpPr>
        <p:spPr>
          <a:xfrm>
            <a:off x="904314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 name="文本框 12"/>
          <p:cNvSpPr txBox="1"/>
          <p:nvPr/>
        </p:nvSpPr>
        <p:spPr>
          <a:xfrm>
            <a:off x="8862947" y="4030374"/>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sp>
        <p:nvSpPr>
          <p:cNvPr id="15" name="椭圆 14"/>
          <p:cNvSpPr/>
          <p:nvPr/>
        </p:nvSpPr>
        <p:spPr>
          <a:xfrm>
            <a:off x="6252780"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6" name="文本框 15"/>
          <p:cNvSpPr txBox="1"/>
          <p:nvPr/>
        </p:nvSpPr>
        <p:spPr>
          <a:xfrm>
            <a:off x="6010442" y="3112139"/>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sp>
        <p:nvSpPr>
          <p:cNvPr id="18" name="椭圆 17"/>
          <p:cNvSpPr/>
          <p:nvPr/>
        </p:nvSpPr>
        <p:spPr>
          <a:xfrm>
            <a:off x="8356314"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9" name="文本框 18"/>
          <p:cNvSpPr txBox="1"/>
          <p:nvPr/>
        </p:nvSpPr>
        <p:spPr>
          <a:xfrm>
            <a:off x="8143700" y="3132840"/>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sp>
        <p:nvSpPr>
          <p:cNvPr id="21" name="椭圆 20"/>
          <p:cNvSpPr/>
          <p:nvPr/>
        </p:nvSpPr>
        <p:spPr>
          <a:xfrm>
            <a:off x="9951191"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2" name="文本框 21"/>
          <p:cNvSpPr txBox="1"/>
          <p:nvPr/>
        </p:nvSpPr>
        <p:spPr>
          <a:xfrm>
            <a:off x="9801563" y="3121655"/>
            <a:ext cx="528320" cy="400110"/>
          </a:xfrm>
          <a:prstGeom prst="rect">
            <a:avLst/>
          </a:prstGeom>
          <a:noFill/>
        </p:spPr>
        <p:txBody>
          <a:bodyPr wrap="square" rtlCol="0">
            <a:spAutoFit/>
          </a:bodyPr>
          <a:lstStyle/>
          <a:p>
            <a:pPr algn="ctr"/>
            <a:r>
              <a:rPr lang="en-US" altLang="zh-CN" sz="2000" i="1" dirty="0"/>
              <a:t>q</a:t>
            </a:r>
            <a:r>
              <a:rPr lang="en-US" altLang="zh-CN" sz="2000" i="1" dirty="0" smtClean="0"/>
              <a:t>3</a:t>
            </a:r>
            <a:endParaRPr lang="zh-CN" altLang="en-US" sz="2000" i="1" dirty="0"/>
          </a:p>
        </p:txBody>
      </p:sp>
      <p:sp>
        <p:nvSpPr>
          <p:cNvPr id="24" name="椭圆 23"/>
          <p:cNvSpPr/>
          <p:nvPr/>
        </p:nvSpPr>
        <p:spPr>
          <a:xfrm>
            <a:off x="9043142" y="203774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5" name="文本框 24"/>
          <p:cNvSpPr txBox="1"/>
          <p:nvPr/>
        </p:nvSpPr>
        <p:spPr>
          <a:xfrm>
            <a:off x="8910572" y="1656387"/>
            <a:ext cx="528320" cy="400110"/>
          </a:xfrm>
          <a:prstGeom prst="rect">
            <a:avLst/>
          </a:prstGeom>
          <a:noFill/>
        </p:spPr>
        <p:txBody>
          <a:bodyPr wrap="square" rtlCol="0">
            <a:spAutoFit/>
          </a:bodyPr>
          <a:lstStyle/>
          <a:p>
            <a:pPr algn="ctr"/>
            <a:r>
              <a:rPr lang="en-US" altLang="zh-CN" sz="2000" i="1" dirty="0" smtClean="0"/>
              <a:t>v5</a:t>
            </a:r>
            <a:endParaRPr lang="zh-CN" altLang="en-US" sz="2000" i="1" dirty="0"/>
          </a:p>
        </p:txBody>
      </p:sp>
      <p:sp>
        <p:nvSpPr>
          <p:cNvPr id="27" name="椭圆 26"/>
          <p:cNvSpPr/>
          <p:nvPr/>
        </p:nvSpPr>
        <p:spPr>
          <a:xfrm>
            <a:off x="6943625"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8" name="文本框 27"/>
          <p:cNvSpPr txBox="1"/>
          <p:nvPr/>
        </p:nvSpPr>
        <p:spPr>
          <a:xfrm>
            <a:off x="6781533" y="1656387"/>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sp>
        <p:nvSpPr>
          <p:cNvPr id="30" name="椭圆 29"/>
          <p:cNvSpPr/>
          <p:nvPr/>
        </p:nvSpPr>
        <p:spPr>
          <a:xfrm>
            <a:off x="7812754" y="10926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1" name="文本框 30"/>
          <p:cNvSpPr txBox="1"/>
          <p:nvPr/>
        </p:nvSpPr>
        <p:spPr>
          <a:xfrm>
            <a:off x="7698051" y="698631"/>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sp>
        <p:nvSpPr>
          <p:cNvPr id="33" name="椭圆 32"/>
          <p:cNvSpPr/>
          <p:nvPr/>
        </p:nvSpPr>
        <p:spPr>
          <a:xfrm>
            <a:off x="10795167"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4" name="文本框 33"/>
          <p:cNvSpPr txBox="1"/>
          <p:nvPr/>
        </p:nvSpPr>
        <p:spPr>
          <a:xfrm>
            <a:off x="10688597" y="1648538"/>
            <a:ext cx="528320" cy="400110"/>
          </a:xfrm>
          <a:prstGeom prst="rect">
            <a:avLst/>
          </a:prstGeom>
          <a:noFill/>
        </p:spPr>
        <p:txBody>
          <a:bodyPr wrap="square" rtlCol="0">
            <a:spAutoFit/>
          </a:bodyPr>
          <a:lstStyle/>
          <a:p>
            <a:pPr algn="ctr"/>
            <a:r>
              <a:rPr lang="en-US" altLang="zh-CN" sz="2000" i="1" dirty="0" smtClean="0"/>
              <a:t>p1</a:t>
            </a:r>
            <a:endParaRPr lang="zh-CN" altLang="en-US" sz="2000" i="1" dirty="0"/>
          </a:p>
        </p:txBody>
      </p:sp>
      <p:cxnSp>
        <p:nvCxnSpPr>
          <p:cNvPr id="36" name="直接连接符 35"/>
          <p:cNvCxnSpPr>
            <a:stCxn id="5" idx="6"/>
            <a:endCxn id="15" idx="2"/>
          </p:cNvCxnSpPr>
          <p:nvPr/>
        </p:nvCxnSpPr>
        <p:spPr>
          <a:xfrm>
            <a:off x="5681883" y="3048266"/>
            <a:ext cx="57089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5" idx="6"/>
            <a:endCxn id="18" idx="2"/>
          </p:cNvCxnSpPr>
          <p:nvPr/>
        </p:nvCxnSpPr>
        <p:spPr>
          <a:xfrm>
            <a:off x="6507244" y="3048266"/>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8" idx="6"/>
            <a:endCxn id="21" idx="2"/>
          </p:cNvCxnSpPr>
          <p:nvPr/>
        </p:nvCxnSpPr>
        <p:spPr>
          <a:xfrm>
            <a:off x="8610778" y="3048266"/>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11467339"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46" name="直接连接符 45"/>
          <p:cNvCxnSpPr>
            <a:stCxn id="21" idx="6"/>
            <a:endCxn id="45" idx="2"/>
          </p:cNvCxnSpPr>
          <p:nvPr/>
        </p:nvCxnSpPr>
        <p:spPr>
          <a:xfrm>
            <a:off x="10205655" y="3048266"/>
            <a:ext cx="12616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11633973" y="2857358"/>
            <a:ext cx="528320" cy="400110"/>
          </a:xfrm>
          <a:prstGeom prst="rect">
            <a:avLst/>
          </a:prstGeom>
          <a:noFill/>
        </p:spPr>
        <p:txBody>
          <a:bodyPr wrap="square" rtlCol="0">
            <a:spAutoFit/>
          </a:bodyPr>
          <a:lstStyle/>
          <a:p>
            <a:pPr algn="ctr"/>
            <a:r>
              <a:rPr lang="en-US" altLang="zh-CN" sz="2000" i="1" dirty="0" smtClean="0"/>
              <a:t>P2</a:t>
            </a:r>
            <a:endParaRPr lang="zh-CN" altLang="en-US" sz="2000" i="1" dirty="0"/>
          </a:p>
        </p:txBody>
      </p:sp>
      <p:cxnSp>
        <p:nvCxnSpPr>
          <p:cNvPr id="49" name="直接连接符 48"/>
          <p:cNvCxnSpPr>
            <a:stCxn id="33" idx="5"/>
            <a:endCxn id="45" idx="0"/>
          </p:cNvCxnSpPr>
          <p:nvPr/>
        </p:nvCxnSpPr>
        <p:spPr>
          <a:xfrm>
            <a:off x="11012366" y="2252386"/>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33" idx="3"/>
            <a:endCxn id="21" idx="7"/>
          </p:cNvCxnSpPr>
          <p:nvPr/>
        </p:nvCxnSpPr>
        <p:spPr>
          <a:xfrm flipH="1">
            <a:off x="10168390" y="2252386"/>
            <a:ext cx="6640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79340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59" name="文本框 58"/>
          <p:cNvSpPr txBox="1"/>
          <p:nvPr/>
        </p:nvSpPr>
        <p:spPr>
          <a:xfrm>
            <a:off x="10641656" y="4017139"/>
            <a:ext cx="528320" cy="400110"/>
          </a:xfrm>
          <a:prstGeom prst="rect">
            <a:avLst/>
          </a:prstGeom>
          <a:noFill/>
        </p:spPr>
        <p:txBody>
          <a:bodyPr wrap="square" rtlCol="0">
            <a:spAutoFit/>
          </a:bodyPr>
          <a:lstStyle/>
          <a:p>
            <a:pPr algn="ctr"/>
            <a:r>
              <a:rPr lang="en-US" altLang="zh-CN" sz="2000" i="1" dirty="0" smtClean="0"/>
              <a:t>P3</a:t>
            </a:r>
            <a:endParaRPr lang="zh-CN" altLang="en-US" sz="2000" i="1" dirty="0"/>
          </a:p>
        </p:txBody>
      </p:sp>
      <p:cxnSp>
        <p:nvCxnSpPr>
          <p:cNvPr id="60" name="直接连接符 59"/>
          <p:cNvCxnSpPr>
            <a:stCxn id="33" idx="4"/>
            <a:endCxn id="58" idx="0"/>
          </p:cNvCxnSpPr>
          <p:nvPr/>
        </p:nvCxnSpPr>
        <p:spPr>
          <a:xfrm flipH="1">
            <a:off x="10920634" y="2289651"/>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45" idx="4"/>
            <a:endCxn id="58" idx="7"/>
          </p:cNvCxnSpPr>
          <p:nvPr/>
        </p:nvCxnSpPr>
        <p:spPr>
          <a:xfrm flipH="1">
            <a:off x="11010601" y="3175498"/>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21" idx="5"/>
            <a:endCxn id="58" idx="1"/>
          </p:cNvCxnSpPr>
          <p:nvPr/>
        </p:nvCxnSpPr>
        <p:spPr>
          <a:xfrm>
            <a:off x="10168390" y="3138233"/>
            <a:ext cx="6622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21" idx="3"/>
            <a:endCxn id="12" idx="7"/>
          </p:cNvCxnSpPr>
          <p:nvPr/>
        </p:nvCxnSpPr>
        <p:spPr>
          <a:xfrm flipH="1">
            <a:off x="9260341" y="3138233"/>
            <a:ext cx="728115"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24" idx="4"/>
            <a:endCxn id="12" idx="0"/>
          </p:cNvCxnSpPr>
          <p:nvPr/>
        </p:nvCxnSpPr>
        <p:spPr>
          <a:xfrm>
            <a:off x="9170374" y="2292208"/>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24" idx="5"/>
            <a:endCxn id="21" idx="1"/>
          </p:cNvCxnSpPr>
          <p:nvPr/>
        </p:nvCxnSpPr>
        <p:spPr>
          <a:xfrm>
            <a:off x="9260341" y="2254943"/>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24" idx="3"/>
            <a:endCxn id="18" idx="7"/>
          </p:cNvCxnSpPr>
          <p:nvPr/>
        </p:nvCxnSpPr>
        <p:spPr>
          <a:xfrm flipH="1">
            <a:off x="8573513" y="2254943"/>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18" idx="5"/>
            <a:endCxn id="12" idx="1"/>
          </p:cNvCxnSpPr>
          <p:nvPr/>
        </p:nvCxnSpPr>
        <p:spPr>
          <a:xfrm>
            <a:off x="8573513" y="3138233"/>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27" idx="4"/>
            <a:endCxn id="9" idx="0"/>
          </p:cNvCxnSpPr>
          <p:nvPr/>
        </p:nvCxnSpPr>
        <p:spPr>
          <a:xfrm flipH="1">
            <a:off x="7066508" y="2289651"/>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27" idx="3"/>
            <a:endCxn id="15" idx="0"/>
          </p:cNvCxnSpPr>
          <p:nvPr/>
        </p:nvCxnSpPr>
        <p:spPr>
          <a:xfrm flipH="1">
            <a:off x="6380012" y="2252386"/>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5" idx="4"/>
            <a:endCxn id="9" idx="1"/>
          </p:cNvCxnSpPr>
          <p:nvPr/>
        </p:nvCxnSpPr>
        <p:spPr>
          <a:xfrm>
            <a:off x="6380012" y="3175498"/>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27" idx="2"/>
            <a:endCxn id="5" idx="7"/>
          </p:cNvCxnSpPr>
          <p:nvPr/>
        </p:nvCxnSpPr>
        <p:spPr>
          <a:xfrm flipH="1">
            <a:off x="5644618" y="2162419"/>
            <a:ext cx="1299007"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5" idx="5"/>
            <a:endCxn id="9" idx="2"/>
          </p:cNvCxnSpPr>
          <p:nvPr/>
        </p:nvCxnSpPr>
        <p:spPr>
          <a:xfrm>
            <a:off x="5644618" y="3138233"/>
            <a:ext cx="1294658" cy="7897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9" idx="6"/>
            <a:endCxn id="12" idx="2"/>
          </p:cNvCxnSpPr>
          <p:nvPr/>
        </p:nvCxnSpPr>
        <p:spPr>
          <a:xfrm>
            <a:off x="7193740" y="3928006"/>
            <a:ext cx="184940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27" idx="6"/>
            <a:endCxn id="24" idx="2"/>
          </p:cNvCxnSpPr>
          <p:nvPr/>
        </p:nvCxnSpPr>
        <p:spPr>
          <a:xfrm>
            <a:off x="7198089" y="2162419"/>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5" idx="5"/>
          </p:cNvCxnSpPr>
          <p:nvPr/>
        </p:nvCxnSpPr>
        <p:spPr>
          <a:xfrm>
            <a:off x="6469979" y="3138233"/>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endCxn id="9" idx="7"/>
          </p:cNvCxnSpPr>
          <p:nvPr/>
        </p:nvCxnSpPr>
        <p:spPr>
          <a:xfrm flipH="1">
            <a:off x="7156475" y="2207021"/>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27" idx="5"/>
            <a:endCxn id="18" idx="1"/>
          </p:cNvCxnSpPr>
          <p:nvPr/>
        </p:nvCxnSpPr>
        <p:spPr>
          <a:xfrm>
            <a:off x="7160824" y="2252386"/>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stCxn id="30" idx="2"/>
            <a:endCxn id="5" idx="0"/>
          </p:cNvCxnSpPr>
          <p:nvPr/>
        </p:nvCxnSpPr>
        <p:spPr>
          <a:xfrm rot="10800000" flipV="1">
            <a:off x="5554652" y="1219920"/>
            <a:ext cx="2258103"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stCxn id="30" idx="6"/>
            <a:endCxn id="21" idx="0"/>
          </p:cNvCxnSpPr>
          <p:nvPr/>
        </p:nvCxnSpPr>
        <p:spPr>
          <a:xfrm>
            <a:off x="8067218" y="1219920"/>
            <a:ext cx="2011205"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435299" y="1329803"/>
            <a:ext cx="1572866"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Trussness</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7" name="组合 6"/>
          <p:cNvGrpSpPr/>
          <p:nvPr/>
        </p:nvGrpSpPr>
        <p:grpSpPr>
          <a:xfrm>
            <a:off x="495611" y="2301164"/>
            <a:ext cx="4718663" cy="959664"/>
            <a:chOff x="407540" y="2217378"/>
            <a:chExt cx="4718663" cy="959664"/>
          </a:xfrm>
        </p:grpSpPr>
        <mc:AlternateContent xmlns:mc="http://schemas.openxmlformats.org/markup-compatibility/2006" xmlns:a14="http://schemas.microsoft.com/office/drawing/2010/main">
          <mc:Choice Requires="a14">
            <p:sp>
              <p:nvSpPr>
                <p:cNvPr id="3" name="文本框 2"/>
                <p:cNvSpPr txBox="1"/>
                <p:nvPr/>
              </p:nvSpPr>
              <p:spPr>
                <a:xfrm>
                  <a:off x="407540" y="2217378"/>
                  <a:ext cx="4718663"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altLang="zh-CN" sz="2400" b="0" i="0" dirty="0" smtClean="0"/>
                          <m:t>1.</m:t>
                        </m:r>
                        <m:r>
                          <m:rPr>
                            <m:nor/>
                          </m:rPr>
                          <a:rPr lang="zh-CN" altLang="en-US" sz="2400" dirty="0" smtClean="0"/>
                          <m:t>The</m:t>
                        </m:r>
                        <m:r>
                          <m:rPr>
                            <m:nor/>
                          </m:rPr>
                          <a:rPr lang="zh-CN" altLang="en-US" sz="2400" dirty="0" smtClean="0"/>
                          <m:t> </m:t>
                        </m:r>
                        <m:r>
                          <m:rPr>
                            <m:nor/>
                          </m:rPr>
                          <a:rPr lang="zh-CN" altLang="en-US" sz="2400" dirty="0" smtClean="0"/>
                          <m:t>trussness</m:t>
                        </m:r>
                        <m:r>
                          <m:rPr>
                            <m:nor/>
                          </m:rPr>
                          <a:rPr lang="zh-CN" altLang="en-US" sz="2400" dirty="0" smtClean="0"/>
                          <m:t> </m:t>
                        </m:r>
                        <m:r>
                          <m:rPr>
                            <m:nor/>
                          </m:rPr>
                          <a:rPr lang="zh-CN" altLang="en-US" sz="2400" dirty="0" smtClean="0"/>
                          <m:t>of</m:t>
                        </m:r>
                        <m:r>
                          <m:rPr>
                            <m:nor/>
                          </m:rPr>
                          <a:rPr lang="zh-CN" altLang="en-US" sz="2400" dirty="0" smtClean="0"/>
                          <m:t> </m:t>
                        </m:r>
                        <m:r>
                          <m:rPr>
                            <m:nor/>
                          </m:rPr>
                          <a:rPr lang="zh-CN" altLang="en-US" sz="2400" dirty="0" smtClean="0"/>
                          <m:t>a</m:t>
                        </m:r>
                        <m:r>
                          <m:rPr>
                            <m:nor/>
                          </m:rPr>
                          <a:rPr lang="zh-CN" altLang="en-US" sz="2400" dirty="0" smtClean="0"/>
                          <m:t> </m:t>
                        </m:r>
                        <m:r>
                          <m:rPr>
                            <m:nor/>
                          </m:rPr>
                          <a:rPr lang="zh-CN" altLang="en-US" sz="2400" i="1" dirty="0" smtClean="0">
                            <a:solidFill>
                              <a:srgbClr val="FF0000"/>
                            </a:solidFill>
                          </a:rPr>
                          <m:t>subgraph</m:t>
                        </m:r>
                        <m:r>
                          <m:rPr>
                            <m:nor/>
                          </m:rPr>
                          <a:rPr lang="zh-CN" altLang="en-US" sz="2400" dirty="0" smtClean="0"/>
                          <m:t> </m:t>
                        </m:r>
                        <m:r>
                          <m:rPr>
                            <m:nor/>
                          </m:rPr>
                          <a:rPr lang="zh-CN" altLang="en-US" sz="2400" dirty="0" smtClean="0"/>
                          <m:t>H</m:t>
                        </m:r>
                        <m:r>
                          <m:rPr>
                            <m:nor/>
                          </m:rPr>
                          <a:rPr lang="zh-CN" altLang="en-US" sz="2400" dirty="0" smtClean="0"/>
                          <m:t> </m:t>
                        </m:r>
                        <m:r>
                          <a:rPr lang="zh-CN" altLang="en-US" sz="2400" i="1" dirty="0" smtClean="0">
                            <a:latin typeface="Cambria Math" panose="02040503050406030204" pitchFamily="18" charset="0"/>
                          </a:rPr>
                          <m:t>⊆</m:t>
                        </m:r>
                        <m:r>
                          <m:rPr>
                            <m:nor/>
                          </m:rPr>
                          <a:rPr lang="en-US" altLang="zh-CN" sz="2400" dirty="0" smtClean="0"/>
                          <m:t>G</m:t>
                        </m:r>
                      </m:oMath>
                    </m:oMathPara>
                  </a14:m>
                  <a:endParaRPr lang="zh-CN" altLang="en-US" sz="2400" dirty="0" smtClean="0"/>
                </a:p>
              </p:txBody>
            </p:sp>
          </mc:Choice>
          <mc:Fallback xmlns="">
            <p:sp>
              <p:nvSpPr>
                <p:cNvPr id="3" name="文本框 2"/>
                <p:cNvSpPr txBox="1">
                  <a:spLocks noRot="1" noChangeAspect="1" noMove="1" noResize="1" noEditPoints="1" noAdjustHandles="1" noChangeArrowheads="1" noChangeShapeType="1" noTextEdit="1"/>
                </p:cNvSpPr>
                <p:nvPr/>
              </p:nvSpPr>
              <p:spPr>
                <a:xfrm>
                  <a:off x="407540" y="2217378"/>
                  <a:ext cx="4718663" cy="369332"/>
                </a:xfrm>
                <a:prstGeom prst="rect">
                  <a:avLst/>
                </a:prstGeom>
                <a:blipFill rotWithShape="0">
                  <a:blip r:embed="rId2"/>
                  <a:stretch>
                    <a:fillRect l="-1034" r="-1034" b="-27869"/>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矩形 61"/>
                <p:cNvSpPr/>
                <p:nvPr/>
              </p:nvSpPr>
              <p:spPr>
                <a:xfrm>
                  <a:off x="578090" y="2689473"/>
                  <a:ext cx="4535729" cy="487569"/>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smtClean="0">
                            <a:solidFill>
                              <a:schemeClr val="tx1">
                                <a:lumMod val="85000"/>
                                <a:lumOff val="15000"/>
                              </a:schemeClr>
                            </a:solidFill>
                            <a:latin typeface="Cambria Math" panose="02040503050406030204" pitchFamily="18" charset="0"/>
                          </a:rPr>
                          <m:t>𝜏</m:t>
                        </m:r>
                        <m:d>
                          <m:dPr>
                            <m:ctrlPr>
                              <a:rPr lang="en-US" altLang="zh-CN" sz="2400" b="0" i="1" smtClean="0">
                                <a:solidFill>
                                  <a:schemeClr val="tx1">
                                    <a:lumMod val="85000"/>
                                    <a:lumOff val="15000"/>
                                  </a:schemeClr>
                                </a:solidFill>
                                <a:latin typeface="Cambria Math" panose="02040503050406030204" pitchFamily="18" charset="0"/>
                              </a:rPr>
                            </m:ctrlPr>
                          </m:dPr>
                          <m:e>
                            <m:r>
                              <a:rPr lang="en-US" altLang="zh-CN" sz="2400" b="0" i="1" smtClean="0">
                                <a:solidFill>
                                  <a:schemeClr val="tx1">
                                    <a:lumMod val="85000"/>
                                    <a:lumOff val="15000"/>
                                  </a:schemeClr>
                                </a:solidFill>
                                <a:latin typeface="Cambria Math" panose="02040503050406030204" pitchFamily="18" charset="0"/>
                              </a:rPr>
                              <m:t>𝐻</m:t>
                            </m:r>
                          </m:e>
                        </m:d>
                        <m:r>
                          <a:rPr lang="en-US" altLang="zh-CN" sz="2400" b="0" i="1" smtClean="0">
                            <a:solidFill>
                              <a:schemeClr val="tx1">
                                <a:lumMod val="85000"/>
                                <a:lumOff val="15000"/>
                              </a:schemeClr>
                            </a:solidFill>
                            <a:latin typeface="Cambria Math" panose="02040503050406030204" pitchFamily="18" charset="0"/>
                          </a:rPr>
                          <m:t>=</m:t>
                        </m:r>
                        <m:sSub>
                          <m:sSubPr>
                            <m:ctrlPr>
                              <a:rPr lang="en-US" altLang="zh-CN" sz="2400" b="0" i="1" smtClean="0">
                                <a:solidFill>
                                  <a:schemeClr val="tx1">
                                    <a:lumMod val="85000"/>
                                    <a:lumOff val="15000"/>
                                  </a:schemeClr>
                                </a:solidFill>
                                <a:latin typeface="Cambria Math" panose="02040503050406030204" pitchFamily="18" charset="0"/>
                              </a:rPr>
                            </m:ctrlPr>
                          </m:sSubPr>
                          <m:e>
                            <m:r>
                              <a:rPr lang="en-US" altLang="zh-CN" sz="2400" b="0" i="1" smtClean="0">
                                <a:solidFill>
                                  <a:schemeClr val="tx1">
                                    <a:lumMod val="85000"/>
                                    <a:lumOff val="15000"/>
                                  </a:schemeClr>
                                </a:solidFill>
                                <a:latin typeface="Cambria Math" panose="02040503050406030204" pitchFamily="18" charset="0"/>
                              </a:rPr>
                              <m:t>𝑚𝑖𝑛</m:t>
                            </m:r>
                          </m:e>
                          <m:sub>
                            <m:r>
                              <a:rPr lang="en-US" altLang="zh-CN" sz="2400" b="0" i="1" smtClean="0">
                                <a:solidFill>
                                  <a:schemeClr val="tx1">
                                    <a:lumMod val="85000"/>
                                    <a:lumOff val="15000"/>
                                  </a:schemeClr>
                                </a:solidFill>
                                <a:latin typeface="Cambria Math" panose="02040503050406030204" pitchFamily="18" charset="0"/>
                              </a:rPr>
                              <m:t>𝑒</m:t>
                            </m:r>
                            <m: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t>𝐸</m:t>
                            </m:r>
                            <m:d>
                              <m:dPr>
                                <m:ctrlP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ctrlPr>
                              </m:dPr>
                              <m:e>
                                <m: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t>𝐻</m:t>
                                </m:r>
                              </m:e>
                            </m:d>
                          </m:sub>
                        </m:sSub>
                        <m:sSub>
                          <m:sSubPr>
                            <m:ctrlPr>
                              <a:rPr lang="en-US" altLang="zh-CN" sz="2400" i="1" smtClean="0">
                                <a:solidFill>
                                  <a:schemeClr val="tx1">
                                    <a:lumMod val="85000"/>
                                    <a:lumOff val="15000"/>
                                  </a:schemeClr>
                                </a:solidFill>
                                <a:latin typeface="Cambria Math" panose="02040503050406030204" pitchFamily="18" charset="0"/>
                              </a:rPr>
                            </m:ctrlPr>
                          </m:sSubPr>
                          <m:e>
                            <m:r>
                              <a:rPr lang="en-US" altLang="zh-CN" sz="2400" b="0" i="0" smtClean="0">
                                <a:solidFill>
                                  <a:schemeClr val="tx1">
                                    <a:lumMod val="85000"/>
                                    <a:lumOff val="15000"/>
                                  </a:schemeClr>
                                </a:solidFill>
                                <a:latin typeface="Cambria Math" panose="02040503050406030204" pitchFamily="18" charset="0"/>
                              </a:rPr>
                              <m:t>{</m:t>
                            </m:r>
                            <m:r>
                              <a:rPr lang="en-US" altLang="zh-CN" sz="2400">
                                <a:solidFill>
                                  <a:schemeClr val="tx1">
                                    <a:lumMod val="85000"/>
                                    <a:lumOff val="15000"/>
                                  </a:schemeClr>
                                </a:solidFill>
                                <a:latin typeface="Cambria Math" panose="02040503050406030204" pitchFamily="18" charset="0"/>
                              </a:rPr>
                              <m:t>𝑠𝑢𝑝</m:t>
                            </m:r>
                          </m:e>
                          <m:sub>
                            <m:r>
                              <m:rPr>
                                <m:sty m:val="p"/>
                              </m:rPr>
                              <a:rPr lang="en-US" altLang="zh-CN" sz="2400" b="0" i="0" smtClean="0">
                                <a:solidFill>
                                  <a:schemeClr val="tx1">
                                    <a:lumMod val="85000"/>
                                    <a:lumOff val="15000"/>
                                  </a:schemeClr>
                                </a:solidFill>
                                <a:latin typeface="Cambria Math" panose="02040503050406030204" pitchFamily="18" charset="0"/>
                              </a:rPr>
                              <m:t>H</m:t>
                            </m:r>
                          </m:sub>
                        </m:sSub>
                        <m:d>
                          <m:dPr>
                            <m:ctrlPr>
                              <a:rPr lang="en-US" altLang="zh-CN" sz="2400" i="1">
                                <a:solidFill>
                                  <a:schemeClr val="tx1">
                                    <a:lumMod val="85000"/>
                                    <a:lumOff val="15000"/>
                                  </a:schemeClr>
                                </a:solidFill>
                                <a:latin typeface="Cambria Math" panose="02040503050406030204" pitchFamily="18" charset="0"/>
                              </a:rPr>
                            </m:ctrlPr>
                          </m:dPr>
                          <m:e>
                            <m:r>
                              <a:rPr lang="en-US" altLang="zh-CN" sz="2400">
                                <a:solidFill>
                                  <a:schemeClr val="tx1">
                                    <a:lumMod val="85000"/>
                                    <a:lumOff val="15000"/>
                                  </a:schemeClr>
                                </a:solidFill>
                                <a:latin typeface="Cambria Math" panose="02040503050406030204" pitchFamily="18" charset="0"/>
                              </a:rPr>
                              <m:t>𝑒</m:t>
                            </m:r>
                          </m:e>
                        </m:d>
                        <m:r>
                          <a:rPr lang="en-US" altLang="zh-CN" sz="2400" b="0" i="1" smtClean="0">
                            <a:solidFill>
                              <a:schemeClr val="tx1">
                                <a:lumMod val="85000"/>
                                <a:lumOff val="15000"/>
                              </a:schemeClr>
                            </a:solidFill>
                            <a:latin typeface="Cambria Math" panose="02040503050406030204" pitchFamily="18" charset="0"/>
                          </a:rPr>
                          <m:t>}</m:t>
                        </m:r>
                        <m:r>
                          <a:rPr lang="en-US" altLang="zh-CN" sz="2400" b="0" i="0" smtClean="0">
                            <a:solidFill>
                              <a:schemeClr val="tx1">
                                <a:lumMod val="85000"/>
                                <a:lumOff val="15000"/>
                              </a:schemeClr>
                            </a:solidFill>
                            <a:latin typeface="Cambria Math" panose="02040503050406030204" pitchFamily="18" charset="0"/>
                          </a:rPr>
                          <m:t>+2</m:t>
                        </m:r>
                        <m:r>
                          <a:rPr lang="en-US" altLang="zh-CN" sz="2400">
                            <a:solidFill>
                              <a:schemeClr val="tx1">
                                <a:lumMod val="85000"/>
                                <a:lumOff val="15000"/>
                              </a:schemeClr>
                            </a:solidFill>
                            <a:latin typeface="Cambria Math" panose="02040503050406030204" pitchFamily="18" charset="0"/>
                          </a:rPr>
                          <m:t> </m:t>
                        </m:r>
                      </m:oMath>
                    </m:oMathPara>
                  </a14:m>
                  <a:endParaRPr lang="en-US" altLang="zh-CN" sz="2400" dirty="0">
                    <a:solidFill>
                      <a:schemeClr val="tx1">
                        <a:lumMod val="85000"/>
                        <a:lumOff val="15000"/>
                      </a:schemeClr>
                    </a:solidFill>
                  </a:endParaRPr>
                </a:p>
              </p:txBody>
            </p:sp>
          </mc:Choice>
          <mc:Fallback xmlns="">
            <p:sp>
              <p:nvSpPr>
                <p:cNvPr id="62" name="矩形 61"/>
                <p:cNvSpPr>
                  <a:spLocks noRot="1" noChangeAspect="1" noMove="1" noResize="1" noEditPoints="1" noAdjustHandles="1" noChangeArrowheads="1" noChangeShapeType="1" noTextEdit="1"/>
                </p:cNvSpPr>
                <p:nvPr/>
              </p:nvSpPr>
              <p:spPr>
                <a:xfrm>
                  <a:off x="578090" y="2689473"/>
                  <a:ext cx="4535729" cy="487569"/>
                </a:xfrm>
                <a:prstGeom prst="rect">
                  <a:avLst/>
                </a:prstGeom>
                <a:blipFill rotWithShape="0">
                  <a:blip r:embed="rId3"/>
                  <a:stretch>
                    <a:fillRect b="-12500"/>
                  </a:stretch>
                </a:blipFill>
                <a:ln>
                  <a:noFill/>
                </a:ln>
              </p:spPr>
              <p:txBody>
                <a:bodyPr/>
                <a:lstStyle/>
                <a:p>
                  <a:r>
                    <a:rPr lang="zh-CN" altLang="en-US">
                      <a:noFill/>
                    </a:rPr>
                    <a:t> </a:t>
                  </a:r>
                </a:p>
              </p:txBody>
            </p:sp>
          </mc:Fallback>
        </mc:AlternateContent>
      </p:grpSp>
      <p:grpSp>
        <p:nvGrpSpPr>
          <p:cNvPr id="8" name="组合 7"/>
          <p:cNvGrpSpPr/>
          <p:nvPr/>
        </p:nvGrpSpPr>
        <p:grpSpPr>
          <a:xfrm>
            <a:off x="493880" y="3822285"/>
            <a:ext cx="4313978" cy="925321"/>
            <a:chOff x="435299" y="3873766"/>
            <a:chExt cx="4313978" cy="925321"/>
          </a:xfrm>
        </p:grpSpPr>
        <mc:AlternateContent xmlns:mc="http://schemas.openxmlformats.org/markup-compatibility/2006" xmlns:a14="http://schemas.microsoft.com/office/drawing/2010/main">
          <mc:Choice Requires="a14">
            <p:sp>
              <p:nvSpPr>
                <p:cNvPr id="65" name="文本框 64"/>
                <p:cNvSpPr txBox="1"/>
                <p:nvPr/>
              </p:nvSpPr>
              <p:spPr>
                <a:xfrm>
                  <a:off x="435299" y="3873766"/>
                  <a:ext cx="329288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altLang="zh-CN" sz="2400" b="0" i="0" dirty="0" smtClean="0"/>
                          <m:t>2.</m:t>
                        </m:r>
                        <m:r>
                          <m:rPr>
                            <m:nor/>
                          </m:rPr>
                          <a:rPr lang="zh-CN" altLang="en-US" sz="2400" dirty="0" smtClean="0"/>
                          <m:t>The</m:t>
                        </m:r>
                        <m:r>
                          <m:rPr>
                            <m:nor/>
                          </m:rPr>
                          <a:rPr lang="zh-CN" altLang="en-US" sz="2400" dirty="0" smtClean="0"/>
                          <m:t> </m:t>
                        </m:r>
                        <m:r>
                          <m:rPr>
                            <m:nor/>
                          </m:rPr>
                          <a:rPr lang="zh-CN" altLang="en-US" sz="2400" dirty="0" smtClean="0"/>
                          <m:t>trussness</m:t>
                        </m:r>
                        <m:r>
                          <m:rPr>
                            <m:nor/>
                          </m:rPr>
                          <a:rPr lang="zh-CN" altLang="en-US" sz="2400" dirty="0" smtClean="0"/>
                          <m:t> </m:t>
                        </m:r>
                        <m:r>
                          <m:rPr>
                            <m:nor/>
                          </m:rPr>
                          <a:rPr lang="zh-CN" altLang="en-US" sz="2400" dirty="0" smtClean="0"/>
                          <m:t>of</m:t>
                        </m:r>
                        <m:r>
                          <m:rPr>
                            <m:nor/>
                          </m:rPr>
                          <a:rPr lang="zh-CN" altLang="en-US" sz="2400" dirty="0" smtClean="0"/>
                          <m:t> </m:t>
                        </m:r>
                        <m:r>
                          <m:rPr>
                            <m:nor/>
                          </m:rPr>
                          <a:rPr lang="zh-CN" altLang="en-US" sz="2400" dirty="0" smtClean="0"/>
                          <m:t>a</m:t>
                        </m:r>
                        <m:r>
                          <m:rPr>
                            <m:nor/>
                          </m:rPr>
                          <a:rPr lang="zh-CN" altLang="en-US" sz="2400" dirty="0" smtClean="0"/>
                          <m:t> </m:t>
                        </m:r>
                        <m:r>
                          <a:rPr lang="en-US" altLang="zh-CN" sz="2400" i="1" dirty="0" smtClean="0">
                            <a:solidFill>
                              <a:srgbClr val="FF0000"/>
                            </a:solidFill>
                            <a:latin typeface="Cambria Math" panose="02040503050406030204" pitchFamily="18" charset="0"/>
                          </a:rPr>
                          <m:t>𝑒𝑑𝑔𝑒</m:t>
                        </m:r>
                      </m:oMath>
                    </m:oMathPara>
                  </a14:m>
                  <a:endParaRPr lang="zh-CN" altLang="en-US" sz="2400" i="1" dirty="0" smtClean="0"/>
                </a:p>
              </p:txBody>
            </p:sp>
          </mc:Choice>
          <mc:Fallback xmlns="">
            <p:sp>
              <p:nvSpPr>
                <p:cNvPr id="65" name="文本框 64"/>
                <p:cNvSpPr txBox="1">
                  <a:spLocks noRot="1" noChangeAspect="1" noMove="1" noResize="1" noEditPoints="1" noAdjustHandles="1" noChangeArrowheads="1" noChangeShapeType="1" noTextEdit="1"/>
                </p:cNvSpPr>
                <p:nvPr/>
              </p:nvSpPr>
              <p:spPr>
                <a:xfrm>
                  <a:off x="435299" y="3873766"/>
                  <a:ext cx="3292889" cy="369332"/>
                </a:xfrm>
                <a:prstGeom prst="rect">
                  <a:avLst/>
                </a:prstGeom>
                <a:blipFill rotWithShape="0">
                  <a:blip r:embed="rId4"/>
                  <a:stretch>
                    <a:fillRect l="-1667" r="-2963" b="-344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矩形 68"/>
                <p:cNvSpPr/>
                <p:nvPr/>
              </p:nvSpPr>
              <p:spPr>
                <a:xfrm>
                  <a:off x="550499" y="4311518"/>
                  <a:ext cx="4198778" cy="4875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smtClean="0">
                            <a:solidFill>
                              <a:schemeClr val="tx1">
                                <a:lumMod val="85000"/>
                                <a:lumOff val="15000"/>
                              </a:schemeClr>
                            </a:solidFill>
                            <a:latin typeface="Cambria Math" panose="02040503050406030204" pitchFamily="18" charset="0"/>
                          </a:rPr>
                          <m:t>𝜏</m:t>
                        </m:r>
                        <m:d>
                          <m:dPr>
                            <m:ctrlPr>
                              <a:rPr lang="en-US" altLang="zh-CN" sz="2400" b="0" i="1" smtClean="0">
                                <a:solidFill>
                                  <a:schemeClr val="tx1">
                                    <a:lumMod val="85000"/>
                                    <a:lumOff val="15000"/>
                                  </a:schemeClr>
                                </a:solidFill>
                                <a:latin typeface="Cambria Math" panose="02040503050406030204" pitchFamily="18" charset="0"/>
                              </a:rPr>
                            </m:ctrlPr>
                          </m:dPr>
                          <m:e>
                            <m:r>
                              <a:rPr lang="en-US" altLang="zh-CN" sz="2400" b="0" i="1" smtClean="0">
                                <a:solidFill>
                                  <a:schemeClr val="tx1">
                                    <a:lumMod val="85000"/>
                                    <a:lumOff val="15000"/>
                                  </a:schemeClr>
                                </a:solidFill>
                                <a:latin typeface="Cambria Math" panose="02040503050406030204" pitchFamily="18" charset="0"/>
                              </a:rPr>
                              <m:t>𝑒</m:t>
                            </m:r>
                          </m:e>
                        </m:d>
                        <m:r>
                          <a:rPr lang="en-US" altLang="zh-CN" sz="2400" b="0" i="1" smtClean="0">
                            <a:solidFill>
                              <a:schemeClr val="tx1">
                                <a:lumMod val="85000"/>
                                <a:lumOff val="15000"/>
                              </a:schemeClr>
                            </a:solidFill>
                            <a:latin typeface="Cambria Math" panose="02040503050406030204" pitchFamily="18" charset="0"/>
                          </a:rPr>
                          <m:t>=</m:t>
                        </m:r>
                        <m:sSub>
                          <m:sSubPr>
                            <m:ctrlPr>
                              <a:rPr lang="en-US" altLang="zh-CN" sz="2400" b="0" i="1" smtClean="0">
                                <a:solidFill>
                                  <a:schemeClr val="tx1">
                                    <a:lumMod val="85000"/>
                                    <a:lumOff val="15000"/>
                                  </a:schemeClr>
                                </a:solidFill>
                                <a:latin typeface="Cambria Math" panose="02040503050406030204" pitchFamily="18" charset="0"/>
                              </a:rPr>
                            </m:ctrlPr>
                          </m:sSubPr>
                          <m:e>
                            <m:r>
                              <a:rPr lang="en-US" altLang="zh-CN" sz="2400" b="0" i="1" smtClean="0">
                                <a:solidFill>
                                  <a:schemeClr val="tx1">
                                    <a:lumMod val="85000"/>
                                    <a:lumOff val="15000"/>
                                  </a:schemeClr>
                                </a:solidFill>
                                <a:latin typeface="Cambria Math" panose="02040503050406030204" pitchFamily="18" charset="0"/>
                              </a:rPr>
                              <m:t>𝑚𝑎𝑥</m:t>
                            </m:r>
                          </m:e>
                          <m:sub>
                            <m:r>
                              <a:rPr lang="en-US" altLang="zh-CN" sz="2400" b="0" i="1" smtClean="0">
                                <a:solidFill>
                                  <a:schemeClr val="tx1">
                                    <a:lumMod val="85000"/>
                                    <a:lumOff val="15000"/>
                                  </a:schemeClr>
                                </a:solidFill>
                                <a:latin typeface="Cambria Math" panose="02040503050406030204" pitchFamily="18" charset="0"/>
                              </a:rPr>
                              <m:t>𝐻</m:t>
                            </m:r>
                            <m: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400" b="0" i="1" smtClean="0">
                                <a:solidFill>
                                  <a:schemeClr val="tx1">
                                    <a:lumMod val="85000"/>
                                    <a:lumOff val="15000"/>
                                  </a:schemeClr>
                                </a:solidFill>
                                <a:latin typeface="Cambria Math" panose="02040503050406030204" pitchFamily="18" charset="0"/>
                              </a:rPr>
                              <m:t>𝐺</m:t>
                            </m:r>
                            <m:r>
                              <a:rPr lang="en-US" altLang="zh-CN" sz="2400" b="0" i="1" smtClean="0">
                                <a:solidFill>
                                  <a:schemeClr val="tx1">
                                    <a:lumMod val="85000"/>
                                    <a:lumOff val="15000"/>
                                  </a:schemeClr>
                                </a:solidFill>
                                <a:latin typeface="Cambria Math" panose="02040503050406030204" pitchFamily="18" charset="0"/>
                              </a:rPr>
                              <m:t>&amp;</m:t>
                            </m:r>
                            <m:r>
                              <a:rPr lang="en-US" altLang="zh-CN" sz="2400" b="0" i="1" smtClean="0">
                                <a:solidFill>
                                  <a:schemeClr val="tx1">
                                    <a:lumMod val="85000"/>
                                    <a:lumOff val="15000"/>
                                  </a:schemeClr>
                                </a:solidFill>
                                <a:latin typeface="Cambria Math" panose="02040503050406030204" pitchFamily="18" charset="0"/>
                              </a:rPr>
                              <m:t>𝑒</m:t>
                            </m:r>
                            <m: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t>𝐸</m:t>
                            </m:r>
                            <m:d>
                              <m:dPr>
                                <m:ctrlP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ctrlPr>
                              </m:dPr>
                              <m:e>
                                <m: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t>𝐻</m:t>
                                </m:r>
                              </m:e>
                            </m:d>
                          </m:sub>
                        </m:sSub>
                        <m:r>
                          <a:rPr lang="en-US" altLang="zh-CN" sz="2400" b="0" i="1" smtClean="0">
                            <a:solidFill>
                              <a:schemeClr val="tx1">
                                <a:lumMod val="85000"/>
                                <a:lumOff val="15000"/>
                              </a:schemeClr>
                            </a:solidFill>
                            <a:latin typeface="Cambria Math" panose="02040503050406030204" pitchFamily="18" charset="0"/>
                          </a:rPr>
                          <m:t>{</m:t>
                        </m:r>
                        <m:r>
                          <a:rPr lang="zh-CN" altLang="en-US" sz="2400" i="1">
                            <a:solidFill>
                              <a:schemeClr val="tx1">
                                <a:lumMod val="85000"/>
                                <a:lumOff val="15000"/>
                              </a:schemeClr>
                            </a:solidFill>
                            <a:latin typeface="Cambria Math" panose="02040503050406030204" pitchFamily="18" charset="0"/>
                          </a:rPr>
                          <m:t>𝜏</m:t>
                        </m:r>
                        <m:d>
                          <m:dPr>
                            <m:ctrlPr>
                              <a:rPr lang="en-US" altLang="zh-CN" sz="2400" i="1">
                                <a:solidFill>
                                  <a:schemeClr val="tx1">
                                    <a:lumMod val="85000"/>
                                    <a:lumOff val="15000"/>
                                  </a:schemeClr>
                                </a:solidFill>
                                <a:latin typeface="Cambria Math" panose="02040503050406030204" pitchFamily="18" charset="0"/>
                              </a:rPr>
                            </m:ctrlPr>
                          </m:dPr>
                          <m:e>
                            <m:r>
                              <a:rPr lang="en-US" altLang="zh-CN" sz="2400" i="1">
                                <a:solidFill>
                                  <a:schemeClr val="tx1">
                                    <a:lumMod val="85000"/>
                                    <a:lumOff val="15000"/>
                                  </a:schemeClr>
                                </a:solidFill>
                                <a:latin typeface="Cambria Math" panose="02040503050406030204" pitchFamily="18" charset="0"/>
                              </a:rPr>
                              <m:t>𝐻</m:t>
                            </m:r>
                          </m:e>
                        </m:d>
                        <m:r>
                          <a:rPr lang="en-US" altLang="zh-CN" sz="2400" b="0" i="1" smtClean="0">
                            <a:solidFill>
                              <a:schemeClr val="tx1">
                                <a:lumMod val="85000"/>
                                <a:lumOff val="15000"/>
                              </a:schemeClr>
                            </a:solidFill>
                            <a:latin typeface="Cambria Math" panose="02040503050406030204" pitchFamily="18" charset="0"/>
                          </a:rPr>
                          <m:t>}</m:t>
                        </m:r>
                        <m:r>
                          <a:rPr lang="en-US" altLang="zh-CN" sz="2400">
                            <a:solidFill>
                              <a:schemeClr val="tx1">
                                <a:lumMod val="85000"/>
                                <a:lumOff val="15000"/>
                              </a:schemeClr>
                            </a:solidFill>
                            <a:latin typeface="Cambria Math" panose="02040503050406030204" pitchFamily="18" charset="0"/>
                          </a:rPr>
                          <m:t> </m:t>
                        </m:r>
                      </m:oMath>
                    </m:oMathPara>
                  </a14:m>
                  <a:endParaRPr lang="en-US" altLang="zh-CN" sz="2400" dirty="0">
                    <a:solidFill>
                      <a:schemeClr val="tx1">
                        <a:lumMod val="85000"/>
                        <a:lumOff val="15000"/>
                      </a:schemeClr>
                    </a:solidFill>
                  </a:endParaRPr>
                </a:p>
              </p:txBody>
            </p:sp>
          </mc:Choice>
          <mc:Fallback xmlns="">
            <p:sp>
              <p:nvSpPr>
                <p:cNvPr id="69" name="矩形 68"/>
                <p:cNvSpPr>
                  <a:spLocks noRot="1" noChangeAspect="1" noMove="1" noResize="1" noEditPoints="1" noAdjustHandles="1" noChangeArrowheads="1" noChangeShapeType="1" noTextEdit="1"/>
                </p:cNvSpPr>
                <p:nvPr/>
              </p:nvSpPr>
              <p:spPr>
                <a:xfrm>
                  <a:off x="550499" y="4311518"/>
                  <a:ext cx="4198778" cy="487569"/>
                </a:xfrm>
                <a:prstGeom prst="rect">
                  <a:avLst/>
                </a:prstGeom>
                <a:blipFill rotWithShape="0">
                  <a:blip r:embed="rId5"/>
                  <a:stretch>
                    <a:fillRect b="-12500"/>
                  </a:stretch>
                </a:blipFill>
              </p:spPr>
              <p:txBody>
                <a:bodyPr/>
                <a:lstStyle/>
                <a:p>
                  <a:r>
                    <a:rPr lang="zh-CN" altLang="en-US">
                      <a:noFill/>
                    </a:rPr>
                    <a:t> </a:t>
                  </a:r>
                </a:p>
              </p:txBody>
            </p:sp>
          </mc:Fallback>
        </mc:AlternateContent>
      </p:grpSp>
      <p:grpSp>
        <p:nvGrpSpPr>
          <p:cNvPr id="11" name="组合 10"/>
          <p:cNvGrpSpPr/>
          <p:nvPr/>
        </p:nvGrpSpPr>
        <p:grpSpPr>
          <a:xfrm>
            <a:off x="493880" y="5168238"/>
            <a:ext cx="4369037" cy="898874"/>
            <a:chOff x="407540" y="5233264"/>
            <a:chExt cx="4369037" cy="898874"/>
          </a:xfrm>
        </p:grpSpPr>
        <mc:AlternateContent xmlns:mc="http://schemas.openxmlformats.org/markup-compatibility/2006" xmlns:a14="http://schemas.microsoft.com/office/drawing/2010/main">
          <mc:Choice Requires="a14">
            <p:sp>
              <p:nvSpPr>
                <p:cNvPr id="67" name="文本框 66"/>
                <p:cNvSpPr txBox="1"/>
                <p:nvPr/>
              </p:nvSpPr>
              <p:spPr>
                <a:xfrm>
                  <a:off x="407540" y="5233264"/>
                  <a:ext cx="352788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altLang="zh-CN" sz="2400" b="0" i="0" dirty="0" smtClean="0"/>
                          <m:t>3.</m:t>
                        </m:r>
                        <m:r>
                          <m:rPr>
                            <m:nor/>
                          </m:rPr>
                          <a:rPr lang="zh-CN" altLang="en-US" sz="2400" dirty="0" smtClean="0"/>
                          <m:t>The</m:t>
                        </m:r>
                        <m:r>
                          <m:rPr>
                            <m:nor/>
                          </m:rPr>
                          <a:rPr lang="zh-CN" altLang="en-US" sz="2400" dirty="0" smtClean="0"/>
                          <m:t> </m:t>
                        </m:r>
                        <m:r>
                          <m:rPr>
                            <m:nor/>
                          </m:rPr>
                          <a:rPr lang="zh-CN" altLang="en-US" sz="2400" dirty="0" smtClean="0"/>
                          <m:t>trussness</m:t>
                        </m:r>
                        <m:r>
                          <m:rPr>
                            <m:nor/>
                          </m:rPr>
                          <a:rPr lang="zh-CN" altLang="en-US" sz="2400" dirty="0" smtClean="0"/>
                          <m:t> </m:t>
                        </m:r>
                        <m:r>
                          <m:rPr>
                            <m:nor/>
                          </m:rPr>
                          <a:rPr lang="zh-CN" altLang="en-US" sz="2400" dirty="0" smtClean="0"/>
                          <m:t>of</m:t>
                        </m:r>
                        <m:r>
                          <m:rPr>
                            <m:nor/>
                          </m:rPr>
                          <a:rPr lang="zh-CN" altLang="en-US" sz="2400" dirty="0" smtClean="0"/>
                          <m:t> </m:t>
                        </m:r>
                        <m:r>
                          <m:rPr>
                            <m:nor/>
                          </m:rPr>
                          <a:rPr lang="zh-CN" altLang="en-US" sz="2400" dirty="0" smtClean="0"/>
                          <m:t>a</m:t>
                        </m:r>
                        <m:r>
                          <m:rPr>
                            <m:nor/>
                          </m:rPr>
                          <a:rPr lang="zh-CN" altLang="en-US" sz="2400" dirty="0" smtClean="0"/>
                          <m:t> </m:t>
                        </m:r>
                        <m:r>
                          <a:rPr lang="en-US" altLang="zh-CN" sz="2400" b="0" i="1" dirty="0" smtClean="0">
                            <a:solidFill>
                              <a:srgbClr val="FF0000"/>
                            </a:solidFill>
                            <a:latin typeface="Cambria Math" panose="02040503050406030204" pitchFamily="18" charset="0"/>
                          </a:rPr>
                          <m:t>𝑣𝑒𝑟𝑡𝑒𝑥</m:t>
                        </m:r>
                      </m:oMath>
                    </m:oMathPara>
                  </a14:m>
                  <a:endParaRPr lang="zh-CN" altLang="en-US" sz="2400" dirty="0" smtClean="0"/>
                </a:p>
              </p:txBody>
            </p:sp>
          </mc:Choice>
          <mc:Fallback xmlns="">
            <p:sp>
              <p:nvSpPr>
                <p:cNvPr id="67" name="文本框 66"/>
                <p:cNvSpPr txBox="1">
                  <a:spLocks noRot="1" noChangeAspect="1" noMove="1" noResize="1" noEditPoints="1" noAdjustHandles="1" noChangeArrowheads="1" noChangeShapeType="1" noTextEdit="1"/>
                </p:cNvSpPr>
                <p:nvPr/>
              </p:nvSpPr>
              <p:spPr>
                <a:xfrm>
                  <a:off x="407540" y="5233264"/>
                  <a:ext cx="3527889" cy="369332"/>
                </a:xfrm>
                <a:prstGeom prst="rect">
                  <a:avLst/>
                </a:prstGeom>
                <a:blipFill rotWithShape="0">
                  <a:blip r:embed="rId6"/>
                  <a:stretch>
                    <a:fillRect l="-1554" r="-1209"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矩形 69"/>
                <p:cNvSpPr/>
                <p:nvPr/>
              </p:nvSpPr>
              <p:spPr>
                <a:xfrm>
                  <a:off x="577799" y="5644569"/>
                  <a:ext cx="4198778" cy="4875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smtClean="0">
                            <a:solidFill>
                              <a:schemeClr val="tx1">
                                <a:lumMod val="85000"/>
                                <a:lumOff val="15000"/>
                              </a:schemeClr>
                            </a:solidFill>
                            <a:latin typeface="Cambria Math" panose="02040503050406030204" pitchFamily="18" charset="0"/>
                          </a:rPr>
                          <m:t>𝜏</m:t>
                        </m:r>
                        <m:d>
                          <m:dPr>
                            <m:ctrlPr>
                              <a:rPr lang="en-US" altLang="zh-CN" sz="2400" b="0" i="1" smtClean="0">
                                <a:solidFill>
                                  <a:schemeClr val="tx1">
                                    <a:lumMod val="85000"/>
                                    <a:lumOff val="15000"/>
                                  </a:schemeClr>
                                </a:solidFill>
                                <a:latin typeface="Cambria Math" panose="02040503050406030204" pitchFamily="18" charset="0"/>
                              </a:rPr>
                            </m:ctrlPr>
                          </m:dPr>
                          <m:e>
                            <m:r>
                              <a:rPr lang="en-US" altLang="zh-CN" sz="2400" b="0" i="1" smtClean="0">
                                <a:solidFill>
                                  <a:schemeClr val="tx1">
                                    <a:lumMod val="85000"/>
                                    <a:lumOff val="15000"/>
                                  </a:schemeClr>
                                </a:solidFill>
                                <a:latin typeface="Cambria Math" panose="02040503050406030204" pitchFamily="18" charset="0"/>
                              </a:rPr>
                              <m:t>𝑣</m:t>
                            </m:r>
                          </m:e>
                        </m:d>
                        <m:r>
                          <a:rPr lang="en-US" altLang="zh-CN" sz="2400" b="0" i="1" smtClean="0">
                            <a:solidFill>
                              <a:schemeClr val="tx1">
                                <a:lumMod val="85000"/>
                                <a:lumOff val="15000"/>
                              </a:schemeClr>
                            </a:solidFill>
                            <a:latin typeface="Cambria Math" panose="02040503050406030204" pitchFamily="18" charset="0"/>
                          </a:rPr>
                          <m:t>=</m:t>
                        </m:r>
                        <m:sSub>
                          <m:sSubPr>
                            <m:ctrlPr>
                              <a:rPr lang="en-US" altLang="zh-CN" sz="2400" b="0" i="1" smtClean="0">
                                <a:solidFill>
                                  <a:schemeClr val="tx1">
                                    <a:lumMod val="85000"/>
                                    <a:lumOff val="15000"/>
                                  </a:schemeClr>
                                </a:solidFill>
                                <a:latin typeface="Cambria Math" panose="02040503050406030204" pitchFamily="18" charset="0"/>
                              </a:rPr>
                            </m:ctrlPr>
                          </m:sSubPr>
                          <m:e>
                            <m:r>
                              <a:rPr lang="en-US" altLang="zh-CN" sz="2400" b="0" i="1" smtClean="0">
                                <a:solidFill>
                                  <a:schemeClr val="tx1">
                                    <a:lumMod val="85000"/>
                                    <a:lumOff val="15000"/>
                                  </a:schemeClr>
                                </a:solidFill>
                                <a:latin typeface="Cambria Math" panose="02040503050406030204" pitchFamily="18" charset="0"/>
                              </a:rPr>
                              <m:t>𝑚𝑎𝑥</m:t>
                            </m:r>
                          </m:e>
                          <m:sub>
                            <m:r>
                              <a:rPr lang="en-US" altLang="zh-CN" sz="2400" b="0" i="1" smtClean="0">
                                <a:solidFill>
                                  <a:schemeClr val="tx1">
                                    <a:lumMod val="85000"/>
                                    <a:lumOff val="15000"/>
                                  </a:schemeClr>
                                </a:solidFill>
                                <a:latin typeface="Cambria Math" panose="02040503050406030204" pitchFamily="18" charset="0"/>
                              </a:rPr>
                              <m:t>𝐻</m:t>
                            </m:r>
                            <m: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400" b="0" i="1" smtClean="0">
                                <a:solidFill>
                                  <a:schemeClr val="tx1">
                                    <a:lumMod val="85000"/>
                                    <a:lumOff val="15000"/>
                                  </a:schemeClr>
                                </a:solidFill>
                                <a:latin typeface="Cambria Math" panose="02040503050406030204" pitchFamily="18" charset="0"/>
                              </a:rPr>
                              <m:t>𝐺</m:t>
                            </m:r>
                            <m:r>
                              <a:rPr lang="en-US" altLang="zh-CN" sz="2400" b="0" i="1" smtClean="0">
                                <a:solidFill>
                                  <a:schemeClr val="tx1">
                                    <a:lumMod val="85000"/>
                                    <a:lumOff val="15000"/>
                                  </a:schemeClr>
                                </a:solidFill>
                                <a:latin typeface="Cambria Math" panose="02040503050406030204" pitchFamily="18" charset="0"/>
                              </a:rPr>
                              <m:t>&amp;</m:t>
                            </m:r>
                            <m:r>
                              <a:rPr lang="en-US" altLang="zh-CN" sz="2400" b="0" i="1" smtClean="0">
                                <a:solidFill>
                                  <a:schemeClr val="tx1">
                                    <a:lumMod val="85000"/>
                                    <a:lumOff val="15000"/>
                                  </a:schemeClr>
                                </a:solidFill>
                                <a:latin typeface="Cambria Math" panose="02040503050406030204" pitchFamily="18" charset="0"/>
                              </a:rPr>
                              <m:t>𝑣</m:t>
                            </m:r>
                            <m: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t>𝑉</m:t>
                            </m:r>
                            <m:d>
                              <m:dPr>
                                <m:ctrlP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ctrlPr>
                              </m:dPr>
                              <m:e>
                                <m: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t>𝐻</m:t>
                                </m:r>
                              </m:e>
                            </m:d>
                          </m:sub>
                        </m:sSub>
                        <m:r>
                          <a:rPr lang="en-US" altLang="zh-CN" sz="2400" b="0" i="1" smtClean="0">
                            <a:solidFill>
                              <a:schemeClr val="tx1">
                                <a:lumMod val="85000"/>
                                <a:lumOff val="15000"/>
                              </a:schemeClr>
                            </a:solidFill>
                            <a:latin typeface="Cambria Math" panose="02040503050406030204" pitchFamily="18" charset="0"/>
                          </a:rPr>
                          <m:t>{</m:t>
                        </m:r>
                        <m:r>
                          <a:rPr lang="zh-CN" altLang="en-US" sz="2400" i="1">
                            <a:solidFill>
                              <a:schemeClr val="tx1">
                                <a:lumMod val="85000"/>
                                <a:lumOff val="15000"/>
                              </a:schemeClr>
                            </a:solidFill>
                            <a:latin typeface="Cambria Math" panose="02040503050406030204" pitchFamily="18" charset="0"/>
                          </a:rPr>
                          <m:t>𝜏</m:t>
                        </m:r>
                        <m:d>
                          <m:dPr>
                            <m:ctrlPr>
                              <a:rPr lang="en-US" altLang="zh-CN" sz="2400" i="1">
                                <a:solidFill>
                                  <a:schemeClr val="tx1">
                                    <a:lumMod val="85000"/>
                                    <a:lumOff val="15000"/>
                                  </a:schemeClr>
                                </a:solidFill>
                                <a:latin typeface="Cambria Math" panose="02040503050406030204" pitchFamily="18" charset="0"/>
                              </a:rPr>
                            </m:ctrlPr>
                          </m:dPr>
                          <m:e>
                            <m:r>
                              <a:rPr lang="en-US" altLang="zh-CN" sz="2400" i="1">
                                <a:solidFill>
                                  <a:schemeClr val="tx1">
                                    <a:lumMod val="85000"/>
                                    <a:lumOff val="15000"/>
                                  </a:schemeClr>
                                </a:solidFill>
                                <a:latin typeface="Cambria Math" panose="02040503050406030204" pitchFamily="18" charset="0"/>
                              </a:rPr>
                              <m:t>𝐻</m:t>
                            </m:r>
                          </m:e>
                        </m:d>
                        <m:r>
                          <a:rPr lang="en-US" altLang="zh-CN" sz="2400" b="0" i="1" smtClean="0">
                            <a:solidFill>
                              <a:schemeClr val="tx1">
                                <a:lumMod val="85000"/>
                                <a:lumOff val="15000"/>
                              </a:schemeClr>
                            </a:solidFill>
                            <a:latin typeface="Cambria Math" panose="02040503050406030204" pitchFamily="18" charset="0"/>
                          </a:rPr>
                          <m:t>}</m:t>
                        </m:r>
                        <m:r>
                          <a:rPr lang="en-US" altLang="zh-CN" sz="2400">
                            <a:solidFill>
                              <a:schemeClr val="tx1">
                                <a:lumMod val="85000"/>
                                <a:lumOff val="15000"/>
                              </a:schemeClr>
                            </a:solidFill>
                            <a:latin typeface="Cambria Math" panose="02040503050406030204" pitchFamily="18" charset="0"/>
                          </a:rPr>
                          <m:t> </m:t>
                        </m:r>
                      </m:oMath>
                    </m:oMathPara>
                  </a14:m>
                  <a:endParaRPr lang="en-US" altLang="zh-CN" sz="2400" dirty="0">
                    <a:solidFill>
                      <a:schemeClr val="tx1">
                        <a:lumMod val="85000"/>
                        <a:lumOff val="15000"/>
                      </a:schemeClr>
                    </a:solidFill>
                  </a:endParaRPr>
                </a:p>
              </p:txBody>
            </p:sp>
          </mc:Choice>
          <mc:Fallback xmlns="">
            <p:sp>
              <p:nvSpPr>
                <p:cNvPr id="70" name="矩形 69"/>
                <p:cNvSpPr>
                  <a:spLocks noRot="1" noChangeAspect="1" noMove="1" noResize="1" noEditPoints="1" noAdjustHandles="1" noChangeArrowheads="1" noChangeShapeType="1" noTextEdit="1"/>
                </p:cNvSpPr>
                <p:nvPr/>
              </p:nvSpPr>
              <p:spPr>
                <a:xfrm>
                  <a:off x="577799" y="5644569"/>
                  <a:ext cx="4198778" cy="487569"/>
                </a:xfrm>
                <a:prstGeom prst="rect">
                  <a:avLst/>
                </a:prstGeom>
                <a:blipFill rotWithShape="0">
                  <a:blip r:embed="rId7"/>
                  <a:stretch>
                    <a:fillRect b="-12500"/>
                  </a:stretch>
                </a:blipFill>
              </p:spPr>
              <p:txBody>
                <a:bodyPr/>
                <a:lstStyle/>
                <a:p>
                  <a:r>
                    <a:rPr lang="zh-CN" altLang="en-US">
                      <a:noFill/>
                    </a:rPr>
                    <a:t> </a:t>
                  </a:r>
                </a:p>
              </p:txBody>
            </p:sp>
          </mc:Fallback>
        </mc:AlternateContent>
      </p:grpSp>
      <p:cxnSp>
        <p:nvCxnSpPr>
          <p:cNvPr id="71" name="直接连接符 70"/>
          <p:cNvCxnSpPr>
            <a:stCxn id="5" idx="5"/>
            <a:endCxn id="9" idx="2"/>
          </p:cNvCxnSpPr>
          <p:nvPr/>
        </p:nvCxnSpPr>
        <p:spPr>
          <a:xfrm>
            <a:off x="5644618" y="3138233"/>
            <a:ext cx="1294658" cy="789773"/>
          </a:xfrm>
          <a:prstGeom prst="line">
            <a:avLst/>
          </a:prstGeom>
          <a:ln w="381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27" idx="4"/>
            <a:endCxn id="9" idx="0"/>
          </p:cNvCxnSpPr>
          <p:nvPr/>
        </p:nvCxnSpPr>
        <p:spPr>
          <a:xfrm flipH="1">
            <a:off x="7066508" y="2289651"/>
            <a:ext cx="4349" cy="1511123"/>
          </a:xfrm>
          <a:prstGeom prst="line">
            <a:avLst/>
          </a:prstGeom>
          <a:ln w="381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27" idx="2"/>
            <a:endCxn id="5" idx="7"/>
          </p:cNvCxnSpPr>
          <p:nvPr/>
        </p:nvCxnSpPr>
        <p:spPr>
          <a:xfrm flipH="1">
            <a:off x="5644618" y="2162419"/>
            <a:ext cx="1299007" cy="795880"/>
          </a:xfrm>
          <a:prstGeom prst="line">
            <a:avLst/>
          </a:prstGeom>
          <a:ln w="38100" cap="rnd">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84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barn(outVertical)">
                                      <p:cBhvr>
                                        <p:cTn id="12" dur="500"/>
                                        <p:tgtEl>
                                          <p:spTgt spid="75"/>
                                        </p:tgtEl>
                                      </p:cBhvr>
                                    </p:animEffect>
                                  </p:childTnLst>
                                </p:cTn>
                              </p:par>
                              <p:par>
                                <p:cTn id="13" presetID="16" presetClass="entr" presetSubtype="37" fill="hold" nodeType="with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barn(outVertical)">
                                      <p:cBhvr>
                                        <p:cTn id="15" dur="500"/>
                                        <p:tgtEl>
                                          <p:spTgt spid="71"/>
                                        </p:tgtEl>
                                      </p:cBhvr>
                                    </p:animEffect>
                                  </p:childTnLst>
                                </p:cTn>
                              </p:par>
                              <p:par>
                                <p:cTn id="16" presetID="16" presetClass="entr" presetSubtype="42" fill="hold" nodeType="with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barn(outHorizontal)">
                                      <p:cBhvr>
                                        <p:cTn id="18" dur="500"/>
                                        <p:tgtEl>
                                          <p:spTgt spid="7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75"/>
                                        </p:tgtEl>
                                      </p:cBhvr>
                                    </p:animEffect>
                                    <p:set>
                                      <p:cBhvr>
                                        <p:cTn id="28" dur="1" fill="hold">
                                          <p:stCondLst>
                                            <p:cond delay="499"/>
                                          </p:stCondLst>
                                        </p:cTn>
                                        <p:tgtEl>
                                          <p:spTgt spid="75"/>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71"/>
                                        </p:tgtEl>
                                      </p:cBhvr>
                                    </p:animEffect>
                                    <p:set>
                                      <p:cBhvr>
                                        <p:cTn id="31" dur="1" fill="hold">
                                          <p:stCondLst>
                                            <p:cond delay="499"/>
                                          </p:stCondLst>
                                        </p:cTn>
                                        <p:tgtEl>
                                          <p:spTgt spid="71"/>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mph" presetSubtype="2" fill="hold" nodeType="clickEffect">
                                  <p:stCondLst>
                                    <p:cond delay="0"/>
                                  </p:stCondLst>
                                  <p:childTnLst>
                                    <p:animClr clrSpc="rgb" dir="cw">
                                      <p:cBhvr>
                                        <p:cTn id="35" dur="250" fill="hold"/>
                                        <p:tgtEl>
                                          <p:spTgt spid="5"/>
                                        </p:tgtEl>
                                        <p:attrNameLst>
                                          <p:attrName>fillcolor</p:attrName>
                                        </p:attrNameLst>
                                      </p:cBhvr>
                                      <p:to>
                                        <a:srgbClr val="00B050"/>
                                      </p:to>
                                    </p:animClr>
                                    <p:set>
                                      <p:cBhvr>
                                        <p:cTn id="36" dur="250" fill="hold"/>
                                        <p:tgtEl>
                                          <p:spTgt spid="5"/>
                                        </p:tgtEl>
                                        <p:attrNameLst>
                                          <p:attrName>fill.type</p:attrName>
                                        </p:attrNameLst>
                                      </p:cBhvr>
                                      <p:to>
                                        <p:strVal val="solid"/>
                                      </p:to>
                                    </p:set>
                                    <p:set>
                                      <p:cBhvr>
                                        <p:cTn id="37" dur="250" fill="hold"/>
                                        <p:tgtEl>
                                          <p:spTgt spid="5"/>
                                        </p:tgtEl>
                                        <p:attrNameLst>
                                          <p:attrName>fill.on</p:attrName>
                                        </p:attrNameLst>
                                      </p:cBhvr>
                                      <p:to>
                                        <p:strVal val="true"/>
                                      </p:to>
                                    </p:set>
                                  </p:childTnLst>
                                </p:cTn>
                              </p:par>
                              <p:par>
                                <p:cTn id="38" presetID="1" presetClass="emph" presetSubtype="2" fill="hold" nodeType="withEffect">
                                  <p:stCondLst>
                                    <p:cond delay="0"/>
                                  </p:stCondLst>
                                  <p:childTnLst>
                                    <p:animClr clrSpc="rgb" dir="cw">
                                      <p:cBhvr>
                                        <p:cTn id="39" dur="250" fill="hold"/>
                                        <p:tgtEl>
                                          <p:spTgt spid="9"/>
                                        </p:tgtEl>
                                        <p:attrNameLst>
                                          <p:attrName>fillcolor</p:attrName>
                                        </p:attrNameLst>
                                      </p:cBhvr>
                                      <p:to>
                                        <a:srgbClr val="00B050"/>
                                      </p:to>
                                    </p:animClr>
                                    <p:set>
                                      <p:cBhvr>
                                        <p:cTn id="40" dur="250" fill="hold"/>
                                        <p:tgtEl>
                                          <p:spTgt spid="9"/>
                                        </p:tgtEl>
                                        <p:attrNameLst>
                                          <p:attrName>fill.type</p:attrName>
                                        </p:attrNameLst>
                                      </p:cBhvr>
                                      <p:to>
                                        <p:strVal val="solid"/>
                                      </p:to>
                                    </p:set>
                                    <p:set>
                                      <p:cBhvr>
                                        <p:cTn id="41" dur="250" fill="hold"/>
                                        <p:tgtEl>
                                          <p:spTgt spid="9"/>
                                        </p:tgtEl>
                                        <p:attrNameLst>
                                          <p:attrName>fill.on</p:attrName>
                                        </p:attrNameLst>
                                      </p:cBhvr>
                                      <p:to>
                                        <p:strVal val="true"/>
                                      </p:to>
                                    </p:set>
                                  </p:childTnLst>
                                </p:cTn>
                              </p:par>
                              <p:par>
                                <p:cTn id="42" presetID="1" presetClass="emph" presetSubtype="2" fill="hold" nodeType="withEffect">
                                  <p:stCondLst>
                                    <p:cond delay="0"/>
                                  </p:stCondLst>
                                  <p:childTnLst>
                                    <p:animClr clrSpc="rgb" dir="cw">
                                      <p:cBhvr>
                                        <p:cTn id="43" dur="250" fill="hold"/>
                                        <p:tgtEl>
                                          <p:spTgt spid="15"/>
                                        </p:tgtEl>
                                        <p:attrNameLst>
                                          <p:attrName>fillcolor</p:attrName>
                                        </p:attrNameLst>
                                      </p:cBhvr>
                                      <p:to>
                                        <a:srgbClr val="00B050"/>
                                      </p:to>
                                    </p:animClr>
                                    <p:set>
                                      <p:cBhvr>
                                        <p:cTn id="44" dur="250" fill="hold"/>
                                        <p:tgtEl>
                                          <p:spTgt spid="15"/>
                                        </p:tgtEl>
                                        <p:attrNameLst>
                                          <p:attrName>fill.type</p:attrName>
                                        </p:attrNameLst>
                                      </p:cBhvr>
                                      <p:to>
                                        <p:strVal val="solid"/>
                                      </p:to>
                                    </p:set>
                                    <p:set>
                                      <p:cBhvr>
                                        <p:cTn id="45" dur="250" fill="hold"/>
                                        <p:tgtEl>
                                          <p:spTgt spid="15"/>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250" fill="hold"/>
                                        <p:tgtEl>
                                          <p:spTgt spid="27"/>
                                        </p:tgtEl>
                                        <p:attrNameLst>
                                          <p:attrName>fillcolor</p:attrName>
                                        </p:attrNameLst>
                                      </p:cBhvr>
                                      <p:to>
                                        <a:srgbClr val="00B050"/>
                                      </p:to>
                                    </p:animClr>
                                    <p:set>
                                      <p:cBhvr>
                                        <p:cTn id="48" dur="250" fill="hold"/>
                                        <p:tgtEl>
                                          <p:spTgt spid="27"/>
                                        </p:tgtEl>
                                        <p:attrNameLst>
                                          <p:attrName>fill.type</p:attrName>
                                        </p:attrNameLst>
                                      </p:cBhvr>
                                      <p:to>
                                        <p:strVal val="solid"/>
                                      </p:to>
                                    </p:set>
                                    <p:set>
                                      <p:cBhvr>
                                        <p:cTn id="49" dur="250" fill="hold"/>
                                        <p:tgtEl>
                                          <p:spTgt spid="27"/>
                                        </p:tgtEl>
                                        <p:attrNameLst>
                                          <p:attrName>fill.on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500"/>
                                        <p:tgtEl>
                                          <p:spTgt spid="1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nodeType="clickEffect">
                                  <p:stCondLst>
                                    <p:cond delay="0"/>
                                  </p:stCondLst>
                                  <p:childTnLst>
                                    <p:animEffect transition="out" filter="fade">
                                      <p:cBhvr>
                                        <p:cTn id="58" dur="500"/>
                                        <p:tgtEl>
                                          <p:spTgt spid="73"/>
                                        </p:tgtEl>
                                      </p:cBhvr>
                                    </p:animEffect>
                                    <p:set>
                                      <p:cBhvr>
                                        <p:cTn id="59" dur="1" fill="hold">
                                          <p:stCondLst>
                                            <p:cond delay="499"/>
                                          </p:stCondLst>
                                        </p:cTn>
                                        <p:tgtEl>
                                          <p:spTgt spid="73"/>
                                        </p:tgtEl>
                                        <p:attrNameLst>
                                          <p:attrName>style.visibility</p:attrName>
                                        </p:attrNameLst>
                                      </p:cBhvr>
                                      <p:to>
                                        <p:strVal val="hidden"/>
                                      </p:to>
                                    </p:set>
                                  </p:childTnLst>
                                </p:cTn>
                              </p:par>
                              <p:par>
                                <p:cTn id="60" presetID="1" presetClass="emph" presetSubtype="2" fill="hold" nodeType="withEffect">
                                  <p:stCondLst>
                                    <p:cond delay="0"/>
                                  </p:stCondLst>
                                  <p:childTnLst>
                                    <p:animClr clrSpc="rgb" dir="cw">
                                      <p:cBhvr>
                                        <p:cTn id="61" dur="250" fill="hold"/>
                                        <p:tgtEl>
                                          <p:spTgt spid="5"/>
                                        </p:tgtEl>
                                        <p:attrNameLst>
                                          <p:attrName>fillcolor</p:attrName>
                                        </p:attrNameLst>
                                      </p:cBhvr>
                                      <p:to>
                                        <a:srgbClr val="0070C0"/>
                                      </p:to>
                                    </p:animClr>
                                    <p:set>
                                      <p:cBhvr>
                                        <p:cTn id="62" dur="250" fill="hold"/>
                                        <p:tgtEl>
                                          <p:spTgt spid="5"/>
                                        </p:tgtEl>
                                        <p:attrNameLst>
                                          <p:attrName>fill.type</p:attrName>
                                        </p:attrNameLst>
                                      </p:cBhvr>
                                      <p:to>
                                        <p:strVal val="solid"/>
                                      </p:to>
                                    </p:set>
                                    <p:set>
                                      <p:cBhvr>
                                        <p:cTn id="63" dur="250" fill="hold"/>
                                        <p:tgtEl>
                                          <p:spTgt spid="5"/>
                                        </p:tgtEl>
                                        <p:attrNameLst>
                                          <p:attrName>fill.on</p:attrName>
                                        </p:attrNameLst>
                                      </p:cBhvr>
                                      <p:to>
                                        <p:strVal val="true"/>
                                      </p:to>
                                    </p:set>
                                  </p:childTnLst>
                                </p:cTn>
                              </p:par>
                              <p:par>
                                <p:cTn id="64" presetID="1" presetClass="emph" presetSubtype="2" fill="hold" nodeType="withEffect">
                                  <p:stCondLst>
                                    <p:cond delay="0"/>
                                  </p:stCondLst>
                                  <p:childTnLst>
                                    <p:animClr clrSpc="rgb" dir="cw">
                                      <p:cBhvr>
                                        <p:cTn id="65" dur="250" fill="hold"/>
                                        <p:tgtEl>
                                          <p:spTgt spid="15"/>
                                        </p:tgtEl>
                                        <p:attrNameLst>
                                          <p:attrName>fillcolor</p:attrName>
                                        </p:attrNameLst>
                                      </p:cBhvr>
                                      <p:to>
                                        <a:srgbClr val="0070C0"/>
                                      </p:to>
                                    </p:animClr>
                                    <p:set>
                                      <p:cBhvr>
                                        <p:cTn id="66" dur="250" fill="hold"/>
                                        <p:tgtEl>
                                          <p:spTgt spid="15"/>
                                        </p:tgtEl>
                                        <p:attrNameLst>
                                          <p:attrName>fill.type</p:attrName>
                                        </p:attrNameLst>
                                      </p:cBhvr>
                                      <p:to>
                                        <p:strVal val="solid"/>
                                      </p:to>
                                    </p:set>
                                    <p:set>
                                      <p:cBhvr>
                                        <p:cTn id="67" dur="250" fill="hold"/>
                                        <p:tgtEl>
                                          <p:spTgt spid="15"/>
                                        </p:tgtEl>
                                        <p:attrNameLst>
                                          <p:attrName>fill.on</p:attrName>
                                        </p:attrNameLst>
                                      </p:cBhvr>
                                      <p:to>
                                        <p:strVal val="true"/>
                                      </p:to>
                                    </p:set>
                                  </p:childTnLst>
                                </p:cTn>
                              </p:par>
                              <p:par>
                                <p:cTn id="68" presetID="1" presetClass="emph" presetSubtype="2" fill="hold" nodeType="withEffect">
                                  <p:stCondLst>
                                    <p:cond delay="0"/>
                                  </p:stCondLst>
                                  <p:childTnLst>
                                    <p:animClr clrSpc="rgb" dir="cw">
                                      <p:cBhvr>
                                        <p:cTn id="69" dur="250" fill="hold"/>
                                        <p:tgtEl>
                                          <p:spTgt spid="27"/>
                                        </p:tgtEl>
                                        <p:attrNameLst>
                                          <p:attrName>fillcolor</p:attrName>
                                        </p:attrNameLst>
                                      </p:cBhvr>
                                      <p:to>
                                        <a:srgbClr val="0070C0"/>
                                      </p:to>
                                    </p:animClr>
                                    <p:set>
                                      <p:cBhvr>
                                        <p:cTn id="70" dur="250" fill="hold"/>
                                        <p:tgtEl>
                                          <p:spTgt spid="27"/>
                                        </p:tgtEl>
                                        <p:attrNameLst>
                                          <p:attrName>fill.type</p:attrName>
                                        </p:attrNameLst>
                                      </p:cBhvr>
                                      <p:to>
                                        <p:strVal val="solid"/>
                                      </p:to>
                                    </p:set>
                                    <p:set>
                                      <p:cBhvr>
                                        <p:cTn id="71" dur="250" fill="hold"/>
                                        <p:tgtEl>
                                          <p:spTgt spid="2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2927853"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Problem definition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文本框 5"/>
          <p:cNvSpPr txBox="1"/>
          <p:nvPr/>
        </p:nvSpPr>
        <p:spPr>
          <a:xfrm>
            <a:off x="6057452" y="2310486"/>
            <a:ext cx="528320" cy="400110"/>
          </a:xfrm>
          <a:prstGeom prst="rect">
            <a:avLst/>
          </a:prstGeom>
          <a:noFill/>
        </p:spPr>
        <p:txBody>
          <a:bodyPr wrap="square" rtlCol="0">
            <a:spAutoFit/>
          </a:bodyPr>
          <a:lstStyle/>
          <a:p>
            <a:pPr algn="ctr"/>
            <a:r>
              <a:rPr lang="en-US" altLang="zh-CN" sz="2000" i="1" dirty="0" smtClean="0"/>
              <a:t>r</a:t>
            </a:r>
            <a:endParaRPr lang="zh-CN" altLang="en-US" sz="2000" i="1" dirty="0"/>
          </a:p>
        </p:txBody>
      </p:sp>
      <p:sp>
        <p:nvSpPr>
          <p:cNvPr id="61" name="矩形 60"/>
          <p:cNvSpPr/>
          <p:nvPr/>
        </p:nvSpPr>
        <p:spPr>
          <a:xfrm>
            <a:off x="3550323" y="518492"/>
            <a:ext cx="2592826" cy="646331"/>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Free Rider Effect</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五角星 2"/>
          <p:cNvSpPr/>
          <p:nvPr/>
        </p:nvSpPr>
        <p:spPr>
          <a:xfrm>
            <a:off x="6221156" y="2049987"/>
            <a:ext cx="335027" cy="335027"/>
          </a:xfrm>
          <a:prstGeom prst="star5">
            <a:avLst/>
          </a:prstGeom>
          <a:solidFill>
            <a:srgbClr val="FF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 name="矩形 6"/>
          <p:cNvSpPr/>
          <p:nvPr/>
        </p:nvSpPr>
        <p:spPr>
          <a:xfrm>
            <a:off x="7287217" y="2052483"/>
            <a:ext cx="242950" cy="2429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67" name="直接连接符 66"/>
          <p:cNvCxnSpPr>
            <a:stCxn id="68" idx="1"/>
            <a:endCxn id="3" idx="0"/>
          </p:cNvCxnSpPr>
          <p:nvPr/>
        </p:nvCxnSpPr>
        <p:spPr>
          <a:xfrm flipH="1">
            <a:off x="6388670" y="1442721"/>
            <a:ext cx="1630897" cy="607266"/>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8019567" y="1321246"/>
            <a:ext cx="242950" cy="2429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9" name="矩形 68"/>
          <p:cNvSpPr/>
          <p:nvPr/>
        </p:nvSpPr>
        <p:spPr>
          <a:xfrm>
            <a:off x="8019567" y="2724540"/>
            <a:ext cx="242950" cy="2429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0" name="椭圆 69"/>
          <p:cNvSpPr/>
          <p:nvPr/>
        </p:nvSpPr>
        <p:spPr>
          <a:xfrm>
            <a:off x="9936940" y="2043466"/>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71" name="椭圆 70"/>
          <p:cNvSpPr/>
          <p:nvPr/>
        </p:nvSpPr>
        <p:spPr>
          <a:xfrm>
            <a:off x="10894883" y="2043466"/>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73" name="椭圆 72"/>
          <p:cNvSpPr/>
          <p:nvPr/>
        </p:nvSpPr>
        <p:spPr>
          <a:xfrm>
            <a:off x="10894883" y="312396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74" name="椭圆 73"/>
          <p:cNvSpPr/>
          <p:nvPr/>
        </p:nvSpPr>
        <p:spPr>
          <a:xfrm>
            <a:off x="9936940" y="312396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75" name="椭圆 74"/>
          <p:cNvSpPr/>
          <p:nvPr/>
        </p:nvSpPr>
        <p:spPr>
          <a:xfrm>
            <a:off x="9094670" y="3123965"/>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77" name="文本框 76"/>
          <p:cNvSpPr txBox="1"/>
          <p:nvPr/>
        </p:nvSpPr>
        <p:spPr>
          <a:xfrm>
            <a:off x="7896212" y="2985487"/>
            <a:ext cx="528320" cy="400110"/>
          </a:xfrm>
          <a:prstGeom prst="rect">
            <a:avLst/>
          </a:prstGeom>
          <a:noFill/>
        </p:spPr>
        <p:txBody>
          <a:bodyPr wrap="square" rtlCol="0">
            <a:spAutoFit/>
          </a:bodyPr>
          <a:lstStyle/>
          <a:p>
            <a:pPr algn="ctr"/>
            <a:r>
              <a:rPr lang="en-US" altLang="zh-CN" sz="2000" i="1" dirty="0" smtClean="0"/>
              <a:t>v</a:t>
            </a:r>
            <a:endParaRPr lang="zh-CN" altLang="en-US" sz="2000" i="1" dirty="0"/>
          </a:p>
        </p:txBody>
      </p:sp>
      <p:sp>
        <p:nvSpPr>
          <p:cNvPr id="78" name="文本框 77"/>
          <p:cNvSpPr txBox="1"/>
          <p:nvPr/>
        </p:nvSpPr>
        <p:spPr>
          <a:xfrm>
            <a:off x="8919337" y="1617715"/>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81" name="文本框 80"/>
          <p:cNvSpPr txBox="1"/>
          <p:nvPr/>
        </p:nvSpPr>
        <p:spPr>
          <a:xfrm>
            <a:off x="10885187" y="1580819"/>
            <a:ext cx="528320" cy="400110"/>
          </a:xfrm>
          <a:prstGeom prst="rect">
            <a:avLst/>
          </a:prstGeom>
          <a:noFill/>
        </p:spPr>
        <p:txBody>
          <a:bodyPr wrap="square" rtlCol="0">
            <a:spAutoFit/>
          </a:bodyPr>
          <a:lstStyle/>
          <a:p>
            <a:pPr algn="ctr"/>
            <a:r>
              <a:rPr lang="en-US" altLang="zh-CN" sz="2000" i="1" dirty="0"/>
              <a:t>p</a:t>
            </a:r>
            <a:endParaRPr lang="zh-CN" altLang="en-US" sz="2000" i="1" dirty="0"/>
          </a:p>
        </p:txBody>
      </p:sp>
      <p:sp>
        <p:nvSpPr>
          <p:cNvPr id="83" name="文本框 82"/>
          <p:cNvSpPr txBox="1"/>
          <p:nvPr/>
        </p:nvSpPr>
        <p:spPr>
          <a:xfrm>
            <a:off x="8919337" y="3325000"/>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cxnSp>
        <p:nvCxnSpPr>
          <p:cNvPr id="84" name="直接连接符 83"/>
          <p:cNvCxnSpPr>
            <a:stCxn id="7" idx="1"/>
            <a:endCxn id="3" idx="4"/>
          </p:cNvCxnSpPr>
          <p:nvPr/>
        </p:nvCxnSpPr>
        <p:spPr>
          <a:xfrm flipH="1">
            <a:off x="6556183" y="2173958"/>
            <a:ext cx="731034" cy="3998"/>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69" idx="1"/>
            <a:endCxn id="3" idx="3"/>
          </p:cNvCxnSpPr>
          <p:nvPr/>
        </p:nvCxnSpPr>
        <p:spPr>
          <a:xfrm flipH="1" flipV="1">
            <a:off x="6492198" y="2385013"/>
            <a:ext cx="1527369" cy="461002"/>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65" idx="2"/>
            <a:endCxn id="7" idx="3"/>
          </p:cNvCxnSpPr>
          <p:nvPr/>
        </p:nvCxnSpPr>
        <p:spPr>
          <a:xfrm flipH="1">
            <a:off x="7530167" y="2170698"/>
            <a:ext cx="1564503" cy="326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69" idx="0"/>
            <a:endCxn id="68" idx="2"/>
          </p:cNvCxnSpPr>
          <p:nvPr/>
        </p:nvCxnSpPr>
        <p:spPr>
          <a:xfrm flipV="1">
            <a:off x="8141042" y="1564196"/>
            <a:ext cx="0" cy="1160344"/>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65" idx="1"/>
            <a:endCxn id="68" idx="3"/>
          </p:cNvCxnSpPr>
          <p:nvPr/>
        </p:nvCxnSpPr>
        <p:spPr>
          <a:xfrm flipH="1" flipV="1">
            <a:off x="8262517" y="1442721"/>
            <a:ext cx="869418" cy="63801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65" idx="3"/>
            <a:endCxn id="69" idx="3"/>
          </p:cNvCxnSpPr>
          <p:nvPr/>
        </p:nvCxnSpPr>
        <p:spPr>
          <a:xfrm flipH="1">
            <a:off x="8262517" y="2260665"/>
            <a:ext cx="869418" cy="58535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70" idx="2"/>
            <a:endCxn id="65" idx="6"/>
          </p:cNvCxnSpPr>
          <p:nvPr/>
        </p:nvCxnSpPr>
        <p:spPr>
          <a:xfrm flipH="1">
            <a:off x="9349134" y="2170698"/>
            <a:ext cx="587806" cy="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71" idx="2"/>
            <a:endCxn id="70" idx="6"/>
          </p:cNvCxnSpPr>
          <p:nvPr/>
        </p:nvCxnSpPr>
        <p:spPr>
          <a:xfrm flipH="1">
            <a:off x="10191404" y="2170698"/>
            <a:ext cx="703479" cy="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74" idx="2"/>
            <a:endCxn id="75" idx="6"/>
          </p:cNvCxnSpPr>
          <p:nvPr/>
        </p:nvCxnSpPr>
        <p:spPr>
          <a:xfrm flipH="1">
            <a:off x="9349134" y="3251197"/>
            <a:ext cx="587806" cy="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73" idx="2"/>
            <a:endCxn id="74" idx="6"/>
          </p:cNvCxnSpPr>
          <p:nvPr/>
        </p:nvCxnSpPr>
        <p:spPr>
          <a:xfrm flipH="1">
            <a:off x="10191404" y="3251197"/>
            <a:ext cx="703479" cy="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75" idx="0"/>
            <a:endCxn id="65" idx="4"/>
          </p:cNvCxnSpPr>
          <p:nvPr/>
        </p:nvCxnSpPr>
        <p:spPr>
          <a:xfrm flipV="1">
            <a:off x="9221902" y="2297930"/>
            <a:ext cx="0" cy="826035"/>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73" idx="0"/>
            <a:endCxn id="71" idx="4"/>
          </p:cNvCxnSpPr>
          <p:nvPr/>
        </p:nvCxnSpPr>
        <p:spPr>
          <a:xfrm flipV="1">
            <a:off x="11022115" y="2297930"/>
            <a:ext cx="0" cy="826035"/>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75" idx="7"/>
            <a:endCxn id="71" idx="3"/>
          </p:cNvCxnSpPr>
          <p:nvPr/>
        </p:nvCxnSpPr>
        <p:spPr>
          <a:xfrm flipV="1">
            <a:off x="9311869" y="2260665"/>
            <a:ext cx="1620279" cy="900565"/>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75" idx="7"/>
            <a:endCxn id="70" idx="3"/>
          </p:cNvCxnSpPr>
          <p:nvPr/>
        </p:nvCxnSpPr>
        <p:spPr>
          <a:xfrm flipV="1">
            <a:off x="9311869" y="2260665"/>
            <a:ext cx="662336" cy="900565"/>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73" idx="1"/>
            <a:endCxn id="70" idx="5"/>
          </p:cNvCxnSpPr>
          <p:nvPr/>
        </p:nvCxnSpPr>
        <p:spPr>
          <a:xfrm flipH="1" flipV="1">
            <a:off x="10154139" y="2260665"/>
            <a:ext cx="778009" cy="900565"/>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a:stCxn id="73" idx="1"/>
            <a:endCxn id="65" idx="5"/>
          </p:cNvCxnSpPr>
          <p:nvPr/>
        </p:nvCxnSpPr>
        <p:spPr>
          <a:xfrm flipH="1" flipV="1">
            <a:off x="9311869" y="2260665"/>
            <a:ext cx="1620279" cy="90056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a:stCxn id="74" idx="7"/>
            <a:endCxn id="71" idx="3"/>
          </p:cNvCxnSpPr>
          <p:nvPr/>
        </p:nvCxnSpPr>
        <p:spPr>
          <a:xfrm flipV="1">
            <a:off x="10154139" y="2260665"/>
            <a:ext cx="778009" cy="900565"/>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a:stCxn id="74" idx="1"/>
            <a:endCxn id="65" idx="5"/>
          </p:cNvCxnSpPr>
          <p:nvPr/>
        </p:nvCxnSpPr>
        <p:spPr>
          <a:xfrm flipH="1" flipV="1">
            <a:off x="9311869" y="2260665"/>
            <a:ext cx="662336" cy="900565"/>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9094670" y="2043466"/>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grpSp>
        <p:nvGrpSpPr>
          <p:cNvPr id="18" name="组合 17"/>
          <p:cNvGrpSpPr/>
          <p:nvPr/>
        </p:nvGrpSpPr>
        <p:grpSpPr>
          <a:xfrm>
            <a:off x="6492198" y="873949"/>
            <a:ext cx="5147240" cy="3697659"/>
            <a:chOff x="6492198" y="873949"/>
            <a:chExt cx="5147240" cy="3697659"/>
          </a:xfrm>
        </p:grpSpPr>
        <p:sp>
          <p:nvSpPr>
            <p:cNvPr id="143" name="圆角矩形 142"/>
            <p:cNvSpPr/>
            <p:nvPr/>
          </p:nvSpPr>
          <p:spPr>
            <a:xfrm>
              <a:off x="6891209" y="873949"/>
              <a:ext cx="4748229" cy="3369300"/>
            </a:xfrm>
            <a:prstGeom prst="roundRect">
              <a:avLst/>
            </a:prstGeom>
            <a:noFill/>
            <a:ln w="44450">
              <a:solidFill>
                <a:srgbClr val="ED7D3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文本框 143"/>
            <p:cNvSpPr txBox="1"/>
            <p:nvPr/>
          </p:nvSpPr>
          <p:spPr>
            <a:xfrm>
              <a:off x="6492198" y="4109943"/>
              <a:ext cx="638849" cy="461665"/>
            </a:xfrm>
            <a:prstGeom prst="rect">
              <a:avLst/>
            </a:prstGeom>
            <a:noFill/>
          </p:spPr>
          <p:txBody>
            <a:bodyPr wrap="square" rtlCol="0">
              <a:spAutoFit/>
            </a:bodyPr>
            <a:lstStyle/>
            <a:p>
              <a:r>
                <a:rPr lang="en-US" altLang="zh-CN" sz="2400" dirty="0" smtClean="0">
                  <a:solidFill>
                    <a:schemeClr val="accent2"/>
                  </a:solidFill>
                </a:rPr>
                <a:t>G1</a:t>
              </a:r>
              <a:endParaRPr lang="zh-CN" altLang="en-US" sz="2400" dirty="0">
                <a:solidFill>
                  <a:schemeClr val="accent2"/>
                </a:solidFill>
              </a:endParaRPr>
            </a:p>
          </p:txBody>
        </p:sp>
      </p:grpSp>
      <p:grpSp>
        <p:nvGrpSpPr>
          <p:cNvPr id="19" name="组合 18"/>
          <p:cNvGrpSpPr/>
          <p:nvPr/>
        </p:nvGrpSpPr>
        <p:grpSpPr>
          <a:xfrm>
            <a:off x="8647160" y="1442721"/>
            <a:ext cx="2760186" cy="2767964"/>
            <a:chOff x="8647160" y="1442721"/>
            <a:chExt cx="2760186" cy="2767964"/>
          </a:xfrm>
        </p:grpSpPr>
        <p:sp>
          <p:nvSpPr>
            <p:cNvPr id="146" name="圆角矩形 145"/>
            <p:cNvSpPr/>
            <p:nvPr/>
          </p:nvSpPr>
          <p:spPr>
            <a:xfrm>
              <a:off x="8919337" y="1442721"/>
              <a:ext cx="2488009" cy="2405642"/>
            </a:xfrm>
            <a:prstGeom prst="roundRect">
              <a:avLst/>
            </a:prstGeom>
            <a:noFill/>
            <a:ln w="44450">
              <a:solidFill>
                <a:srgbClr val="7030A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文本框 146"/>
            <p:cNvSpPr txBox="1"/>
            <p:nvPr/>
          </p:nvSpPr>
          <p:spPr>
            <a:xfrm>
              <a:off x="8647160" y="3749020"/>
              <a:ext cx="638849" cy="461665"/>
            </a:xfrm>
            <a:prstGeom prst="rect">
              <a:avLst/>
            </a:prstGeom>
            <a:noFill/>
          </p:spPr>
          <p:txBody>
            <a:bodyPr wrap="square" rtlCol="0">
              <a:spAutoFit/>
            </a:bodyPr>
            <a:lstStyle/>
            <a:p>
              <a:r>
                <a:rPr lang="en-US" altLang="zh-CN" sz="2400" dirty="0" smtClean="0">
                  <a:solidFill>
                    <a:srgbClr val="7030A0"/>
                  </a:solidFill>
                </a:rPr>
                <a:t>G2</a:t>
              </a:r>
              <a:endParaRPr lang="zh-CN" altLang="en-US" sz="2400" dirty="0">
                <a:solidFill>
                  <a:srgbClr val="7030A0"/>
                </a:solidFill>
              </a:endParaRPr>
            </a:p>
          </p:txBody>
        </p:sp>
      </p:grpSp>
      <p:cxnSp>
        <p:nvCxnSpPr>
          <p:cNvPr id="43" name="直接连接符 42"/>
          <p:cNvCxnSpPr>
            <a:stCxn id="7" idx="0"/>
          </p:cNvCxnSpPr>
          <p:nvPr/>
        </p:nvCxnSpPr>
        <p:spPr>
          <a:xfrm flipV="1">
            <a:off x="7408692" y="1564196"/>
            <a:ext cx="610875" cy="488287"/>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endCxn id="7" idx="2"/>
          </p:cNvCxnSpPr>
          <p:nvPr/>
        </p:nvCxnSpPr>
        <p:spPr>
          <a:xfrm flipH="1" flipV="1">
            <a:off x="7408692" y="2295433"/>
            <a:ext cx="610875" cy="429107"/>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435299" y="1320478"/>
            <a:ext cx="2445478" cy="646331"/>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Query Distance</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52" name="矩形 51"/>
              <p:cNvSpPr/>
              <p:nvPr/>
            </p:nvSpPr>
            <p:spPr>
              <a:xfrm>
                <a:off x="339256" y="1926351"/>
                <a:ext cx="5276316" cy="689163"/>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ea typeface="微软雅黑" panose="020B0503020204020204" pitchFamily="34" charset="-122"/>
                              <a:cs typeface="Arial" panose="020B0604020202020204" pitchFamily="34" charset="0"/>
                            </a:rPr>
                          </m:ctrlPr>
                        </m:sSubPr>
                        <m:e>
                          <m:r>
                            <m:rPr>
                              <m:sty m:val="p"/>
                            </m:rPr>
                            <a:rPr lang="en-US" altLang="zh-CN" sz="2400" i="1">
                              <a:latin typeface="Cambria Math" panose="02040503050406030204" pitchFamily="18" charset="0"/>
                              <a:ea typeface="微软雅黑" panose="020B0503020204020204" pitchFamily="34" charset="-122"/>
                              <a:cs typeface="Arial" panose="020B0604020202020204" pitchFamily="34" charset="0"/>
                            </a:rPr>
                            <m:t>dist</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sub>
                      </m:sSub>
                      <m:d>
                        <m:d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b="0" i="1" smtClean="0">
                              <a:solidFill>
                                <a:srgbClr val="FF0000"/>
                              </a:solidFill>
                              <a:latin typeface="Cambria Math" panose="02040503050406030204" pitchFamily="18" charset="0"/>
                              <a:ea typeface="微软雅黑" panose="020B0503020204020204" pitchFamily="34" charset="-122"/>
                              <a:cs typeface="Arial" panose="020B0604020202020204" pitchFamily="34" charset="0"/>
                            </a:rPr>
                            <m:t>𝑟</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𝑄</m:t>
                          </m:r>
                        </m:e>
                      </m:d>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𝑚𝑎𝑥</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𝑞</m:t>
                          </m:r>
                          <m:r>
                            <a:rPr lang="en-US" altLang="zh-CN" sz="2400" b="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2400" b="0" i="1" smtClean="0">
                              <a:latin typeface="Cambria Math" panose="02040503050406030204" pitchFamily="18" charset="0"/>
                              <a:ea typeface="Cambria Math" panose="02040503050406030204" pitchFamily="18" charset="0"/>
                              <a:cs typeface="Arial" panose="020B0604020202020204" pitchFamily="34" charset="0"/>
                            </a:rPr>
                            <m:t>𝑄</m:t>
                          </m:r>
                        </m:sub>
                      </m:sSub>
                      <m:sSub>
                        <m:sSub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 </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𝑑𝑖𝑠𝑡</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sub>
                      </m:sSub>
                      <m:d>
                        <m:d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𝑞</m:t>
                          </m:r>
                        </m:e>
                      </m:d>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=3</m:t>
                      </m:r>
                    </m:oMath>
                  </m:oMathPara>
                </a14:m>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52" name="矩形 51"/>
              <p:cNvSpPr>
                <a:spLocks noRot="1" noChangeAspect="1" noMove="1" noResize="1" noEditPoints="1" noAdjustHandles="1" noChangeArrowheads="1" noChangeShapeType="1" noTextEdit="1"/>
              </p:cNvSpPr>
              <p:nvPr/>
            </p:nvSpPr>
            <p:spPr>
              <a:xfrm>
                <a:off x="339256" y="1926351"/>
                <a:ext cx="5276316" cy="689163"/>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矩形 52"/>
              <p:cNvSpPr/>
              <p:nvPr/>
            </p:nvSpPr>
            <p:spPr>
              <a:xfrm>
                <a:off x="439969" y="2577972"/>
                <a:ext cx="5066708" cy="581057"/>
              </a:xfrm>
              <a:prstGeom prst="rect">
                <a:avLst/>
              </a:prstGeom>
            </p:spPr>
            <p:txBody>
              <a:bodyPr wrap="none">
                <a:spAutoFit/>
              </a:bodyPr>
              <a:lstStyle/>
              <a:p>
                <a:pPr>
                  <a:lnSpc>
                    <a:spcPct val="150000"/>
                  </a:lnSpc>
                </a:pPr>
                <a14:m>
                  <m:oMath xmlns:m="http://schemas.openxmlformats.org/officeDocument/2006/math">
                    <m:sSub>
                      <m:sSubPr>
                        <m:ctrlPr>
                          <a:rPr lang="en-US" altLang="zh-CN" sz="2400" i="1" smtClean="0">
                            <a:latin typeface="Cambria Math" panose="02040503050406030204" pitchFamily="18" charset="0"/>
                            <a:ea typeface="微软雅黑" panose="020B0503020204020204" pitchFamily="34" charset="-122"/>
                            <a:cs typeface="Arial" panose="020B0604020202020204" pitchFamily="34" charset="0"/>
                          </a:rPr>
                        </m:ctrlPr>
                      </m:sSubPr>
                      <m:e>
                        <m:r>
                          <m:rPr>
                            <m:sty m:val="p"/>
                          </m:rPr>
                          <a:rPr lang="en-US" altLang="zh-CN" sz="2400" i="1">
                            <a:latin typeface="Cambria Math" panose="02040503050406030204" pitchFamily="18" charset="0"/>
                            <a:ea typeface="微软雅黑" panose="020B0503020204020204" pitchFamily="34" charset="-122"/>
                            <a:cs typeface="Arial" panose="020B0604020202020204" pitchFamily="34" charset="0"/>
                          </a:rPr>
                          <m:t>dist</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sub>
                    </m:sSub>
                    <m:d>
                      <m:d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𝑄</m:t>
                        </m:r>
                      </m:e>
                    </m:d>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𝑚𝑎𝑥</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𝑢</m:t>
                        </m:r>
                        <m:r>
                          <a:rPr lang="en-US" altLang="zh-CN" sz="2400" b="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2400" b="0" i="1" smtClean="0">
                            <a:latin typeface="Cambria Math" panose="02040503050406030204" pitchFamily="18" charset="0"/>
                            <a:ea typeface="Cambria Math" panose="02040503050406030204" pitchFamily="18" charset="0"/>
                            <a:cs typeface="Arial" panose="020B0604020202020204" pitchFamily="34" charset="0"/>
                          </a:rPr>
                          <m:t>𝐻</m:t>
                        </m:r>
                      </m:sub>
                    </m:sSub>
                    <m:sSub>
                      <m:sSub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 </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𝑑𝑖𝑠𝑡</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sub>
                    </m:s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𝑄</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oMath>
                </a14:m>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=3</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53" name="矩形 52"/>
              <p:cNvSpPr>
                <a:spLocks noRot="1" noChangeAspect="1" noMove="1" noResize="1" noEditPoints="1" noAdjustHandles="1" noChangeArrowheads="1" noChangeShapeType="1" noTextEdit="1"/>
              </p:cNvSpPr>
              <p:nvPr/>
            </p:nvSpPr>
            <p:spPr>
              <a:xfrm>
                <a:off x="439969" y="2577972"/>
                <a:ext cx="5066708" cy="581057"/>
              </a:xfrm>
              <a:prstGeom prst="rect">
                <a:avLst/>
              </a:prstGeom>
              <a:blipFill rotWithShape="0">
                <a:blip r:embed="rId4"/>
                <a:stretch>
                  <a:fillRect l="-361" r="-963" b="-242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矩形 53"/>
              <p:cNvSpPr/>
              <p:nvPr/>
            </p:nvSpPr>
            <p:spPr>
              <a:xfrm>
                <a:off x="439969" y="3301173"/>
                <a:ext cx="5223097" cy="581057"/>
              </a:xfrm>
              <a:prstGeom prst="rect">
                <a:avLst/>
              </a:prstGeom>
            </p:spPr>
            <p:txBody>
              <a:bodyPr wrap="none">
                <a:spAutoFit/>
              </a:bodyPr>
              <a:lstStyle/>
              <a:p>
                <a:pPr>
                  <a:lnSpc>
                    <a:spcPct val="150000"/>
                  </a:lnSpc>
                </a:pPr>
                <a14:m>
                  <m:oMath xmlns:m="http://schemas.openxmlformats.org/officeDocument/2006/math">
                    <m:sSub>
                      <m:sSubPr>
                        <m:ctrlPr>
                          <a:rPr lang="en-US" altLang="zh-CN" sz="2400" i="1" smtClean="0">
                            <a:latin typeface="Cambria Math" panose="02040503050406030204" pitchFamily="18" charset="0"/>
                            <a:ea typeface="微软雅黑" panose="020B0503020204020204" pitchFamily="34" charset="-122"/>
                            <a:cs typeface="Arial" panose="020B0604020202020204" pitchFamily="34" charset="0"/>
                          </a:rPr>
                        </m:ctrlPr>
                      </m:sSubPr>
                      <m:e>
                        <m:r>
                          <m:rPr>
                            <m:sty m:val="p"/>
                          </m:rPr>
                          <a:rPr lang="en-US" altLang="zh-CN" sz="2400" i="1">
                            <a:latin typeface="Cambria Math" panose="02040503050406030204" pitchFamily="18" charset="0"/>
                            <a:ea typeface="微软雅黑" panose="020B0503020204020204" pitchFamily="34" charset="-122"/>
                            <a:cs typeface="Arial" panose="020B0604020202020204" pitchFamily="34" charset="0"/>
                          </a:rPr>
                          <m:t>dist</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sub>
                    </m:sSub>
                    <m:d>
                      <m:d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1,</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𝑄</m:t>
                        </m:r>
                      </m:e>
                    </m:d>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𝑚𝑎𝑥</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𝑢</m:t>
                        </m:r>
                        <m:r>
                          <a:rPr lang="en-US" altLang="zh-CN" sz="2400" b="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2400" b="0" i="1" smtClean="0">
                            <a:latin typeface="Cambria Math" panose="02040503050406030204" pitchFamily="18" charset="0"/>
                            <a:ea typeface="Cambria Math" panose="02040503050406030204" pitchFamily="18" charset="0"/>
                            <a:cs typeface="Arial" panose="020B0604020202020204" pitchFamily="34" charset="0"/>
                          </a:rPr>
                          <m:t>𝐻</m:t>
                        </m:r>
                      </m:sub>
                    </m:sSub>
                    <m:sSub>
                      <m:sSub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 </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𝑑𝑖𝑠𝑡</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sub>
                    </m:s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𝑄</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oMath>
                </a14:m>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=2</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54" name="矩形 53"/>
              <p:cNvSpPr>
                <a:spLocks noRot="1" noChangeAspect="1" noMove="1" noResize="1" noEditPoints="1" noAdjustHandles="1" noChangeArrowheads="1" noChangeShapeType="1" noTextEdit="1"/>
              </p:cNvSpPr>
              <p:nvPr/>
            </p:nvSpPr>
            <p:spPr>
              <a:xfrm>
                <a:off x="439969" y="3301173"/>
                <a:ext cx="5223097" cy="581057"/>
              </a:xfrm>
              <a:prstGeom prst="rect">
                <a:avLst/>
              </a:prstGeom>
              <a:blipFill rotWithShape="0">
                <a:blip r:embed="rId5"/>
                <a:stretch>
                  <a:fillRect l="-350" r="-817" b="-242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矩形 54"/>
              <p:cNvSpPr/>
              <p:nvPr/>
            </p:nvSpPr>
            <p:spPr>
              <a:xfrm>
                <a:off x="439969" y="4017570"/>
                <a:ext cx="5223097" cy="581057"/>
              </a:xfrm>
              <a:prstGeom prst="rect">
                <a:avLst/>
              </a:prstGeom>
            </p:spPr>
            <p:txBody>
              <a:bodyPr wrap="none">
                <a:spAutoFit/>
              </a:bodyPr>
              <a:lstStyle/>
              <a:p>
                <a:pPr>
                  <a:lnSpc>
                    <a:spcPct val="150000"/>
                  </a:lnSpc>
                </a:pPr>
                <a14:m>
                  <m:oMath xmlns:m="http://schemas.openxmlformats.org/officeDocument/2006/math">
                    <m:sSub>
                      <m:sSubPr>
                        <m:ctrlPr>
                          <a:rPr lang="en-US" altLang="zh-CN" sz="2400" i="1" smtClean="0">
                            <a:latin typeface="Cambria Math" panose="02040503050406030204" pitchFamily="18" charset="0"/>
                            <a:ea typeface="微软雅黑" panose="020B0503020204020204" pitchFamily="34" charset="-122"/>
                            <a:cs typeface="Arial" panose="020B0604020202020204" pitchFamily="34" charset="0"/>
                          </a:rPr>
                        </m:ctrlPr>
                      </m:sSubPr>
                      <m:e>
                        <m:r>
                          <m:rPr>
                            <m:sty m:val="p"/>
                          </m:rPr>
                          <a:rPr lang="en-US" altLang="zh-CN" sz="2400" i="1">
                            <a:latin typeface="Cambria Math" panose="02040503050406030204" pitchFamily="18" charset="0"/>
                            <a:ea typeface="微软雅黑" panose="020B0503020204020204" pitchFamily="34" charset="-122"/>
                            <a:cs typeface="Arial" panose="020B0604020202020204" pitchFamily="34" charset="0"/>
                          </a:rPr>
                          <m:t>dist</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sub>
                    </m:sSub>
                    <m:d>
                      <m:d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2,</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𝑄</m:t>
                        </m:r>
                      </m:e>
                    </m:d>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𝑚𝑎𝑥</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𝑢</m:t>
                        </m:r>
                        <m:r>
                          <a:rPr lang="en-US" altLang="zh-CN" sz="2400" b="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2400" b="0" i="1" smtClean="0">
                            <a:latin typeface="Cambria Math" panose="02040503050406030204" pitchFamily="18" charset="0"/>
                            <a:ea typeface="Cambria Math" panose="02040503050406030204" pitchFamily="18" charset="0"/>
                            <a:cs typeface="Arial" panose="020B0604020202020204" pitchFamily="34" charset="0"/>
                          </a:rPr>
                          <m:t>𝐻</m:t>
                        </m:r>
                      </m:sub>
                    </m:sSub>
                    <m:sSub>
                      <m:sSub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 </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𝑑𝑖𝑠𝑡</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sub>
                    </m:s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𝑄</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oMath>
                </a14:m>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=2</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55" name="矩形 54"/>
              <p:cNvSpPr>
                <a:spLocks noRot="1" noChangeAspect="1" noMove="1" noResize="1" noEditPoints="1" noAdjustHandles="1" noChangeArrowheads="1" noChangeShapeType="1" noTextEdit="1"/>
              </p:cNvSpPr>
              <p:nvPr/>
            </p:nvSpPr>
            <p:spPr>
              <a:xfrm>
                <a:off x="439969" y="4017570"/>
                <a:ext cx="5223097" cy="581057"/>
              </a:xfrm>
              <a:prstGeom prst="rect">
                <a:avLst/>
              </a:prstGeom>
              <a:blipFill rotWithShape="0">
                <a:blip r:embed="rId6"/>
                <a:stretch>
                  <a:fillRect l="-350" r="-817" b="-24211"/>
                </a:stretch>
              </a:blipFill>
            </p:spPr>
            <p:txBody>
              <a:bodyPr/>
              <a:lstStyle/>
              <a:p>
                <a:r>
                  <a:rPr lang="zh-CN" altLang="en-US">
                    <a:noFill/>
                  </a:rPr>
                  <a:t> </a:t>
                </a:r>
              </a:p>
            </p:txBody>
          </p:sp>
        </mc:Fallback>
      </mc:AlternateContent>
      <p:sp>
        <p:nvSpPr>
          <p:cNvPr id="56" name="矩形 55"/>
          <p:cNvSpPr/>
          <p:nvPr/>
        </p:nvSpPr>
        <p:spPr>
          <a:xfrm>
            <a:off x="511848" y="4790346"/>
            <a:ext cx="2532103" cy="646331"/>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Graph Diameter</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20" name="组合 19"/>
          <p:cNvGrpSpPr/>
          <p:nvPr/>
        </p:nvGrpSpPr>
        <p:grpSpPr>
          <a:xfrm>
            <a:off x="967069" y="5436677"/>
            <a:ext cx="4408206" cy="646331"/>
            <a:chOff x="967069" y="5436677"/>
            <a:chExt cx="4408206" cy="646331"/>
          </a:xfrm>
        </p:grpSpPr>
        <mc:AlternateContent xmlns:mc="http://schemas.openxmlformats.org/markup-compatibility/2006" xmlns:a14="http://schemas.microsoft.com/office/drawing/2010/main">
          <mc:Choice Requires="a14">
            <p:sp>
              <p:nvSpPr>
                <p:cNvPr id="57" name="矩形 56"/>
                <p:cNvSpPr/>
                <p:nvPr/>
              </p:nvSpPr>
              <p:spPr>
                <a:xfrm>
                  <a:off x="967069" y="5436677"/>
                  <a:ext cx="2013180" cy="646331"/>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𝑑𝑖𝑠𝑡</m:t>
                        </m:r>
                        <m:d>
                          <m:d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1</m:t>
                            </m:r>
                          </m:e>
                        </m:d>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=3</m:t>
                        </m:r>
                      </m:oMath>
                    </m:oMathPara>
                  </a14:m>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57" name="矩形 56"/>
                <p:cNvSpPr>
                  <a:spLocks noRot="1" noChangeAspect="1" noMove="1" noResize="1" noEditPoints="1" noAdjustHandles="1" noChangeArrowheads="1" noChangeShapeType="1" noTextEdit="1"/>
                </p:cNvSpPr>
                <p:nvPr/>
              </p:nvSpPr>
              <p:spPr>
                <a:xfrm>
                  <a:off x="967069" y="5436677"/>
                  <a:ext cx="2013180" cy="646331"/>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矩形 57"/>
                <p:cNvSpPr/>
                <p:nvPr/>
              </p:nvSpPr>
              <p:spPr>
                <a:xfrm>
                  <a:off x="3362095" y="5436677"/>
                  <a:ext cx="2013180" cy="646331"/>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𝑑𝑖𝑠𝑡</m:t>
                        </m:r>
                        <m:d>
                          <m:d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2</m:t>
                            </m:r>
                          </m:e>
                        </m:d>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=2</m:t>
                        </m:r>
                      </m:oMath>
                    </m:oMathPara>
                  </a14:m>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58" name="矩形 57"/>
                <p:cNvSpPr>
                  <a:spLocks noRot="1" noChangeAspect="1" noMove="1" noResize="1" noEditPoints="1" noAdjustHandles="1" noChangeArrowheads="1" noChangeShapeType="1" noTextEdit="1"/>
                </p:cNvSpPr>
                <p:nvPr/>
              </p:nvSpPr>
              <p:spPr>
                <a:xfrm>
                  <a:off x="3362095" y="5436677"/>
                  <a:ext cx="2013180" cy="646331"/>
                </a:xfrm>
                <a:prstGeom prst="rect">
                  <a:avLst/>
                </a:prstGeom>
                <a:blipFill rotWithShape="0">
                  <a:blip r:embed="rId8"/>
                  <a:stretch>
                    <a:fillRect/>
                  </a:stretch>
                </a:blipFill>
              </p:spPr>
              <p:txBody>
                <a:bodyPr/>
                <a:lstStyle/>
                <a:p>
                  <a:r>
                    <a:rPr lang="zh-CN" altLang="en-US">
                      <a:noFill/>
                    </a:rPr>
                    <a:t> </a:t>
                  </a:r>
                </a:p>
              </p:txBody>
            </p:sp>
          </mc:Fallback>
        </mc:AlternateContent>
      </p:grpSp>
      <p:cxnSp>
        <p:nvCxnSpPr>
          <p:cNvPr id="59" name="直接连接符 58"/>
          <p:cNvCxnSpPr>
            <a:stCxn id="65" idx="2"/>
          </p:cNvCxnSpPr>
          <p:nvPr/>
        </p:nvCxnSpPr>
        <p:spPr>
          <a:xfrm flipH="1">
            <a:off x="7550111" y="2170698"/>
            <a:ext cx="1544559" cy="4010"/>
          </a:xfrm>
          <a:prstGeom prst="line">
            <a:avLst/>
          </a:prstGeom>
          <a:ln w="4445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75" idx="0"/>
            <a:endCxn id="65" idx="4"/>
          </p:cNvCxnSpPr>
          <p:nvPr/>
        </p:nvCxnSpPr>
        <p:spPr>
          <a:xfrm flipV="1">
            <a:off x="9221902" y="2297930"/>
            <a:ext cx="0" cy="826035"/>
          </a:xfrm>
          <a:prstGeom prst="line">
            <a:avLst/>
          </a:prstGeom>
          <a:ln w="4445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7" idx="1"/>
            <a:endCxn id="3" idx="4"/>
          </p:cNvCxnSpPr>
          <p:nvPr/>
        </p:nvCxnSpPr>
        <p:spPr>
          <a:xfrm flipH="1">
            <a:off x="6556183" y="2173958"/>
            <a:ext cx="731034" cy="3998"/>
          </a:xfrm>
          <a:prstGeom prst="line">
            <a:avLst/>
          </a:prstGeom>
          <a:ln w="44450" cap="rnd">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5599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wipe(left)">
                                      <p:cBhvr>
                                        <p:cTn id="12" dur="5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wipe(left)">
                                      <p:cBhvr>
                                        <p:cTn id="17" dur="500"/>
                                        <p:tgtEl>
                                          <p:spTgt spid="66"/>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wipe(left)">
                                      <p:cBhvr>
                                        <p:cTn id="21" dur="500"/>
                                        <p:tgtEl>
                                          <p:spTgt spid="59"/>
                                        </p:tgtEl>
                                      </p:cBhvr>
                                    </p:animEffect>
                                  </p:childTnLst>
                                </p:cTn>
                              </p:par>
                            </p:childTnLst>
                          </p:cTn>
                        </p:par>
                        <p:par>
                          <p:cTn id="22" fill="hold">
                            <p:stCondLst>
                              <p:cond delay="1000"/>
                            </p:stCondLst>
                            <p:childTnLst>
                              <p:par>
                                <p:cTn id="23" presetID="22" presetClass="entr" presetSubtype="1" fill="hold" nodeType="after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wipe(up)">
                                      <p:cBhvr>
                                        <p:cTn id="25" dur="500"/>
                                        <p:tgtEl>
                                          <p:spTgt spid="6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wipe(left)">
                                      <p:cBhvr>
                                        <p:cTn id="30" dur="500"/>
                                        <p:tgtEl>
                                          <p:spTgt spid="53"/>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heel(1)">
                                      <p:cBhvr>
                                        <p:cTn id="35" dur="10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4"/>
                                        </p:tgtEl>
                                        <p:attrNameLst>
                                          <p:attrName>style.visibility</p:attrName>
                                        </p:attrNameLst>
                                      </p:cBhvr>
                                      <p:to>
                                        <p:strVal val="visible"/>
                                      </p:to>
                                    </p:set>
                                    <p:animEffect transition="in" filter="wipe(left)">
                                      <p:cBhvr>
                                        <p:cTn id="40" dur="500"/>
                                        <p:tgtEl>
                                          <p:spTgt spid="54"/>
                                        </p:tgtEl>
                                      </p:cBhvr>
                                    </p:animEffect>
                                  </p:childTnLst>
                                </p:cTn>
                              </p:par>
                              <p:par>
                                <p:cTn id="41" presetID="10" presetClass="exit" presetSubtype="0" fill="hold" nodeType="withEffect">
                                  <p:stCondLst>
                                    <p:cond delay="0"/>
                                  </p:stCondLst>
                                  <p:childTnLst>
                                    <p:animEffect transition="out" filter="fade">
                                      <p:cBhvr>
                                        <p:cTn id="42" dur="500"/>
                                        <p:tgtEl>
                                          <p:spTgt spid="66"/>
                                        </p:tgtEl>
                                      </p:cBhvr>
                                    </p:animEffect>
                                    <p:set>
                                      <p:cBhvr>
                                        <p:cTn id="43" dur="1" fill="hold">
                                          <p:stCondLst>
                                            <p:cond delay="499"/>
                                          </p:stCondLst>
                                        </p:cTn>
                                        <p:tgtEl>
                                          <p:spTgt spid="66"/>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heel(1)">
                                      <p:cBhvr>
                                        <p:cTn id="48" dur="1000"/>
                                        <p:tgtEl>
                                          <p:spTgt spid="19"/>
                                        </p:tgtEl>
                                      </p:cBhvr>
                                    </p:animEffect>
                                  </p:childTnLst>
                                </p:cTn>
                              </p:par>
                              <p:par>
                                <p:cTn id="49" presetID="10" presetClass="exit" presetSubtype="0" fill="hold" nodeType="withEffect">
                                  <p:stCondLst>
                                    <p:cond delay="0"/>
                                  </p:stCondLst>
                                  <p:childTnLst>
                                    <p:animEffect transition="out" filter="fade">
                                      <p:cBhvr>
                                        <p:cTn id="50" dur="500"/>
                                        <p:tgtEl>
                                          <p:spTgt spid="59"/>
                                        </p:tgtEl>
                                      </p:cBhvr>
                                    </p:animEffect>
                                    <p:set>
                                      <p:cBhvr>
                                        <p:cTn id="51" dur="1" fill="hold">
                                          <p:stCondLst>
                                            <p:cond delay="499"/>
                                          </p:stCondLst>
                                        </p:cTn>
                                        <p:tgtEl>
                                          <p:spTgt spid="59"/>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63"/>
                                        </p:tgtEl>
                                      </p:cBhvr>
                                    </p:animEffect>
                                    <p:set>
                                      <p:cBhvr>
                                        <p:cTn id="54" dur="1" fill="hold">
                                          <p:stCondLst>
                                            <p:cond delay="499"/>
                                          </p:stCondLst>
                                        </p:cTn>
                                        <p:tgtEl>
                                          <p:spTgt spid="63"/>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wipe(left)">
                                      <p:cBhvr>
                                        <p:cTn id="59" dur="500"/>
                                        <p:tgtEl>
                                          <p:spTgt spid="55"/>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fade">
                                      <p:cBhvr>
                                        <p:cTn id="64" dur="500"/>
                                        <p:tgtEl>
                                          <p:spTgt spid="5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3" grpId="0"/>
      <p:bldP spid="54" grpId="0"/>
      <p:bldP spid="55" grpId="0"/>
      <p:bldP spid="5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5236516" y="1646209"/>
            <a:ext cx="5093368" cy="3187460"/>
            <a:chOff x="5236515" y="1646209"/>
            <a:chExt cx="6816231" cy="3187460"/>
          </a:xfrm>
        </p:grpSpPr>
        <p:sp>
          <p:nvSpPr>
            <p:cNvPr id="62" name="圆角矩形 61"/>
            <p:cNvSpPr/>
            <p:nvPr/>
          </p:nvSpPr>
          <p:spPr>
            <a:xfrm>
              <a:off x="5236515" y="1646209"/>
              <a:ext cx="6816231" cy="2827029"/>
            </a:xfrm>
            <a:prstGeom prst="roundRect">
              <a:avLst/>
            </a:prstGeom>
            <a:solidFill>
              <a:srgbClr val="DE9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10330756" y="4433559"/>
              <a:ext cx="1704305" cy="400110"/>
            </a:xfrm>
            <a:prstGeom prst="rect">
              <a:avLst/>
            </a:prstGeom>
            <a:noFill/>
          </p:spPr>
          <p:txBody>
            <a:bodyPr wrap="square" rtlCol="0">
              <a:spAutoFit/>
            </a:bodyPr>
            <a:lstStyle/>
            <a:p>
              <a:r>
                <a:rPr lang="en-US" altLang="zh-CN" sz="2000" b="1" dirty="0" smtClean="0"/>
                <a:t>4-Truss</a:t>
              </a:r>
              <a:endParaRPr lang="zh-CN" altLang="en-US" sz="2000" b="1" dirty="0"/>
            </a:p>
          </p:txBody>
        </p:sp>
      </p:grpSp>
      <p:sp>
        <p:nvSpPr>
          <p:cNvPr id="4" name="矩形 3"/>
          <p:cNvSpPr/>
          <p:nvPr/>
        </p:nvSpPr>
        <p:spPr>
          <a:xfrm>
            <a:off x="435299" y="508085"/>
            <a:ext cx="2927853"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Problem definition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椭圆 4"/>
          <p:cNvSpPr/>
          <p:nvPr/>
        </p:nvSpPr>
        <p:spPr>
          <a:xfrm>
            <a:off x="5427419"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6" name="文本框 5"/>
          <p:cNvSpPr txBox="1"/>
          <p:nvPr/>
        </p:nvSpPr>
        <p:spPr>
          <a:xfrm>
            <a:off x="5236516" y="3121967"/>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9" name="椭圆 8"/>
          <p:cNvSpPr/>
          <p:nvPr/>
        </p:nvSpPr>
        <p:spPr>
          <a:xfrm>
            <a:off x="6939276" y="380077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 name="文本框 9"/>
          <p:cNvSpPr txBox="1"/>
          <p:nvPr/>
        </p:nvSpPr>
        <p:spPr>
          <a:xfrm>
            <a:off x="6774811" y="4007614"/>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sp>
        <p:nvSpPr>
          <p:cNvPr id="12" name="椭圆 11"/>
          <p:cNvSpPr/>
          <p:nvPr/>
        </p:nvSpPr>
        <p:spPr>
          <a:xfrm>
            <a:off x="904314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 name="文本框 12"/>
          <p:cNvSpPr txBox="1"/>
          <p:nvPr/>
        </p:nvSpPr>
        <p:spPr>
          <a:xfrm>
            <a:off x="8862947" y="4030374"/>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sp>
        <p:nvSpPr>
          <p:cNvPr id="15" name="椭圆 14"/>
          <p:cNvSpPr/>
          <p:nvPr/>
        </p:nvSpPr>
        <p:spPr>
          <a:xfrm>
            <a:off x="6252780"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6" name="文本框 15"/>
          <p:cNvSpPr txBox="1"/>
          <p:nvPr/>
        </p:nvSpPr>
        <p:spPr>
          <a:xfrm>
            <a:off x="6010442" y="3112139"/>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sp>
        <p:nvSpPr>
          <p:cNvPr id="18" name="椭圆 17"/>
          <p:cNvSpPr/>
          <p:nvPr/>
        </p:nvSpPr>
        <p:spPr>
          <a:xfrm>
            <a:off x="8356314"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9" name="文本框 18"/>
          <p:cNvSpPr txBox="1"/>
          <p:nvPr/>
        </p:nvSpPr>
        <p:spPr>
          <a:xfrm>
            <a:off x="8143700" y="3132840"/>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sp>
        <p:nvSpPr>
          <p:cNvPr id="21" name="椭圆 20"/>
          <p:cNvSpPr/>
          <p:nvPr/>
        </p:nvSpPr>
        <p:spPr>
          <a:xfrm>
            <a:off x="9951191"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2" name="文本框 21"/>
          <p:cNvSpPr txBox="1"/>
          <p:nvPr/>
        </p:nvSpPr>
        <p:spPr>
          <a:xfrm>
            <a:off x="9801563" y="3121655"/>
            <a:ext cx="528320" cy="400110"/>
          </a:xfrm>
          <a:prstGeom prst="rect">
            <a:avLst/>
          </a:prstGeom>
          <a:noFill/>
        </p:spPr>
        <p:txBody>
          <a:bodyPr wrap="square" rtlCol="0">
            <a:spAutoFit/>
          </a:bodyPr>
          <a:lstStyle/>
          <a:p>
            <a:pPr algn="ctr"/>
            <a:r>
              <a:rPr lang="en-US" altLang="zh-CN" sz="2000" i="1" dirty="0"/>
              <a:t>q</a:t>
            </a:r>
            <a:r>
              <a:rPr lang="en-US" altLang="zh-CN" sz="2000" i="1" dirty="0" smtClean="0"/>
              <a:t>3</a:t>
            </a:r>
            <a:endParaRPr lang="zh-CN" altLang="en-US" sz="2000" i="1" dirty="0"/>
          </a:p>
        </p:txBody>
      </p:sp>
      <p:sp>
        <p:nvSpPr>
          <p:cNvPr id="24" name="椭圆 23"/>
          <p:cNvSpPr/>
          <p:nvPr/>
        </p:nvSpPr>
        <p:spPr>
          <a:xfrm>
            <a:off x="9043142" y="203774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5" name="文本框 24"/>
          <p:cNvSpPr txBox="1"/>
          <p:nvPr/>
        </p:nvSpPr>
        <p:spPr>
          <a:xfrm>
            <a:off x="8910572" y="1656387"/>
            <a:ext cx="528320" cy="400110"/>
          </a:xfrm>
          <a:prstGeom prst="rect">
            <a:avLst/>
          </a:prstGeom>
          <a:noFill/>
        </p:spPr>
        <p:txBody>
          <a:bodyPr wrap="square" rtlCol="0">
            <a:spAutoFit/>
          </a:bodyPr>
          <a:lstStyle/>
          <a:p>
            <a:pPr algn="ctr"/>
            <a:r>
              <a:rPr lang="en-US" altLang="zh-CN" sz="2000" i="1" dirty="0" smtClean="0"/>
              <a:t>v5</a:t>
            </a:r>
            <a:endParaRPr lang="zh-CN" altLang="en-US" sz="2000" i="1" dirty="0"/>
          </a:p>
        </p:txBody>
      </p:sp>
      <p:sp>
        <p:nvSpPr>
          <p:cNvPr id="27" name="椭圆 26"/>
          <p:cNvSpPr/>
          <p:nvPr/>
        </p:nvSpPr>
        <p:spPr>
          <a:xfrm>
            <a:off x="6943625"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8" name="文本框 27"/>
          <p:cNvSpPr txBox="1"/>
          <p:nvPr/>
        </p:nvSpPr>
        <p:spPr>
          <a:xfrm>
            <a:off x="6781533" y="1656387"/>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sp>
        <p:nvSpPr>
          <p:cNvPr id="30" name="椭圆 29"/>
          <p:cNvSpPr/>
          <p:nvPr/>
        </p:nvSpPr>
        <p:spPr>
          <a:xfrm>
            <a:off x="7812754" y="10926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1" name="文本框 30"/>
          <p:cNvSpPr txBox="1"/>
          <p:nvPr/>
        </p:nvSpPr>
        <p:spPr>
          <a:xfrm>
            <a:off x="7698051" y="698631"/>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sp>
        <p:nvSpPr>
          <p:cNvPr id="33" name="椭圆 32"/>
          <p:cNvSpPr/>
          <p:nvPr/>
        </p:nvSpPr>
        <p:spPr>
          <a:xfrm>
            <a:off x="10795167"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4" name="文本框 33"/>
          <p:cNvSpPr txBox="1"/>
          <p:nvPr/>
        </p:nvSpPr>
        <p:spPr>
          <a:xfrm>
            <a:off x="10688597" y="1648538"/>
            <a:ext cx="528320" cy="400110"/>
          </a:xfrm>
          <a:prstGeom prst="rect">
            <a:avLst/>
          </a:prstGeom>
          <a:noFill/>
        </p:spPr>
        <p:txBody>
          <a:bodyPr wrap="square" rtlCol="0">
            <a:spAutoFit/>
          </a:bodyPr>
          <a:lstStyle/>
          <a:p>
            <a:pPr algn="ctr"/>
            <a:r>
              <a:rPr lang="en-US" altLang="zh-CN" sz="2000" i="1" dirty="0" smtClean="0"/>
              <a:t>p1</a:t>
            </a:r>
            <a:endParaRPr lang="zh-CN" altLang="en-US" sz="2000" i="1" dirty="0"/>
          </a:p>
        </p:txBody>
      </p:sp>
      <p:cxnSp>
        <p:nvCxnSpPr>
          <p:cNvPr id="36" name="直接连接符 35"/>
          <p:cNvCxnSpPr>
            <a:stCxn id="5" idx="6"/>
            <a:endCxn id="15" idx="2"/>
          </p:cNvCxnSpPr>
          <p:nvPr/>
        </p:nvCxnSpPr>
        <p:spPr>
          <a:xfrm>
            <a:off x="5681883" y="3048266"/>
            <a:ext cx="57089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5" idx="6"/>
            <a:endCxn id="18" idx="2"/>
          </p:cNvCxnSpPr>
          <p:nvPr/>
        </p:nvCxnSpPr>
        <p:spPr>
          <a:xfrm>
            <a:off x="6507244" y="3048266"/>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8" idx="6"/>
            <a:endCxn id="21" idx="2"/>
          </p:cNvCxnSpPr>
          <p:nvPr/>
        </p:nvCxnSpPr>
        <p:spPr>
          <a:xfrm>
            <a:off x="8610778" y="3048266"/>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11467339"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46" name="直接连接符 45"/>
          <p:cNvCxnSpPr>
            <a:stCxn id="21" idx="6"/>
            <a:endCxn id="45" idx="2"/>
          </p:cNvCxnSpPr>
          <p:nvPr/>
        </p:nvCxnSpPr>
        <p:spPr>
          <a:xfrm>
            <a:off x="10205655" y="3048266"/>
            <a:ext cx="12616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11633973" y="2857358"/>
            <a:ext cx="528320" cy="400110"/>
          </a:xfrm>
          <a:prstGeom prst="rect">
            <a:avLst/>
          </a:prstGeom>
          <a:noFill/>
        </p:spPr>
        <p:txBody>
          <a:bodyPr wrap="square" rtlCol="0">
            <a:spAutoFit/>
          </a:bodyPr>
          <a:lstStyle/>
          <a:p>
            <a:pPr algn="ctr"/>
            <a:r>
              <a:rPr lang="en-US" altLang="zh-CN" sz="2000" i="1" dirty="0" smtClean="0"/>
              <a:t>P2</a:t>
            </a:r>
            <a:endParaRPr lang="zh-CN" altLang="en-US" sz="2000" i="1" dirty="0"/>
          </a:p>
        </p:txBody>
      </p:sp>
      <p:cxnSp>
        <p:nvCxnSpPr>
          <p:cNvPr id="49" name="直接连接符 48"/>
          <p:cNvCxnSpPr>
            <a:stCxn id="33" idx="5"/>
            <a:endCxn id="45" idx="0"/>
          </p:cNvCxnSpPr>
          <p:nvPr/>
        </p:nvCxnSpPr>
        <p:spPr>
          <a:xfrm>
            <a:off x="11012366" y="2252386"/>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33" idx="3"/>
            <a:endCxn id="21" idx="7"/>
          </p:cNvCxnSpPr>
          <p:nvPr/>
        </p:nvCxnSpPr>
        <p:spPr>
          <a:xfrm flipH="1">
            <a:off x="10168390" y="2252386"/>
            <a:ext cx="6640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79340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59" name="文本框 58"/>
          <p:cNvSpPr txBox="1"/>
          <p:nvPr/>
        </p:nvSpPr>
        <p:spPr>
          <a:xfrm>
            <a:off x="10641656" y="4017139"/>
            <a:ext cx="528320" cy="400110"/>
          </a:xfrm>
          <a:prstGeom prst="rect">
            <a:avLst/>
          </a:prstGeom>
          <a:noFill/>
        </p:spPr>
        <p:txBody>
          <a:bodyPr wrap="square" rtlCol="0">
            <a:spAutoFit/>
          </a:bodyPr>
          <a:lstStyle/>
          <a:p>
            <a:pPr algn="ctr"/>
            <a:r>
              <a:rPr lang="en-US" altLang="zh-CN" sz="2000" i="1" dirty="0" smtClean="0"/>
              <a:t>P3</a:t>
            </a:r>
            <a:endParaRPr lang="zh-CN" altLang="en-US" sz="2000" i="1" dirty="0"/>
          </a:p>
        </p:txBody>
      </p:sp>
      <p:cxnSp>
        <p:nvCxnSpPr>
          <p:cNvPr id="60" name="直接连接符 59"/>
          <p:cNvCxnSpPr>
            <a:stCxn id="33" idx="4"/>
            <a:endCxn id="58" idx="0"/>
          </p:cNvCxnSpPr>
          <p:nvPr/>
        </p:nvCxnSpPr>
        <p:spPr>
          <a:xfrm flipH="1">
            <a:off x="10920634" y="2289651"/>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45" idx="4"/>
            <a:endCxn id="58" idx="7"/>
          </p:cNvCxnSpPr>
          <p:nvPr/>
        </p:nvCxnSpPr>
        <p:spPr>
          <a:xfrm flipH="1">
            <a:off x="11010601" y="3175498"/>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21" idx="5"/>
            <a:endCxn id="58" idx="1"/>
          </p:cNvCxnSpPr>
          <p:nvPr/>
        </p:nvCxnSpPr>
        <p:spPr>
          <a:xfrm>
            <a:off x="10168390" y="3138233"/>
            <a:ext cx="6622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21" idx="3"/>
            <a:endCxn id="12" idx="7"/>
          </p:cNvCxnSpPr>
          <p:nvPr/>
        </p:nvCxnSpPr>
        <p:spPr>
          <a:xfrm flipH="1">
            <a:off x="9260341" y="3138233"/>
            <a:ext cx="728115"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24" idx="4"/>
            <a:endCxn id="12" idx="0"/>
          </p:cNvCxnSpPr>
          <p:nvPr/>
        </p:nvCxnSpPr>
        <p:spPr>
          <a:xfrm>
            <a:off x="9170374" y="2292208"/>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24" idx="5"/>
            <a:endCxn id="21" idx="1"/>
          </p:cNvCxnSpPr>
          <p:nvPr/>
        </p:nvCxnSpPr>
        <p:spPr>
          <a:xfrm>
            <a:off x="9260341" y="2254943"/>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24" idx="3"/>
            <a:endCxn id="18" idx="7"/>
          </p:cNvCxnSpPr>
          <p:nvPr/>
        </p:nvCxnSpPr>
        <p:spPr>
          <a:xfrm flipH="1">
            <a:off x="8573513" y="2254943"/>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18" idx="5"/>
            <a:endCxn id="12" idx="1"/>
          </p:cNvCxnSpPr>
          <p:nvPr/>
        </p:nvCxnSpPr>
        <p:spPr>
          <a:xfrm>
            <a:off x="8573513" y="3138233"/>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27" idx="4"/>
            <a:endCxn id="9" idx="0"/>
          </p:cNvCxnSpPr>
          <p:nvPr/>
        </p:nvCxnSpPr>
        <p:spPr>
          <a:xfrm flipH="1">
            <a:off x="7066508" y="2289651"/>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27" idx="3"/>
            <a:endCxn id="15" idx="0"/>
          </p:cNvCxnSpPr>
          <p:nvPr/>
        </p:nvCxnSpPr>
        <p:spPr>
          <a:xfrm flipH="1">
            <a:off x="6380012" y="2252386"/>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5" idx="4"/>
            <a:endCxn id="9" idx="1"/>
          </p:cNvCxnSpPr>
          <p:nvPr/>
        </p:nvCxnSpPr>
        <p:spPr>
          <a:xfrm>
            <a:off x="6380012" y="3175498"/>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27" idx="2"/>
            <a:endCxn id="5" idx="7"/>
          </p:cNvCxnSpPr>
          <p:nvPr/>
        </p:nvCxnSpPr>
        <p:spPr>
          <a:xfrm flipH="1">
            <a:off x="5644618" y="2162419"/>
            <a:ext cx="1299007"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5" idx="5"/>
            <a:endCxn id="9" idx="2"/>
          </p:cNvCxnSpPr>
          <p:nvPr/>
        </p:nvCxnSpPr>
        <p:spPr>
          <a:xfrm>
            <a:off x="5644618" y="3138233"/>
            <a:ext cx="1294658" cy="7897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9" idx="6"/>
            <a:endCxn id="12" idx="2"/>
          </p:cNvCxnSpPr>
          <p:nvPr/>
        </p:nvCxnSpPr>
        <p:spPr>
          <a:xfrm>
            <a:off x="7193740" y="3928006"/>
            <a:ext cx="184940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27" idx="6"/>
            <a:endCxn id="24" idx="2"/>
          </p:cNvCxnSpPr>
          <p:nvPr/>
        </p:nvCxnSpPr>
        <p:spPr>
          <a:xfrm>
            <a:off x="7198089" y="2162419"/>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5" idx="5"/>
          </p:cNvCxnSpPr>
          <p:nvPr/>
        </p:nvCxnSpPr>
        <p:spPr>
          <a:xfrm>
            <a:off x="6469979" y="3138233"/>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endCxn id="9" idx="7"/>
          </p:cNvCxnSpPr>
          <p:nvPr/>
        </p:nvCxnSpPr>
        <p:spPr>
          <a:xfrm flipH="1">
            <a:off x="7156475" y="2207021"/>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27" idx="5"/>
            <a:endCxn id="18" idx="1"/>
          </p:cNvCxnSpPr>
          <p:nvPr/>
        </p:nvCxnSpPr>
        <p:spPr>
          <a:xfrm>
            <a:off x="7160824" y="2252386"/>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stCxn id="30" idx="2"/>
            <a:endCxn id="5" idx="0"/>
          </p:cNvCxnSpPr>
          <p:nvPr/>
        </p:nvCxnSpPr>
        <p:spPr>
          <a:xfrm rot="10800000" flipV="1">
            <a:off x="5554652" y="1219920"/>
            <a:ext cx="2258103"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stCxn id="30" idx="6"/>
            <a:endCxn id="21" idx="0"/>
          </p:cNvCxnSpPr>
          <p:nvPr/>
        </p:nvCxnSpPr>
        <p:spPr>
          <a:xfrm>
            <a:off x="8067218" y="1219920"/>
            <a:ext cx="2011205"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3560940" y="514225"/>
            <a:ext cx="3881191" cy="646331"/>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Closest Truss Community</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6" name="矩形 55"/>
          <p:cNvSpPr/>
          <p:nvPr/>
        </p:nvSpPr>
        <p:spPr>
          <a:xfrm>
            <a:off x="641888" y="1504821"/>
            <a:ext cx="3625313" cy="646331"/>
          </a:xfrm>
          <a:prstGeom prst="rect">
            <a:avLst/>
          </a:prstGeom>
        </p:spPr>
        <p:txBody>
          <a:bodyPr wrap="square">
            <a:spAutoFit/>
          </a:bodyPr>
          <a:lstStyle/>
          <a:p>
            <a:pPr marL="457200" indent="-457200">
              <a:lnSpc>
                <a:spcPct val="150000"/>
              </a:lnSpc>
              <a:buAutoNum type="arabicParenR"/>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Connected k-Truss</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7" name="矩形 56"/>
          <p:cNvSpPr/>
          <p:nvPr/>
        </p:nvSpPr>
        <p:spPr>
          <a:xfrm>
            <a:off x="641888" y="2464155"/>
            <a:ext cx="3237425"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2) Smallest Diameter</a:t>
            </a:r>
          </a:p>
        </p:txBody>
      </p:sp>
      <mc:AlternateContent xmlns:mc="http://schemas.openxmlformats.org/markup-compatibility/2006" xmlns:a14="http://schemas.microsoft.com/office/drawing/2010/main">
        <mc:Choice Requires="a14">
          <p:sp>
            <p:nvSpPr>
              <p:cNvPr id="2" name="矩形 1"/>
              <p:cNvSpPr/>
              <p:nvPr/>
            </p:nvSpPr>
            <p:spPr>
              <a:xfrm>
                <a:off x="606141" y="4754281"/>
                <a:ext cx="8256806" cy="1015663"/>
              </a:xfrm>
              <a:prstGeom prst="rect">
                <a:avLst/>
              </a:prstGeom>
            </p:spPr>
            <p:txBody>
              <a:bodyPr wrap="square">
                <a:spAutoFit/>
              </a:bodyPr>
              <a:lstStyle/>
              <a:p>
                <a:pPr>
                  <a:lnSpc>
                    <a:spcPct val="150000"/>
                  </a:lnSpc>
                </a:pPr>
                <a:r>
                  <a:rPr lang="zh-CN" altLang="en-US" sz="2000" b="1" dirty="0" smtClean="0">
                    <a:latin typeface="微软雅黑" panose="020B0503020204020204" pitchFamily="34" charset="-122"/>
                    <a:ea typeface="微软雅黑" panose="020B0503020204020204" pitchFamily="34" charset="-122"/>
                    <a:cs typeface="Arial" panose="020B0604020202020204" pitchFamily="34" charset="0"/>
                  </a:rPr>
                  <a:t>CTC-Problem </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 </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 Given a graph </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𝐺</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𝑉</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𝐸</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oMath>
                </a14:m>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 and </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a set of query </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vertices </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𝑄</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𝑣</m:t>
                        </m:r>
                      </m:e>
                      <m:sub>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1</m:t>
                        </m:r>
                      </m:sub>
                    </m:sSub>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𝑣</m:t>
                        </m:r>
                      </m:e>
                      <m:sub>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𝑟</m:t>
                        </m:r>
                      </m:sub>
                    </m:sSub>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oMath>
                </a14:m>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 , </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find a closest truss community containing </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Q </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606141" y="4754281"/>
                <a:ext cx="8256806" cy="1015663"/>
              </a:xfrm>
              <a:prstGeom prst="rect">
                <a:avLst/>
              </a:prstGeom>
              <a:blipFill rotWithShape="0">
                <a:blip r:embed="rId2"/>
                <a:stretch>
                  <a:fillRect l="-738" b="-41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01536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5236515" y="1646209"/>
            <a:ext cx="6816231" cy="2827029"/>
          </a:xfrm>
          <a:prstGeom prst="roundRect">
            <a:avLst/>
          </a:prstGeom>
          <a:solidFill>
            <a:srgbClr val="DE9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35299" y="508085"/>
            <a:ext cx="202331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Our solution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矩形 4"/>
          <p:cNvSpPr/>
          <p:nvPr/>
        </p:nvSpPr>
        <p:spPr>
          <a:xfrm>
            <a:off x="2662242" y="488883"/>
            <a:ext cx="4555158" cy="646331"/>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Basic Algorithmic Framework </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椭圆 6"/>
          <p:cNvSpPr/>
          <p:nvPr/>
        </p:nvSpPr>
        <p:spPr>
          <a:xfrm>
            <a:off x="5427419"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8" name="文本框 7"/>
          <p:cNvSpPr txBox="1"/>
          <p:nvPr/>
        </p:nvSpPr>
        <p:spPr>
          <a:xfrm>
            <a:off x="5236516" y="3121967"/>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9" name="椭圆 8"/>
          <p:cNvSpPr/>
          <p:nvPr/>
        </p:nvSpPr>
        <p:spPr>
          <a:xfrm>
            <a:off x="6939276" y="380077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 name="文本框 9"/>
          <p:cNvSpPr txBox="1"/>
          <p:nvPr/>
        </p:nvSpPr>
        <p:spPr>
          <a:xfrm>
            <a:off x="6774811" y="4007614"/>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sp>
        <p:nvSpPr>
          <p:cNvPr id="11" name="椭圆 10"/>
          <p:cNvSpPr/>
          <p:nvPr/>
        </p:nvSpPr>
        <p:spPr>
          <a:xfrm>
            <a:off x="904314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2" name="文本框 11"/>
          <p:cNvSpPr txBox="1"/>
          <p:nvPr/>
        </p:nvSpPr>
        <p:spPr>
          <a:xfrm>
            <a:off x="8862947" y="4030374"/>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sp>
        <p:nvSpPr>
          <p:cNvPr id="13" name="椭圆 12"/>
          <p:cNvSpPr/>
          <p:nvPr/>
        </p:nvSpPr>
        <p:spPr>
          <a:xfrm>
            <a:off x="6252780"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4" name="文本框 13"/>
          <p:cNvSpPr txBox="1"/>
          <p:nvPr/>
        </p:nvSpPr>
        <p:spPr>
          <a:xfrm>
            <a:off x="6010442" y="3112139"/>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sp>
        <p:nvSpPr>
          <p:cNvPr id="15" name="椭圆 14"/>
          <p:cNvSpPr/>
          <p:nvPr/>
        </p:nvSpPr>
        <p:spPr>
          <a:xfrm>
            <a:off x="8356314"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6" name="文本框 15"/>
          <p:cNvSpPr txBox="1"/>
          <p:nvPr/>
        </p:nvSpPr>
        <p:spPr>
          <a:xfrm>
            <a:off x="8143700" y="3132840"/>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sp>
        <p:nvSpPr>
          <p:cNvPr id="17" name="椭圆 16"/>
          <p:cNvSpPr/>
          <p:nvPr/>
        </p:nvSpPr>
        <p:spPr>
          <a:xfrm>
            <a:off x="9951191"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8" name="文本框 17"/>
          <p:cNvSpPr txBox="1"/>
          <p:nvPr/>
        </p:nvSpPr>
        <p:spPr>
          <a:xfrm>
            <a:off x="9801563" y="3121655"/>
            <a:ext cx="528320" cy="400110"/>
          </a:xfrm>
          <a:prstGeom prst="rect">
            <a:avLst/>
          </a:prstGeom>
          <a:noFill/>
        </p:spPr>
        <p:txBody>
          <a:bodyPr wrap="square" rtlCol="0">
            <a:spAutoFit/>
          </a:bodyPr>
          <a:lstStyle/>
          <a:p>
            <a:pPr algn="ctr"/>
            <a:r>
              <a:rPr lang="en-US" altLang="zh-CN" sz="2000" i="1" dirty="0"/>
              <a:t>q</a:t>
            </a:r>
            <a:r>
              <a:rPr lang="en-US" altLang="zh-CN" sz="2000" i="1" dirty="0" smtClean="0"/>
              <a:t>3</a:t>
            </a:r>
            <a:endParaRPr lang="zh-CN" altLang="en-US" sz="2000" i="1" dirty="0"/>
          </a:p>
        </p:txBody>
      </p:sp>
      <p:sp>
        <p:nvSpPr>
          <p:cNvPr id="19" name="椭圆 18"/>
          <p:cNvSpPr/>
          <p:nvPr/>
        </p:nvSpPr>
        <p:spPr>
          <a:xfrm>
            <a:off x="9043142" y="203774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0" name="文本框 19"/>
          <p:cNvSpPr txBox="1"/>
          <p:nvPr/>
        </p:nvSpPr>
        <p:spPr>
          <a:xfrm>
            <a:off x="8910572" y="1656387"/>
            <a:ext cx="528320" cy="400110"/>
          </a:xfrm>
          <a:prstGeom prst="rect">
            <a:avLst/>
          </a:prstGeom>
          <a:noFill/>
        </p:spPr>
        <p:txBody>
          <a:bodyPr wrap="square" rtlCol="0">
            <a:spAutoFit/>
          </a:bodyPr>
          <a:lstStyle/>
          <a:p>
            <a:pPr algn="ctr"/>
            <a:r>
              <a:rPr lang="en-US" altLang="zh-CN" sz="2000" i="1" dirty="0" smtClean="0"/>
              <a:t>v5</a:t>
            </a:r>
            <a:endParaRPr lang="zh-CN" altLang="en-US" sz="2000" i="1" dirty="0"/>
          </a:p>
        </p:txBody>
      </p:sp>
      <p:sp>
        <p:nvSpPr>
          <p:cNvPr id="21" name="椭圆 20"/>
          <p:cNvSpPr/>
          <p:nvPr/>
        </p:nvSpPr>
        <p:spPr>
          <a:xfrm>
            <a:off x="6943625"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2" name="文本框 21"/>
          <p:cNvSpPr txBox="1"/>
          <p:nvPr/>
        </p:nvSpPr>
        <p:spPr>
          <a:xfrm>
            <a:off x="6781533" y="1656387"/>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sp>
        <p:nvSpPr>
          <p:cNvPr id="23" name="椭圆 22"/>
          <p:cNvSpPr/>
          <p:nvPr/>
        </p:nvSpPr>
        <p:spPr>
          <a:xfrm>
            <a:off x="7812754" y="10926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4" name="文本框 23"/>
          <p:cNvSpPr txBox="1"/>
          <p:nvPr/>
        </p:nvSpPr>
        <p:spPr>
          <a:xfrm>
            <a:off x="7698051" y="698631"/>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sp>
        <p:nvSpPr>
          <p:cNvPr id="25" name="椭圆 24"/>
          <p:cNvSpPr/>
          <p:nvPr/>
        </p:nvSpPr>
        <p:spPr>
          <a:xfrm>
            <a:off x="10795167"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6" name="文本框 25"/>
          <p:cNvSpPr txBox="1"/>
          <p:nvPr/>
        </p:nvSpPr>
        <p:spPr>
          <a:xfrm>
            <a:off x="10688597" y="1648538"/>
            <a:ext cx="528320" cy="400110"/>
          </a:xfrm>
          <a:prstGeom prst="rect">
            <a:avLst/>
          </a:prstGeom>
          <a:noFill/>
        </p:spPr>
        <p:txBody>
          <a:bodyPr wrap="square" rtlCol="0">
            <a:spAutoFit/>
          </a:bodyPr>
          <a:lstStyle/>
          <a:p>
            <a:pPr algn="ctr"/>
            <a:r>
              <a:rPr lang="en-US" altLang="zh-CN" sz="2000" i="1" dirty="0" smtClean="0"/>
              <a:t>p1</a:t>
            </a:r>
            <a:endParaRPr lang="zh-CN" altLang="en-US" sz="2000" i="1" dirty="0"/>
          </a:p>
        </p:txBody>
      </p:sp>
      <p:cxnSp>
        <p:nvCxnSpPr>
          <p:cNvPr id="27" name="直接连接符 26"/>
          <p:cNvCxnSpPr>
            <a:stCxn id="7" idx="6"/>
            <a:endCxn id="13" idx="2"/>
          </p:cNvCxnSpPr>
          <p:nvPr/>
        </p:nvCxnSpPr>
        <p:spPr>
          <a:xfrm>
            <a:off x="5681883" y="3048266"/>
            <a:ext cx="57089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3" idx="6"/>
            <a:endCxn id="15" idx="2"/>
          </p:cNvCxnSpPr>
          <p:nvPr/>
        </p:nvCxnSpPr>
        <p:spPr>
          <a:xfrm>
            <a:off x="6507244" y="3048266"/>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5" idx="6"/>
            <a:endCxn id="17" idx="2"/>
          </p:cNvCxnSpPr>
          <p:nvPr/>
        </p:nvCxnSpPr>
        <p:spPr>
          <a:xfrm>
            <a:off x="8610778" y="3048266"/>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11467339"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31" name="直接连接符 30"/>
          <p:cNvCxnSpPr>
            <a:stCxn id="17" idx="6"/>
            <a:endCxn id="30" idx="2"/>
          </p:cNvCxnSpPr>
          <p:nvPr/>
        </p:nvCxnSpPr>
        <p:spPr>
          <a:xfrm>
            <a:off x="10205655" y="3048266"/>
            <a:ext cx="12616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11633973" y="2857358"/>
            <a:ext cx="528320" cy="400110"/>
          </a:xfrm>
          <a:prstGeom prst="rect">
            <a:avLst/>
          </a:prstGeom>
          <a:noFill/>
        </p:spPr>
        <p:txBody>
          <a:bodyPr wrap="square" rtlCol="0">
            <a:spAutoFit/>
          </a:bodyPr>
          <a:lstStyle/>
          <a:p>
            <a:pPr algn="ctr"/>
            <a:r>
              <a:rPr lang="en-US" altLang="zh-CN" sz="2000" i="1" dirty="0" smtClean="0"/>
              <a:t>P2</a:t>
            </a:r>
            <a:endParaRPr lang="zh-CN" altLang="en-US" sz="2000" i="1" dirty="0"/>
          </a:p>
        </p:txBody>
      </p:sp>
      <p:cxnSp>
        <p:nvCxnSpPr>
          <p:cNvPr id="33" name="直接连接符 32"/>
          <p:cNvCxnSpPr>
            <a:stCxn id="25" idx="5"/>
            <a:endCxn id="30" idx="0"/>
          </p:cNvCxnSpPr>
          <p:nvPr/>
        </p:nvCxnSpPr>
        <p:spPr>
          <a:xfrm>
            <a:off x="11012366" y="2252386"/>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5" idx="3"/>
            <a:endCxn id="17" idx="7"/>
          </p:cNvCxnSpPr>
          <p:nvPr/>
        </p:nvCxnSpPr>
        <p:spPr>
          <a:xfrm flipH="1">
            <a:off x="10168390" y="2252386"/>
            <a:ext cx="6640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1079340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6" name="文本框 35"/>
          <p:cNvSpPr txBox="1"/>
          <p:nvPr/>
        </p:nvSpPr>
        <p:spPr>
          <a:xfrm>
            <a:off x="10641656" y="4017139"/>
            <a:ext cx="528320" cy="400110"/>
          </a:xfrm>
          <a:prstGeom prst="rect">
            <a:avLst/>
          </a:prstGeom>
          <a:noFill/>
        </p:spPr>
        <p:txBody>
          <a:bodyPr wrap="square" rtlCol="0">
            <a:spAutoFit/>
          </a:bodyPr>
          <a:lstStyle/>
          <a:p>
            <a:pPr algn="ctr"/>
            <a:r>
              <a:rPr lang="en-US" altLang="zh-CN" sz="2000" i="1" dirty="0" smtClean="0"/>
              <a:t>P3</a:t>
            </a:r>
            <a:endParaRPr lang="zh-CN" altLang="en-US" sz="2000" i="1" dirty="0"/>
          </a:p>
        </p:txBody>
      </p:sp>
      <p:cxnSp>
        <p:nvCxnSpPr>
          <p:cNvPr id="37" name="直接连接符 36"/>
          <p:cNvCxnSpPr>
            <a:stCxn id="25" idx="4"/>
            <a:endCxn id="35" idx="0"/>
          </p:cNvCxnSpPr>
          <p:nvPr/>
        </p:nvCxnSpPr>
        <p:spPr>
          <a:xfrm flipH="1">
            <a:off x="10920634" y="2289651"/>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0" idx="4"/>
            <a:endCxn id="35" idx="7"/>
          </p:cNvCxnSpPr>
          <p:nvPr/>
        </p:nvCxnSpPr>
        <p:spPr>
          <a:xfrm flipH="1">
            <a:off x="11010601" y="3175498"/>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7" idx="5"/>
            <a:endCxn id="35" idx="1"/>
          </p:cNvCxnSpPr>
          <p:nvPr/>
        </p:nvCxnSpPr>
        <p:spPr>
          <a:xfrm>
            <a:off x="10168390" y="3138233"/>
            <a:ext cx="6622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7" idx="3"/>
            <a:endCxn id="11" idx="7"/>
          </p:cNvCxnSpPr>
          <p:nvPr/>
        </p:nvCxnSpPr>
        <p:spPr>
          <a:xfrm flipH="1">
            <a:off x="9260341" y="3138233"/>
            <a:ext cx="728115"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9" idx="4"/>
            <a:endCxn id="11" idx="0"/>
          </p:cNvCxnSpPr>
          <p:nvPr/>
        </p:nvCxnSpPr>
        <p:spPr>
          <a:xfrm>
            <a:off x="9170374" y="2292208"/>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9" idx="5"/>
            <a:endCxn id="17" idx="1"/>
          </p:cNvCxnSpPr>
          <p:nvPr/>
        </p:nvCxnSpPr>
        <p:spPr>
          <a:xfrm>
            <a:off x="9260341" y="2254943"/>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19" idx="3"/>
            <a:endCxn id="15" idx="7"/>
          </p:cNvCxnSpPr>
          <p:nvPr/>
        </p:nvCxnSpPr>
        <p:spPr>
          <a:xfrm flipH="1">
            <a:off x="8573513" y="2254943"/>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5" idx="5"/>
            <a:endCxn id="11" idx="1"/>
          </p:cNvCxnSpPr>
          <p:nvPr/>
        </p:nvCxnSpPr>
        <p:spPr>
          <a:xfrm>
            <a:off x="8573513" y="3138233"/>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1" idx="4"/>
            <a:endCxn id="9" idx="0"/>
          </p:cNvCxnSpPr>
          <p:nvPr/>
        </p:nvCxnSpPr>
        <p:spPr>
          <a:xfrm flipH="1">
            <a:off x="7066508" y="2289651"/>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21" idx="3"/>
            <a:endCxn id="13" idx="0"/>
          </p:cNvCxnSpPr>
          <p:nvPr/>
        </p:nvCxnSpPr>
        <p:spPr>
          <a:xfrm flipH="1">
            <a:off x="6380012" y="2252386"/>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13" idx="4"/>
            <a:endCxn id="9" idx="1"/>
          </p:cNvCxnSpPr>
          <p:nvPr/>
        </p:nvCxnSpPr>
        <p:spPr>
          <a:xfrm>
            <a:off x="6380012" y="3175498"/>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21" idx="2"/>
            <a:endCxn id="7" idx="7"/>
          </p:cNvCxnSpPr>
          <p:nvPr/>
        </p:nvCxnSpPr>
        <p:spPr>
          <a:xfrm flipH="1">
            <a:off x="5644618" y="2162419"/>
            <a:ext cx="1299007"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7" idx="5"/>
            <a:endCxn id="9" idx="2"/>
          </p:cNvCxnSpPr>
          <p:nvPr/>
        </p:nvCxnSpPr>
        <p:spPr>
          <a:xfrm>
            <a:off x="5644618" y="3138233"/>
            <a:ext cx="1294658" cy="7897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9" idx="6"/>
            <a:endCxn id="11" idx="2"/>
          </p:cNvCxnSpPr>
          <p:nvPr/>
        </p:nvCxnSpPr>
        <p:spPr>
          <a:xfrm>
            <a:off x="7193740" y="3928006"/>
            <a:ext cx="184940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21" idx="6"/>
            <a:endCxn id="19" idx="2"/>
          </p:cNvCxnSpPr>
          <p:nvPr/>
        </p:nvCxnSpPr>
        <p:spPr>
          <a:xfrm>
            <a:off x="7198089" y="2162419"/>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3" idx="5"/>
          </p:cNvCxnSpPr>
          <p:nvPr/>
        </p:nvCxnSpPr>
        <p:spPr>
          <a:xfrm>
            <a:off x="6469979" y="3138233"/>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endCxn id="9" idx="7"/>
          </p:cNvCxnSpPr>
          <p:nvPr/>
        </p:nvCxnSpPr>
        <p:spPr>
          <a:xfrm flipH="1">
            <a:off x="7156475" y="2207021"/>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21" idx="5"/>
            <a:endCxn id="15" idx="1"/>
          </p:cNvCxnSpPr>
          <p:nvPr/>
        </p:nvCxnSpPr>
        <p:spPr>
          <a:xfrm>
            <a:off x="7160824" y="2252386"/>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138"/>
          <p:cNvCxnSpPr>
            <a:stCxn id="23" idx="2"/>
            <a:endCxn id="7" idx="0"/>
          </p:cNvCxnSpPr>
          <p:nvPr/>
        </p:nvCxnSpPr>
        <p:spPr>
          <a:xfrm rot="10800000" flipV="1">
            <a:off x="5554652" y="1219920"/>
            <a:ext cx="2258103"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141"/>
          <p:cNvCxnSpPr>
            <a:stCxn id="23" idx="6"/>
            <a:endCxn id="17" idx="0"/>
          </p:cNvCxnSpPr>
          <p:nvPr/>
        </p:nvCxnSpPr>
        <p:spPr>
          <a:xfrm>
            <a:off x="8067218" y="1219920"/>
            <a:ext cx="2011205"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075808" y="1706190"/>
            <a:ext cx="1830950" cy="553998"/>
          </a:xfrm>
          <a:prstGeom prst="rect">
            <a:avLst/>
          </a:prstGeom>
        </p:spPr>
        <p:txBody>
          <a:bodyPr wrap="none">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1) Finding G0</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矩形 5"/>
          <p:cNvSpPr/>
          <p:nvPr/>
        </p:nvSpPr>
        <p:spPr>
          <a:xfrm>
            <a:off x="840378" y="2533697"/>
            <a:ext cx="3786017" cy="707886"/>
          </a:xfrm>
          <a:prstGeom prst="rect">
            <a:avLst/>
          </a:prstGeom>
        </p:spPr>
        <p:txBody>
          <a:bodyPr wrap="square">
            <a:spAutoFit/>
          </a:bodyPr>
          <a:lstStyle/>
          <a:p>
            <a:pPr algn="ct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2) R</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emove </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nodes far </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away      from </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the query nodes</a:t>
            </a:r>
          </a:p>
        </p:txBody>
      </p:sp>
      <p:sp>
        <p:nvSpPr>
          <p:cNvPr id="61" name="矩形 60"/>
          <p:cNvSpPr/>
          <p:nvPr/>
        </p:nvSpPr>
        <p:spPr>
          <a:xfrm>
            <a:off x="1075808" y="3449863"/>
            <a:ext cx="2086918" cy="553998"/>
          </a:xfrm>
          <a:prstGeom prst="rect">
            <a:avLst/>
          </a:prstGeom>
        </p:spPr>
        <p:txBody>
          <a:bodyPr wrap="none">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3) Maintenance</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椭圆 61"/>
          <p:cNvSpPr/>
          <p:nvPr/>
        </p:nvSpPr>
        <p:spPr>
          <a:xfrm>
            <a:off x="10763487" y="2010035"/>
            <a:ext cx="297840" cy="29784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63" name="矩形 62"/>
          <p:cNvSpPr/>
          <p:nvPr/>
        </p:nvSpPr>
        <p:spPr>
          <a:xfrm>
            <a:off x="7685278" y="4191177"/>
            <a:ext cx="975716" cy="369332"/>
          </a:xfrm>
          <a:prstGeom prst="rect">
            <a:avLst/>
          </a:prstGeom>
        </p:spPr>
        <p:txBody>
          <a:bodyPr wrap="none">
            <a:spAutoFit/>
          </a:bodyPr>
          <a:lstStyle/>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4-Truss</a:t>
            </a:r>
            <a:endParaRPr lang="zh-CN" altLang="en-US" dirty="0">
              <a:solidFill>
                <a:schemeClr val="tx1">
                  <a:lumMod val="65000"/>
                  <a:lumOff val="35000"/>
                </a:schemeClr>
              </a:solidFill>
            </a:endParaRPr>
          </a:p>
        </p:txBody>
      </p:sp>
      <p:sp>
        <p:nvSpPr>
          <p:cNvPr id="64" name="椭圆 63"/>
          <p:cNvSpPr/>
          <p:nvPr/>
        </p:nvSpPr>
        <p:spPr>
          <a:xfrm>
            <a:off x="9786490" y="2229746"/>
            <a:ext cx="2304917" cy="2291877"/>
          </a:xfrm>
          <a:prstGeom prst="ellipse">
            <a:avLst/>
          </a:prstGeom>
          <a:noFill/>
          <a:ln w="571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左大括号 64"/>
          <p:cNvSpPr/>
          <p:nvPr/>
        </p:nvSpPr>
        <p:spPr>
          <a:xfrm>
            <a:off x="588269" y="2016762"/>
            <a:ext cx="338312" cy="1791535"/>
          </a:xfrm>
          <a:prstGeom prst="leftBrace">
            <a:avLst>
              <a:gd name="adj1" fmla="val 141445"/>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493498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62"/>
                                        </p:tgtEl>
                                        <p:attrNameLst>
                                          <p:attrName>style.visibility</p:attrName>
                                        </p:attrNameLst>
                                      </p:cBhvr>
                                      <p:to>
                                        <p:strVal val="visible"/>
                                      </p:to>
                                    </p:set>
                                    <p:animEffect transition="in" filter="wheel(1)">
                                      <p:cBhvr>
                                        <p:cTn id="24" dur="750"/>
                                        <p:tgtEl>
                                          <p:spTgt spid="6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62"/>
                                        </p:tgtEl>
                                      </p:cBhvr>
                                    </p:animEffect>
                                    <p:set>
                                      <p:cBhvr>
                                        <p:cTn id="29" dur="1" fill="hold">
                                          <p:stCondLst>
                                            <p:cond delay="499"/>
                                          </p:stCondLst>
                                        </p:cTn>
                                        <p:tgtEl>
                                          <p:spTgt spid="62"/>
                                        </p:tgtEl>
                                        <p:attrNameLst>
                                          <p:attrName>style.visibility</p:attrName>
                                        </p:attrNameLst>
                                      </p:cBhvr>
                                      <p:to>
                                        <p:strVal val="hidden"/>
                                      </p:to>
                                    </p:set>
                                  </p:childTnLst>
                                </p:cTn>
                              </p:par>
                              <p:par>
                                <p:cTn id="30" presetID="10" presetClass="exit" presetSubtype="0" fill="hold" grpId="0" nodeType="withEffect">
                                  <p:stCondLst>
                                    <p:cond delay="0"/>
                                  </p:stCondLst>
                                  <p:childTnLst>
                                    <p:animEffect transition="out" filter="fade">
                                      <p:cBhvr>
                                        <p:cTn id="31" dur="500"/>
                                        <p:tgtEl>
                                          <p:spTgt spid="25"/>
                                        </p:tgtEl>
                                      </p:cBhvr>
                                    </p:animEffect>
                                    <p:set>
                                      <p:cBhvr>
                                        <p:cTn id="32" dur="1" fill="hold">
                                          <p:stCondLst>
                                            <p:cond delay="499"/>
                                          </p:stCondLst>
                                        </p:cTn>
                                        <p:tgtEl>
                                          <p:spTgt spid="2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6" presetClass="exit" presetSubtype="26" fill="hold" nodeType="clickEffect">
                                  <p:stCondLst>
                                    <p:cond delay="0"/>
                                  </p:stCondLst>
                                  <p:childTnLst>
                                    <p:animEffect transition="out" filter="barn(inHorizontal)">
                                      <p:cBhvr>
                                        <p:cTn id="36" dur="500"/>
                                        <p:tgtEl>
                                          <p:spTgt spid="34"/>
                                        </p:tgtEl>
                                      </p:cBhvr>
                                    </p:animEffect>
                                    <p:set>
                                      <p:cBhvr>
                                        <p:cTn id="37" dur="1" fill="hold">
                                          <p:stCondLst>
                                            <p:cond delay="499"/>
                                          </p:stCondLst>
                                        </p:cTn>
                                        <p:tgtEl>
                                          <p:spTgt spid="34"/>
                                        </p:tgtEl>
                                        <p:attrNameLst>
                                          <p:attrName>style.visibility</p:attrName>
                                        </p:attrNameLst>
                                      </p:cBhvr>
                                      <p:to>
                                        <p:strVal val="hidden"/>
                                      </p:to>
                                    </p:set>
                                  </p:childTnLst>
                                </p:cTn>
                              </p:par>
                              <p:par>
                                <p:cTn id="38" presetID="16" presetClass="exit" presetSubtype="26" fill="hold" nodeType="withEffect">
                                  <p:stCondLst>
                                    <p:cond delay="0"/>
                                  </p:stCondLst>
                                  <p:childTnLst>
                                    <p:animEffect transition="out" filter="barn(inHorizontal)">
                                      <p:cBhvr>
                                        <p:cTn id="39" dur="500"/>
                                        <p:tgtEl>
                                          <p:spTgt spid="37"/>
                                        </p:tgtEl>
                                      </p:cBhvr>
                                    </p:animEffect>
                                    <p:set>
                                      <p:cBhvr>
                                        <p:cTn id="40" dur="1" fill="hold">
                                          <p:stCondLst>
                                            <p:cond delay="499"/>
                                          </p:stCondLst>
                                        </p:cTn>
                                        <p:tgtEl>
                                          <p:spTgt spid="37"/>
                                        </p:tgtEl>
                                        <p:attrNameLst>
                                          <p:attrName>style.visibility</p:attrName>
                                        </p:attrNameLst>
                                      </p:cBhvr>
                                      <p:to>
                                        <p:strVal val="hidden"/>
                                      </p:to>
                                    </p:set>
                                  </p:childTnLst>
                                </p:cTn>
                              </p:par>
                              <p:par>
                                <p:cTn id="41" presetID="16" presetClass="exit" presetSubtype="26" fill="hold" nodeType="withEffect">
                                  <p:stCondLst>
                                    <p:cond delay="0"/>
                                  </p:stCondLst>
                                  <p:childTnLst>
                                    <p:animEffect transition="out" filter="barn(inHorizontal)">
                                      <p:cBhvr>
                                        <p:cTn id="42" dur="500"/>
                                        <p:tgtEl>
                                          <p:spTgt spid="33"/>
                                        </p:tgtEl>
                                      </p:cBhvr>
                                    </p:animEffect>
                                    <p:set>
                                      <p:cBhvr>
                                        <p:cTn id="43" dur="1" fill="hold">
                                          <p:stCondLst>
                                            <p:cond delay="499"/>
                                          </p:stCondLst>
                                        </p:cTn>
                                        <p:tgtEl>
                                          <p:spTgt spid="33"/>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grpId="0" nodeType="clickEffect">
                                  <p:stCondLst>
                                    <p:cond delay="0"/>
                                  </p:stCondLst>
                                  <p:childTnLst>
                                    <p:set>
                                      <p:cBhvr>
                                        <p:cTn id="47" dur="1" fill="hold">
                                          <p:stCondLst>
                                            <p:cond delay="0"/>
                                          </p:stCondLst>
                                        </p:cTn>
                                        <p:tgtEl>
                                          <p:spTgt spid="64"/>
                                        </p:tgtEl>
                                        <p:attrNameLst>
                                          <p:attrName>style.visibility</p:attrName>
                                        </p:attrNameLst>
                                      </p:cBhvr>
                                      <p:to>
                                        <p:strVal val="visible"/>
                                      </p:to>
                                    </p:set>
                                    <p:animEffect transition="in" filter="wheel(1)">
                                      <p:cBhvr>
                                        <p:cTn id="48" dur="1000"/>
                                        <p:tgtEl>
                                          <p:spTgt spid="6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61"/>
                                        </p:tgtEl>
                                        <p:attrNameLst>
                                          <p:attrName>style.visibility</p:attrName>
                                        </p:attrNameLst>
                                      </p:cBhvr>
                                      <p:to>
                                        <p:strVal val="visible"/>
                                      </p:to>
                                    </p:set>
                                    <p:animEffect transition="in" filter="fade">
                                      <p:cBhvr>
                                        <p:cTn id="53" dur="500"/>
                                        <p:tgtEl>
                                          <p:spTgt spid="6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65"/>
                                        </p:tgtEl>
                                        <p:attrNameLst>
                                          <p:attrName>style.visibility</p:attrName>
                                        </p:attrNameLst>
                                      </p:cBhvr>
                                      <p:to>
                                        <p:strVal val="visible"/>
                                      </p:to>
                                    </p:set>
                                    <p:animEffect transition="in" filter="wipe(up)">
                                      <p:cBhvr>
                                        <p:cTn id="58"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5" grpId="0" animBg="1"/>
      <p:bldP spid="60" grpId="0"/>
      <p:bldP spid="6" grpId="0"/>
      <p:bldP spid="61" grpId="0"/>
      <p:bldP spid="62" grpId="0" animBg="1"/>
      <p:bldP spid="62" grpId="1" animBg="1"/>
      <p:bldP spid="64" grpId="0" animBg="1"/>
      <p:bldP spid="6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202331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Our solution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矩形 4"/>
          <p:cNvSpPr/>
          <p:nvPr/>
        </p:nvSpPr>
        <p:spPr>
          <a:xfrm>
            <a:off x="2747299" y="508085"/>
            <a:ext cx="3254417"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K-truss Identification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椭圆 5"/>
          <p:cNvSpPr/>
          <p:nvPr/>
        </p:nvSpPr>
        <p:spPr>
          <a:xfrm>
            <a:off x="4955711"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7" name="文本框 6"/>
          <p:cNvSpPr txBox="1"/>
          <p:nvPr/>
        </p:nvSpPr>
        <p:spPr>
          <a:xfrm>
            <a:off x="4752108" y="3121967"/>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8" name="椭圆 7"/>
          <p:cNvSpPr/>
          <p:nvPr/>
        </p:nvSpPr>
        <p:spPr>
          <a:xfrm>
            <a:off x="6736080" y="380077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9" name="文本框 8"/>
          <p:cNvSpPr txBox="1"/>
          <p:nvPr/>
        </p:nvSpPr>
        <p:spPr>
          <a:xfrm>
            <a:off x="6571615" y="4007614"/>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sp>
        <p:nvSpPr>
          <p:cNvPr id="10" name="椭圆 9"/>
          <p:cNvSpPr/>
          <p:nvPr/>
        </p:nvSpPr>
        <p:spPr>
          <a:xfrm>
            <a:off x="883994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1" name="文本框 10"/>
          <p:cNvSpPr txBox="1"/>
          <p:nvPr/>
        </p:nvSpPr>
        <p:spPr>
          <a:xfrm>
            <a:off x="8659751" y="4030374"/>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sp>
        <p:nvSpPr>
          <p:cNvPr id="12" name="椭圆 11"/>
          <p:cNvSpPr/>
          <p:nvPr/>
        </p:nvSpPr>
        <p:spPr>
          <a:xfrm>
            <a:off x="6049584"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 name="文本框 12"/>
          <p:cNvSpPr txBox="1"/>
          <p:nvPr/>
        </p:nvSpPr>
        <p:spPr>
          <a:xfrm>
            <a:off x="5711996" y="3112139"/>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sp>
        <p:nvSpPr>
          <p:cNvPr id="14" name="椭圆 13"/>
          <p:cNvSpPr/>
          <p:nvPr/>
        </p:nvSpPr>
        <p:spPr>
          <a:xfrm>
            <a:off x="8153118"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5" name="文本框 14"/>
          <p:cNvSpPr txBox="1"/>
          <p:nvPr/>
        </p:nvSpPr>
        <p:spPr>
          <a:xfrm>
            <a:off x="7940504" y="3132840"/>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sp>
        <p:nvSpPr>
          <p:cNvPr id="16" name="椭圆 15"/>
          <p:cNvSpPr/>
          <p:nvPr/>
        </p:nvSpPr>
        <p:spPr>
          <a:xfrm>
            <a:off x="9747995"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7" name="文本框 16"/>
          <p:cNvSpPr txBox="1"/>
          <p:nvPr/>
        </p:nvSpPr>
        <p:spPr>
          <a:xfrm>
            <a:off x="9598367" y="3121655"/>
            <a:ext cx="528320" cy="400110"/>
          </a:xfrm>
          <a:prstGeom prst="rect">
            <a:avLst/>
          </a:prstGeom>
          <a:noFill/>
        </p:spPr>
        <p:txBody>
          <a:bodyPr wrap="square" rtlCol="0">
            <a:spAutoFit/>
          </a:bodyPr>
          <a:lstStyle/>
          <a:p>
            <a:pPr algn="ctr"/>
            <a:r>
              <a:rPr lang="en-US" altLang="zh-CN" sz="2000" i="1" dirty="0"/>
              <a:t>q</a:t>
            </a:r>
            <a:r>
              <a:rPr lang="en-US" altLang="zh-CN" sz="2000" i="1" dirty="0" smtClean="0"/>
              <a:t>3</a:t>
            </a:r>
            <a:endParaRPr lang="zh-CN" altLang="en-US" sz="2000" i="1" dirty="0"/>
          </a:p>
        </p:txBody>
      </p:sp>
      <p:sp>
        <p:nvSpPr>
          <p:cNvPr id="18" name="椭圆 17"/>
          <p:cNvSpPr/>
          <p:nvPr/>
        </p:nvSpPr>
        <p:spPr>
          <a:xfrm>
            <a:off x="8839946" y="203774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9" name="文本框 18"/>
          <p:cNvSpPr txBox="1"/>
          <p:nvPr/>
        </p:nvSpPr>
        <p:spPr>
          <a:xfrm>
            <a:off x="8707376" y="1656387"/>
            <a:ext cx="528320" cy="400110"/>
          </a:xfrm>
          <a:prstGeom prst="rect">
            <a:avLst/>
          </a:prstGeom>
          <a:noFill/>
        </p:spPr>
        <p:txBody>
          <a:bodyPr wrap="square" rtlCol="0">
            <a:spAutoFit/>
          </a:bodyPr>
          <a:lstStyle/>
          <a:p>
            <a:pPr algn="ctr"/>
            <a:r>
              <a:rPr lang="en-US" altLang="zh-CN" sz="2000" i="1" dirty="0" smtClean="0"/>
              <a:t>v5</a:t>
            </a:r>
            <a:endParaRPr lang="zh-CN" altLang="en-US" sz="2000" i="1" dirty="0"/>
          </a:p>
        </p:txBody>
      </p:sp>
      <p:sp>
        <p:nvSpPr>
          <p:cNvPr id="20" name="椭圆 19"/>
          <p:cNvSpPr/>
          <p:nvPr/>
        </p:nvSpPr>
        <p:spPr>
          <a:xfrm>
            <a:off x="6740429"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1" name="文本框 20"/>
          <p:cNvSpPr txBox="1"/>
          <p:nvPr/>
        </p:nvSpPr>
        <p:spPr>
          <a:xfrm>
            <a:off x="6578337" y="1656387"/>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sp>
        <p:nvSpPr>
          <p:cNvPr id="22" name="椭圆 21"/>
          <p:cNvSpPr/>
          <p:nvPr/>
        </p:nvSpPr>
        <p:spPr>
          <a:xfrm>
            <a:off x="7622258" y="8640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3" name="文本框 22"/>
          <p:cNvSpPr txBox="1"/>
          <p:nvPr/>
        </p:nvSpPr>
        <p:spPr>
          <a:xfrm>
            <a:off x="7494855" y="444631"/>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sp>
        <p:nvSpPr>
          <p:cNvPr id="24" name="椭圆 23"/>
          <p:cNvSpPr/>
          <p:nvPr/>
        </p:nvSpPr>
        <p:spPr>
          <a:xfrm>
            <a:off x="10642771"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5" name="文本框 24"/>
          <p:cNvSpPr txBox="1"/>
          <p:nvPr/>
        </p:nvSpPr>
        <p:spPr>
          <a:xfrm>
            <a:off x="10536201" y="1648538"/>
            <a:ext cx="528320" cy="400110"/>
          </a:xfrm>
          <a:prstGeom prst="rect">
            <a:avLst/>
          </a:prstGeom>
          <a:noFill/>
        </p:spPr>
        <p:txBody>
          <a:bodyPr wrap="square" rtlCol="0">
            <a:spAutoFit/>
          </a:bodyPr>
          <a:lstStyle/>
          <a:p>
            <a:pPr algn="ctr"/>
            <a:r>
              <a:rPr lang="en-US" altLang="zh-CN" sz="2000" i="1" dirty="0" smtClean="0"/>
              <a:t>p1</a:t>
            </a:r>
            <a:endParaRPr lang="zh-CN" altLang="en-US" sz="2000" i="1" dirty="0"/>
          </a:p>
        </p:txBody>
      </p:sp>
      <p:cxnSp>
        <p:nvCxnSpPr>
          <p:cNvPr id="26" name="直接连接符 25"/>
          <p:cNvCxnSpPr>
            <a:stCxn id="6" idx="6"/>
            <a:endCxn id="12" idx="2"/>
          </p:cNvCxnSpPr>
          <p:nvPr/>
        </p:nvCxnSpPr>
        <p:spPr>
          <a:xfrm>
            <a:off x="5210175" y="3048266"/>
            <a:ext cx="839409"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2" idx="6"/>
            <a:endCxn id="14" idx="2"/>
          </p:cNvCxnSpPr>
          <p:nvPr/>
        </p:nvCxnSpPr>
        <p:spPr>
          <a:xfrm>
            <a:off x="6304048" y="3048266"/>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4" idx="6"/>
            <a:endCxn id="16" idx="2"/>
          </p:cNvCxnSpPr>
          <p:nvPr/>
        </p:nvCxnSpPr>
        <p:spPr>
          <a:xfrm>
            <a:off x="8407582" y="3048266"/>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11314943"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30" name="直接连接符 29"/>
          <p:cNvCxnSpPr>
            <a:stCxn id="16" idx="6"/>
            <a:endCxn id="29" idx="2"/>
          </p:cNvCxnSpPr>
          <p:nvPr/>
        </p:nvCxnSpPr>
        <p:spPr>
          <a:xfrm>
            <a:off x="10002459" y="3048266"/>
            <a:ext cx="13124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11481577" y="2857358"/>
            <a:ext cx="528320" cy="400110"/>
          </a:xfrm>
          <a:prstGeom prst="rect">
            <a:avLst/>
          </a:prstGeom>
          <a:noFill/>
        </p:spPr>
        <p:txBody>
          <a:bodyPr wrap="square" rtlCol="0">
            <a:spAutoFit/>
          </a:bodyPr>
          <a:lstStyle/>
          <a:p>
            <a:pPr algn="ctr"/>
            <a:r>
              <a:rPr lang="en-US" altLang="zh-CN" sz="2000" i="1" dirty="0" smtClean="0"/>
              <a:t>P2</a:t>
            </a:r>
            <a:endParaRPr lang="zh-CN" altLang="en-US" sz="2000" i="1" dirty="0"/>
          </a:p>
        </p:txBody>
      </p:sp>
      <p:cxnSp>
        <p:nvCxnSpPr>
          <p:cNvPr id="32" name="直接连接符 31"/>
          <p:cNvCxnSpPr>
            <a:stCxn id="24" idx="5"/>
            <a:endCxn id="29" idx="0"/>
          </p:cNvCxnSpPr>
          <p:nvPr/>
        </p:nvCxnSpPr>
        <p:spPr>
          <a:xfrm>
            <a:off x="10859970" y="2252386"/>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4" idx="3"/>
            <a:endCxn id="16" idx="7"/>
          </p:cNvCxnSpPr>
          <p:nvPr/>
        </p:nvCxnSpPr>
        <p:spPr>
          <a:xfrm flipH="1">
            <a:off x="9965194" y="2252386"/>
            <a:ext cx="7148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1064100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5" name="文本框 34"/>
          <p:cNvSpPr txBox="1"/>
          <p:nvPr/>
        </p:nvSpPr>
        <p:spPr>
          <a:xfrm>
            <a:off x="10527360" y="4017139"/>
            <a:ext cx="528320" cy="400110"/>
          </a:xfrm>
          <a:prstGeom prst="rect">
            <a:avLst/>
          </a:prstGeom>
          <a:noFill/>
        </p:spPr>
        <p:txBody>
          <a:bodyPr wrap="square" rtlCol="0">
            <a:spAutoFit/>
          </a:bodyPr>
          <a:lstStyle/>
          <a:p>
            <a:pPr algn="ctr"/>
            <a:r>
              <a:rPr lang="en-US" altLang="zh-CN" sz="2000" i="1" dirty="0" smtClean="0"/>
              <a:t>P3</a:t>
            </a:r>
            <a:endParaRPr lang="zh-CN" altLang="en-US" sz="2000" i="1" dirty="0"/>
          </a:p>
        </p:txBody>
      </p:sp>
      <p:cxnSp>
        <p:nvCxnSpPr>
          <p:cNvPr id="36" name="直接连接符 35"/>
          <p:cNvCxnSpPr>
            <a:stCxn id="24" idx="4"/>
            <a:endCxn id="34" idx="0"/>
          </p:cNvCxnSpPr>
          <p:nvPr/>
        </p:nvCxnSpPr>
        <p:spPr>
          <a:xfrm flipH="1">
            <a:off x="10768238" y="2289651"/>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9" idx="4"/>
            <a:endCxn id="34" idx="7"/>
          </p:cNvCxnSpPr>
          <p:nvPr/>
        </p:nvCxnSpPr>
        <p:spPr>
          <a:xfrm flipH="1">
            <a:off x="10858205" y="3175498"/>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16" idx="5"/>
            <a:endCxn id="34" idx="1"/>
          </p:cNvCxnSpPr>
          <p:nvPr/>
        </p:nvCxnSpPr>
        <p:spPr>
          <a:xfrm>
            <a:off x="9965194" y="3138233"/>
            <a:ext cx="7130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6" idx="3"/>
            <a:endCxn id="10" idx="7"/>
          </p:cNvCxnSpPr>
          <p:nvPr/>
        </p:nvCxnSpPr>
        <p:spPr>
          <a:xfrm flipH="1">
            <a:off x="9057145" y="3138233"/>
            <a:ext cx="728115"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8" idx="4"/>
            <a:endCxn id="10" idx="0"/>
          </p:cNvCxnSpPr>
          <p:nvPr/>
        </p:nvCxnSpPr>
        <p:spPr>
          <a:xfrm>
            <a:off x="8967178" y="2292208"/>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8" idx="5"/>
            <a:endCxn id="16" idx="1"/>
          </p:cNvCxnSpPr>
          <p:nvPr/>
        </p:nvCxnSpPr>
        <p:spPr>
          <a:xfrm>
            <a:off x="9057145" y="2254943"/>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8" idx="3"/>
            <a:endCxn id="14" idx="7"/>
          </p:cNvCxnSpPr>
          <p:nvPr/>
        </p:nvCxnSpPr>
        <p:spPr>
          <a:xfrm flipH="1">
            <a:off x="8370317" y="2254943"/>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14" idx="5"/>
            <a:endCxn id="10" idx="1"/>
          </p:cNvCxnSpPr>
          <p:nvPr/>
        </p:nvCxnSpPr>
        <p:spPr>
          <a:xfrm>
            <a:off x="8370317" y="3138233"/>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20" idx="4"/>
            <a:endCxn id="8" idx="0"/>
          </p:cNvCxnSpPr>
          <p:nvPr/>
        </p:nvCxnSpPr>
        <p:spPr>
          <a:xfrm flipH="1">
            <a:off x="6863312" y="2289651"/>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0" idx="3"/>
            <a:endCxn id="12" idx="0"/>
          </p:cNvCxnSpPr>
          <p:nvPr/>
        </p:nvCxnSpPr>
        <p:spPr>
          <a:xfrm flipH="1">
            <a:off x="6176816" y="2252386"/>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12" idx="4"/>
            <a:endCxn id="8" idx="1"/>
          </p:cNvCxnSpPr>
          <p:nvPr/>
        </p:nvCxnSpPr>
        <p:spPr>
          <a:xfrm>
            <a:off x="6176816" y="3175498"/>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0" idx="2"/>
            <a:endCxn id="6" idx="7"/>
          </p:cNvCxnSpPr>
          <p:nvPr/>
        </p:nvCxnSpPr>
        <p:spPr>
          <a:xfrm flipH="1">
            <a:off x="5172910" y="2162419"/>
            <a:ext cx="1567519"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6" idx="5"/>
            <a:endCxn id="8" idx="2"/>
          </p:cNvCxnSpPr>
          <p:nvPr/>
        </p:nvCxnSpPr>
        <p:spPr>
          <a:xfrm>
            <a:off x="5172910" y="3138233"/>
            <a:ext cx="1563170" cy="7897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8" idx="6"/>
            <a:endCxn id="10" idx="2"/>
          </p:cNvCxnSpPr>
          <p:nvPr/>
        </p:nvCxnSpPr>
        <p:spPr>
          <a:xfrm>
            <a:off x="6990544" y="3928006"/>
            <a:ext cx="184940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20" idx="6"/>
            <a:endCxn id="18" idx="2"/>
          </p:cNvCxnSpPr>
          <p:nvPr/>
        </p:nvCxnSpPr>
        <p:spPr>
          <a:xfrm>
            <a:off x="6994893" y="2162419"/>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12" idx="5"/>
          </p:cNvCxnSpPr>
          <p:nvPr/>
        </p:nvCxnSpPr>
        <p:spPr>
          <a:xfrm>
            <a:off x="6266783" y="3138233"/>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8" idx="7"/>
          </p:cNvCxnSpPr>
          <p:nvPr/>
        </p:nvCxnSpPr>
        <p:spPr>
          <a:xfrm flipH="1">
            <a:off x="6953279" y="2207021"/>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20" idx="5"/>
            <a:endCxn id="14" idx="1"/>
          </p:cNvCxnSpPr>
          <p:nvPr/>
        </p:nvCxnSpPr>
        <p:spPr>
          <a:xfrm>
            <a:off x="6957628" y="2252386"/>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138"/>
          <p:cNvCxnSpPr>
            <a:stCxn id="22" idx="2"/>
            <a:endCxn id="6" idx="0"/>
          </p:cNvCxnSpPr>
          <p:nvPr/>
        </p:nvCxnSpPr>
        <p:spPr>
          <a:xfrm rot="10800000" flipV="1">
            <a:off x="5082944" y="991320"/>
            <a:ext cx="253931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141"/>
          <p:cNvCxnSpPr>
            <a:stCxn id="22" idx="6"/>
            <a:endCxn id="16" idx="0"/>
          </p:cNvCxnSpPr>
          <p:nvPr/>
        </p:nvCxnSpPr>
        <p:spPr>
          <a:xfrm>
            <a:off x="7876722" y="991320"/>
            <a:ext cx="199850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68106" y="1371539"/>
            <a:ext cx="1107996" cy="553998"/>
          </a:xfrm>
          <a:prstGeom prst="rect">
            <a:avLst/>
          </a:prstGeom>
        </p:spPr>
        <p:txBody>
          <a:bodyPr wrap="none">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The old</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57" name="矩形 56"/>
              <p:cNvSpPr/>
              <p:nvPr/>
            </p:nvSpPr>
            <p:spPr>
              <a:xfrm>
                <a:off x="776051" y="2117021"/>
                <a:ext cx="2064989" cy="553998"/>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a:latin typeface="Cambria Math" panose="02040503050406030204" pitchFamily="18" charset="0"/>
                            </a:rPr>
                            <m:t>𝑠𝑢𝑝</m:t>
                          </m:r>
                        </m:e>
                        <m:sub>
                          <m:r>
                            <a:rPr lang="en-US" altLang="zh-CN" sz="2000">
                              <a:latin typeface="Cambria Math" panose="02040503050406030204" pitchFamily="18" charset="0"/>
                            </a:rPr>
                            <m:t>𝐺</m:t>
                          </m:r>
                        </m:sub>
                      </m:sSub>
                      <m:d>
                        <m:dPr>
                          <m:ctrlPr>
                            <a:rPr lang="en-US" altLang="zh-CN" sz="2000" i="1">
                              <a:latin typeface="Cambria Math" panose="02040503050406030204" pitchFamily="18" charset="0"/>
                            </a:rPr>
                          </m:ctrlPr>
                        </m:dPr>
                        <m:e>
                          <m:r>
                            <a:rPr lang="en-US" altLang="zh-CN" sz="2000">
                              <a:latin typeface="Cambria Math" panose="02040503050406030204" pitchFamily="18" charset="0"/>
                            </a:rPr>
                            <m:t>𝑒</m:t>
                          </m:r>
                        </m:e>
                      </m:d>
                      <m:r>
                        <a:rPr lang="en-US" altLang="zh-CN" sz="2000" b="0" i="0" smtClean="0">
                          <a:latin typeface="Cambria Math" panose="02040503050406030204" pitchFamily="18" charset="0"/>
                        </a:rPr>
                        <m:t>&lt;</m:t>
                      </m:r>
                      <m:r>
                        <m:rPr>
                          <m:sty m:val="p"/>
                        </m:rPr>
                        <a:rPr lang="en-US" altLang="zh-CN" sz="2000" b="0" i="0" smtClean="0">
                          <a:latin typeface="Cambria Math" panose="02040503050406030204" pitchFamily="18" charset="0"/>
                        </a:rPr>
                        <m:t>k</m:t>
                      </m:r>
                      <m:r>
                        <a:rPr lang="en-US" altLang="zh-CN" sz="2000" b="0" i="0" smtClean="0">
                          <a:latin typeface="Cambria Math" panose="02040503050406030204" pitchFamily="18" charset="0"/>
                        </a:rPr>
                        <m:t>−2</m:t>
                      </m:r>
                    </m:oMath>
                  </m:oMathPara>
                </a14:m>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57" name="矩形 56"/>
              <p:cNvSpPr>
                <a:spLocks noRot="1" noChangeAspect="1" noMove="1" noResize="1" noEditPoints="1" noAdjustHandles="1" noChangeArrowheads="1" noChangeShapeType="1" noTextEdit="1"/>
              </p:cNvSpPr>
              <p:nvPr/>
            </p:nvSpPr>
            <p:spPr>
              <a:xfrm>
                <a:off x="776051" y="2117021"/>
                <a:ext cx="2064989" cy="553998"/>
              </a:xfrm>
              <a:prstGeom prst="rect">
                <a:avLst/>
              </a:prstGeom>
              <a:blipFill rotWithShape="0">
                <a:blip r:embed="rId2"/>
                <a:stretch>
                  <a:fillRect/>
                </a:stretch>
              </a:blipFill>
            </p:spPr>
            <p:txBody>
              <a:bodyPr/>
              <a:lstStyle/>
              <a:p>
                <a:r>
                  <a:rPr lang="zh-CN" altLang="en-US">
                    <a:noFill/>
                  </a:rPr>
                  <a:t> </a:t>
                </a:r>
              </a:p>
            </p:txBody>
          </p:sp>
        </mc:Fallback>
      </mc:AlternateContent>
      <p:sp>
        <p:nvSpPr>
          <p:cNvPr id="58" name="矩形 57"/>
          <p:cNvSpPr/>
          <p:nvPr/>
        </p:nvSpPr>
        <p:spPr>
          <a:xfrm>
            <a:off x="1984511" y="1371539"/>
            <a:ext cx="816249" cy="553998"/>
          </a:xfrm>
          <a:prstGeom prst="rect">
            <a:avLst/>
          </a:prstGeom>
        </p:spPr>
        <p:txBody>
          <a:bodyPr wrap="none">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k = 3</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9" name="文本框 58"/>
          <p:cNvSpPr txBox="1"/>
          <p:nvPr/>
        </p:nvSpPr>
        <p:spPr>
          <a:xfrm>
            <a:off x="5210175" y="1459967"/>
            <a:ext cx="528320" cy="400110"/>
          </a:xfrm>
          <a:prstGeom prst="rect">
            <a:avLst/>
          </a:prstGeom>
          <a:noFill/>
        </p:spPr>
        <p:txBody>
          <a:bodyPr wrap="square" rtlCol="0">
            <a:spAutoFit/>
          </a:bodyPr>
          <a:lstStyle/>
          <a:p>
            <a:pPr algn="ctr"/>
            <a:r>
              <a:rPr lang="en-US" altLang="zh-CN" sz="2000" i="1" dirty="0" smtClean="0"/>
              <a:t>0</a:t>
            </a:r>
            <a:endParaRPr lang="zh-CN" altLang="en-US" sz="2000" i="1" dirty="0"/>
          </a:p>
        </p:txBody>
      </p:sp>
      <p:sp>
        <p:nvSpPr>
          <p:cNvPr id="60" name="文本框 59"/>
          <p:cNvSpPr txBox="1"/>
          <p:nvPr/>
        </p:nvSpPr>
        <p:spPr>
          <a:xfrm>
            <a:off x="9223180" y="1411349"/>
            <a:ext cx="528320" cy="400110"/>
          </a:xfrm>
          <a:prstGeom prst="rect">
            <a:avLst/>
          </a:prstGeom>
          <a:noFill/>
        </p:spPr>
        <p:txBody>
          <a:bodyPr wrap="square" rtlCol="0">
            <a:spAutoFit/>
          </a:bodyPr>
          <a:lstStyle/>
          <a:p>
            <a:pPr algn="ctr"/>
            <a:r>
              <a:rPr lang="en-US" altLang="zh-CN" sz="2000" i="1" dirty="0" smtClean="0"/>
              <a:t>0</a:t>
            </a:r>
            <a:endParaRPr lang="zh-CN" altLang="en-US" sz="2000" i="1" dirty="0"/>
          </a:p>
        </p:txBody>
      </p:sp>
      <p:sp>
        <p:nvSpPr>
          <p:cNvPr id="61" name="文本框 60"/>
          <p:cNvSpPr txBox="1"/>
          <p:nvPr/>
        </p:nvSpPr>
        <p:spPr>
          <a:xfrm>
            <a:off x="5636638" y="2214390"/>
            <a:ext cx="528320" cy="400110"/>
          </a:xfrm>
          <a:prstGeom prst="rect">
            <a:avLst/>
          </a:prstGeom>
          <a:noFill/>
        </p:spPr>
        <p:txBody>
          <a:bodyPr wrap="square" rtlCol="0">
            <a:spAutoFit/>
          </a:bodyPr>
          <a:lstStyle/>
          <a:p>
            <a:pPr algn="ctr"/>
            <a:r>
              <a:rPr lang="en-US" altLang="zh-CN" sz="2000" i="1" dirty="0" smtClean="0"/>
              <a:t>2</a:t>
            </a:r>
            <a:endParaRPr lang="zh-CN" altLang="en-US" sz="2000" i="1" dirty="0"/>
          </a:p>
        </p:txBody>
      </p:sp>
      <p:sp>
        <p:nvSpPr>
          <p:cNvPr id="83" name="矩形 82"/>
          <p:cNvSpPr/>
          <p:nvPr/>
        </p:nvSpPr>
        <p:spPr>
          <a:xfrm>
            <a:off x="2075792" y="1371539"/>
            <a:ext cx="816249" cy="553998"/>
          </a:xfrm>
          <a:prstGeom prst="rect">
            <a:avLst/>
          </a:prstGeom>
        </p:spPr>
        <p:txBody>
          <a:bodyPr wrap="none">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k = 4</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84" name="矩形 83"/>
          <p:cNvSpPr/>
          <p:nvPr/>
        </p:nvSpPr>
        <p:spPr>
          <a:xfrm>
            <a:off x="2265372" y="1376679"/>
            <a:ext cx="816249" cy="553998"/>
          </a:xfrm>
          <a:prstGeom prst="rect">
            <a:avLst/>
          </a:prstGeom>
        </p:spPr>
        <p:txBody>
          <a:bodyPr wrap="none">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k = 5</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85" name="文本框 84"/>
          <p:cNvSpPr txBox="1"/>
          <p:nvPr/>
        </p:nvSpPr>
        <p:spPr>
          <a:xfrm>
            <a:off x="93854" y="4017139"/>
            <a:ext cx="4792824" cy="1754326"/>
          </a:xfrm>
          <a:prstGeom prst="rect">
            <a:avLst/>
          </a:prstGeom>
          <a:noFill/>
        </p:spPr>
        <p:txBody>
          <a:bodyPr wrap="square" rtlCol="0">
            <a:spAutoFit/>
          </a:bodyPr>
          <a:lstStyle/>
          <a:p>
            <a:pPr marL="342900" indent="-342900">
              <a:buFont typeface="+mj-lt"/>
              <a:buAutoNum type="arabicPeriod"/>
            </a:pPr>
            <a:r>
              <a:rPr lang="zh-CN" altLang="en-US" dirty="0" smtClean="0"/>
              <a:t>之前找</a:t>
            </a:r>
            <a:r>
              <a:rPr lang="en-US" altLang="zh-CN" dirty="0" smtClean="0"/>
              <a:t>G0 </a:t>
            </a:r>
            <a:r>
              <a:rPr lang="zh-CN" altLang="en-US" dirty="0" smtClean="0"/>
              <a:t>是利用图分解的方法来进行的</a:t>
            </a:r>
            <a:endParaRPr lang="en-US" altLang="zh-CN" dirty="0" smtClean="0"/>
          </a:p>
          <a:p>
            <a:pPr marL="342900" indent="-342900">
              <a:buFont typeface="+mj-lt"/>
              <a:buAutoNum type="arabicPeriod"/>
            </a:pPr>
            <a:r>
              <a:rPr lang="en-US" altLang="zh-CN" dirty="0"/>
              <a:t> </a:t>
            </a:r>
            <a:r>
              <a:rPr lang="zh-CN" altLang="en-US" dirty="0" smtClean="0"/>
              <a:t>让 </a:t>
            </a:r>
            <a:r>
              <a:rPr lang="en-US" altLang="zh-CN" dirty="0" smtClean="0"/>
              <a:t>K=3 </a:t>
            </a:r>
            <a:r>
              <a:rPr lang="zh-CN" altLang="en-US" dirty="0" smtClean="0"/>
              <a:t>开始进行循环，然后计算出每条边的 </a:t>
            </a:r>
            <a:r>
              <a:rPr lang="en-US" altLang="zh-CN" dirty="0" smtClean="0"/>
              <a:t>support </a:t>
            </a:r>
            <a:r>
              <a:rPr lang="zh-CN" altLang="en-US" dirty="0" smtClean="0"/>
              <a:t>值，将</a:t>
            </a:r>
            <a:r>
              <a:rPr lang="en-US" altLang="zh-CN" dirty="0" smtClean="0"/>
              <a:t>support </a:t>
            </a:r>
            <a:r>
              <a:rPr lang="zh-CN" altLang="en-US" dirty="0" smtClean="0"/>
              <a:t>值小于（</a:t>
            </a:r>
            <a:r>
              <a:rPr lang="en-US" altLang="zh-CN" dirty="0" smtClean="0"/>
              <a:t>k-2</a:t>
            </a:r>
            <a:r>
              <a:rPr lang="zh-CN" altLang="en-US" dirty="0" smtClean="0"/>
              <a:t>）的边删除，因为删除一条边可能对其它边的 </a:t>
            </a:r>
            <a:r>
              <a:rPr lang="en-US" altLang="zh-CN" dirty="0" smtClean="0"/>
              <a:t>support </a:t>
            </a:r>
            <a:r>
              <a:rPr lang="zh-CN" altLang="en-US" dirty="0" smtClean="0"/>
              <a:t>值影响，所以我们要将可能影响的值进行一下更新</a:t>
            </a:r>
            <a:endParaRPr lang="zh-CN" altLang="en-US" dirty="0"/>
          </a:p>
        </p:txBody>
      </p:sp>
      <p:sp>
        <p:nvSpPr>
          <p:cNvPr id="86" name="文本框 85"/>
          <p:cNvSpPr txBox="1"/>
          <p:nvPr/>
        </p:nvSpPr>
        <p:spPr>
          <a:xfrm>
            <a:off x="6773345" y="2654357"/>
            <a:ext cx="528320" cy="400110"/>
          </a:xfrm>
          <a:prstGeom prst="rect">
            <a:avLst/>
          </a:prstGeom>
          <a:noFill/>
        </p:spPr>
        <p:txBody>
          <a:bodyPr wrap="square" rtlCol="0">
            <a:spAutoFit/>
          </a:bodyPr>
          <a:lstStyle/>
          <a:p>
            <a:pPr algn="ctr"/>
            <a:r>
              <a:rPr lang="en-US" altLang="zh-CN" sz="2000" i="1" dirty="0" smtClean="0"/>
              <a:t>3</a:t>
            </a:r>
            <a:endParaRPr lang="zh-CN" altLang="en-US" sz="2000" i="1" dirty="0"/>
          </a:p>
        </p:txBody>
      </p:sp>
      <p:sp>
        <p:nvSpPr>
          <p:cNvPr id="87" name="文本框 86"/>
          <p:cNvSpPr txBox="1"/>
          <p:nvPr/>
        </p:nvSpPr>
        <p:spPr>
          <a:xfrm>
            <a:off x="8831934" y="2617799"/>
            <a:ext cx="528320" cy="400110"/>
          </a:xfrm>
          <a:prstGeom prst="rect">
            <a:avLst/>
          </a:prstGeom>
          <a:noFill/>
        </p:spPr>
        <p:txBody>
          <a:bodyPr wrap="square" rtlCol="0">
            <a:spAutoFit/>
          </a:bodyPr>
          <a:lstStyle/>
          <a:p>
            <a:pPr algn="ctr"/>
            <a:r>
              <a:rPr lang="en-US" altLang="zh-CN" sz="2000" i="1" dirty="0" smtClean="0"/>
              <a:t>3</a:t>
            </a:r>
            <a:endParaRPr lang="zh-CN" altLang="en-US" sz="2000" i="1" dirty="0"/>
          </a:p>
        </p:txBody>
      </p:sp>
    </p:spTree>
    <p:extLst>
      <p:ext uri="{BB962C8B-B14F-4D97-AF65-F5344CB8AC3E}">
        <p14:creationId xmlns:p14="http://schemas.microsoft.com/office/powerpoint/2010/main" val="3390988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fade">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xit" presetSubtype="21" fill="hold" nodeType="clickEffect">
                                  <p:stCondLst>
                                    <p:cond delay="0"/>
                                  </p:stCondLst>
                                  <p:childTnLst>
                                    <p:animEffect transition="out" filter="barn(inVertical)">
                                      <p:cBhvr>
                                        <p:cTn id="21" dur="500"/>
                                        <p:tgtEl>
                                          <p:spTgt spid="54"/>
                                        </p:tgtEl>
                                      </p:cBhvr>
                                    </p:animEffect>
                                    <p:set>
                                      <p:cBhvr>
                                        <p:cTn id="22" dur="1" fill="hold">
                                          <p:stCondLst>
                                            <p:cond delay="499"/>
                                          </p:stCondLst>
                                        </p:cTn>
                                        <p:tgtEl>
                                          <p:spTgt spid="54"/>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59"/>
                                        </p:tgtEl>
                                      </p:cBhvr>
                                    </p:animEffect>
                                    <p:set>
                                      <p:cBhvr>
                                        <p:cTn id="25" dur="1" fill="hold">
                                          <p:stCondLst>
                                            <p:cond delay="499"/>
                                          </p:stCondLst>
                                        </p:cTn>
                                        <p:tgtEl>
                                          <p:spTgt spid="59"/>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6" presetClass="exit" presetSubtype="21" fill="hold" nodeType="clickEffect">
                                  <p:stCondLst>
                                    <p:cond delay="0"/>
                                  </p:stCondLst>
                                  <p:childTnLst>
                                    <p:animEffect transition="out" filter="barn(inVertical)">
                                      <p:cBhvr>
                                        <p:cTn id="29" dur="500"/>
                                        <p:tgtEl>
                                          <p:spTgt spid="55"/>
                                        </p:tgtEl>
                                      </p:cBhvr>
                                    </p:animEffect>
                                    <p:set>
                                      <p:cBhvr>
                                        <p:cTn id="30" dur="1" fill="hold">
                                          <p:stCondLst>
                                            <p:cond delay="499"/>
                                          </p:stCondLst>
                                        </p:cTn>
                                        <p:tgtEl>
                                          <p:spTgt spid="55"/>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60"/>
                                        </p:tgtEl>
                                      </p:cBhvr>
                                    </p:animEffect>
                                    <p:set>
                                      <p:cBhvr>
                                        <p:cTn id="33" dur="1" fill="hold">
                                          <p:stCondLst>
                                            <p:cond delay="499"/>
                                          </p:stCondLst>
                                        </p:cTn>
                                        <p:tgtEl>
                                          <p:spTgt spid="60"/>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2" presetClass="exit" presetSubtype="4" fill="hold" grpId="0" nodeType="clickEffect">
                                  <p:stCondLst>
                                    <p:cond delay="0"/>
                                  </p:stCondLst>
                                  <p:childTnLst>
                                    <p:animEffect transition="out" filter="wipe(down)">
                                      <p:cBhvr>
                                        <p:cTn id="37" dur="500"/>
                                        <p:tgtEl>
                                          <p:spTgt spid="22"/>
                                        </p:tgtEl>
                                      </p:cBhvr>
                                    </p:animEffect>
                                    <p:set>
                                      <p:cBhvr>
                                        <p:cTn id="38" dur="1" fill="hold">
                                          <p:stCondLst>
                                            <p:cond delay="499"/>
                                          </p:stCondLst>
                                        </p:cTn>
                                        <p:tgtEl>
                                          <p:spTgt spid="22"/>
                                        </p:tgtEl>
                                        <p:attrNameLst>
                                          <p:attrName>style.visibility</p:attrName>
                                        </p:attrNameLst>
                                      </p:cBhvr>
                                      <p:to>
                                        <p:strVal val="hidden"/>
                                      </p:to>
                                    </p:set>
                                  </p:childTnLst>
                                </p:cTn>
                              </p:par>
                              <p:par>
                                <p:cTn id="39" presetID="10" presetClass="exit" presetSubtype="0" fill="hold" grpId="0" nodeType="withEffect">
                                  <p:stCondLst>
                                    <p:cond delay="0"/>
                                  </p:stCondLst>
                                  <p:childTnLst>
                                    <p:animEffect transition="out" filter="fade">
                                      <p:cBhvr>
                                        <p:cTn id="40" dur="500"/>
                                        <p:tgtEl>
                                          <p:spTgt spid="23"/>
                                        </p:tgtEl>
                                      </p:cBhvr>
                                    </p:animEffect>
                                    <p:set>
                                      <p:cBhvr>
                                        <p:cTn id="41" dur="1" fill="hold">
                                          <p:stCondLst>
                                            <p:cond delay="499"/>
                                          </p:stCondLst>
                                        </p:cTn>
                                        <p:tgtEl>
                                          <p:spTgt spid="23"/>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2" presetClass="exit" presetSubtype="4" fill="hold" grpId="1" nodeType="clickEffect">
                                  <p:stCondLst>
                                    <p:cond delay="0"/>
                                  </p:stCondLst>
                                  <p:childTnLst>
                                    <p:animEffect transition="out" filter="wipe(down)">
                                      <p:cBhvr>
                                        <p:cTn id="45" dur="500"/>
                                        <p:tgtEl>
                                          <p:spTgt spid="58"/>
                                        </p:tgtEl>
                                      </p:cBhvr>
                                    </p:animEffect>
                                    <p:set>
                                      <p:cBhvr>
                                        <p:cTn id="46" dur="1" fill="hold">
                                          <p:stCondLst>
                                            <p:cond delay="499"/>
                                          </p:stCondLst>
                                        </p:cTn>
                                        <p:tgtEl>
                                          <p:spTgt spid="58"/>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83"/>
                                        </p:tgtEl>
                                        <p:attrNameLst>
                                          <p:attrName>style.visibility</p:attrName>
                                        </p:attrNameLst>
                                      </p:cBhvr>
                                      <p:to>
                                        <p:strVal val="visible"/>
                                      </p:to>
                                    </p:set>
                                    <p:animEffect transition="in" filter="wipe(down)">
                                      <p:cBhvr>
                                        <p:cTn id="51" dur="500"/>
                                        <p:tgtEl>
                                          <p:spTgt spid="8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xit" presetSubtype="4" fill="hold" grpId="1" nodeType="clickEffect">
                                  <p:stCondLst>
                                    <p:cond delay="0"/>
                                  </p:stCondLst>
                                  <p:childTnLst>
                                    <p:animEffect transition="out" filter="wipe(down)">
                                      <p:cBhvr>
                                        <p:cTn id="55" dur="500"/>
                                        <p:tgtEl>
                                          <p:spTgt spid="83"/>
                                        </p:tgtEl>
                                      </p:cBhvr>
                                    </p:animEffect>
                                    <p:set>
                                      <p:cBhvr>
                                        <p:cTn id="56" dur="1" fill="hold">
                                          <p:stCondLst>
                                            <p:cond delay="499"/>
                                          </p:stCondLst>
                                        </p:cTn>
                                        <p:tgtEl>
                                          <p:spTgt spid="83"/>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84"/>
                                        </p:tgtEl>
                                        <p:attrNameLst>
                                          <p:attrName>style.visibility</p:attrName>
                                        </p:attrNameLst>
                                      </p:cBhvr>
                                      <p:to>
                                        <p:strVal val="visible"/>
                                      </p:to>
                                    </p:set>
                                    <p:animEffect transition="in" filter="wipe(down)">
                                      <p:cBhvr>
                                        <p:cTn id="61"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56" grpId="0"/>
      <p:bldP spid="57" grpId="0"/>
      <p:bldP spid="58" grpId="0"/>
      <p:bldP spid="58" grpId="1"/>
      <p:bldP spid="59" grpId="0"/>
      <p:bldP spid="60" grpId="0"/>
      <p:bldP spid="83" grpId="0"/>
      <p:bldP spid="83" grpId="1"/>
      <p:bldP spid="8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1911</TotalTime>
  <Words>1024</Words>
  <Application>Microsoft Office PowerPoint</Application>
  <PresentationFormat>宽屏</PresentationFormat>
  <Paragraphs>323</Paragraphs>
  <Slides>27</Slides>
  <Notes>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华文隶书</vt:lpstr>
      <vt:lpstr>宋体</vt:lpstr>
      <vt:lpstr>微软雅黑</vt:lpstr>
      <vt:lpstr>Arial</vt:lpstr>
      <vt:lpstr>Calibri</vt:lpstr>
      <vt:lpstr>Calibri Light</vt:lpstr>
      <vt:lpstr>Calisto MT</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weitianzhu</dc:creator>
  <cp:lastModifiedBy>weitianzhu</cp:lastModifiedBy>
  <cp:revision>565</cp:revision>
  <dcterms:created xsi:type="dcterms:W3CDTF">2016-11-19T09:18:31Z</dcterms:created>
  <dcterms:modified xsi:type="dcterms:W3CDTF">2016-11-21T03:30:03Z</dcterms:modified>
</cp:coreProperties>
</file>