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tianzhu" initials="w" lastIdx="1" clrIdx="0">
    <p:extLst>
      <p:ext uri="{19B8F6BF-5375-455C-9EA6-DF929625EA0E}">
        <p15:presenceInfo xmlns:p15="http://schemas.microsoft.com/office/powerpoint/2012/main" userId="weitianz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00FF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18" autoAdjust="0"/>
    <p:restoredTop sz="92587" autoAdjust="0"/>
  </p:normalViewPr>
  <p:slideViewPr>
    <p:cSldViewPr snapToGrid="0" showGuides="1">
      <p:cViewPr>
        <p:scale>
          <a:sx n="75" d="100"/>
          <a:sy n="75" d="100"/>
        </p:scale>
        <p:origin x="990" y="4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11T17:12:40.733" idx="1">
    <p:pos x="10" y="10"/>
    <p:text>方法二中 为点乘没有在前面讲解，注意一下应用时应该说明，要么在前面添加上相应的知识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E6B7A-88E7-4319-9445-150A6E64A1D5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02B51-648F-47BC-9A3A-AF70E8079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59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+mn-lt"/>
                <a:ea typeface="+mn-ea"/>
                <a:cs typeface="+mn-ea"/>
                <a:sym typeface="+mn-lt"/>
              </a:rPr>
              <a:t>更为常用字的是叉积的第二种定义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.</a:t>
            </a:r>
            <a:r>
              <a:rPr lang="zh-CN" altLang="en-US" sz="1200" dirty="0" smtClean="0">
                <a:latin typeface="+mn-lt"/>
                <a:ea typeface="+mn-ea"/>
                <a:cs typeface="+mn-ea"/>
                <a:sym typeface="+mn-lt"/>
              </a:rPr>
              <a:t>矩阵行列式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302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，两条连续的线段 </a:t>
            </a:r>
            <a:r>
              <a:rPr lang="en-US" altLang="zh-CN" dirty="0" smtClean="0"/>
              <a:t>p0p1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p1p2</a:t>
            </a:r>
            <a:r>
              <a:rPr lang="zh-CN" altLang="en-US" dirty="0" smtClean="0"/>
              <a:t>是向左转还是向右转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02B51-648F-47BC-9A3A-AF70E80790B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372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078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46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60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794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03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46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11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02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D739-F787-4312-8F5C-8869425688E3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22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1D739-F787-4312-8F5C-8869425688E3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7E18-A2B9-4F7D-B018-DBCB28692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6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comments" Target="../comments/comment1.xml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53555" y="2290328"/>
            <a:ext cx="3036891" cy="775112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+mn-lt"/>
                <a:ea typeface="+mn-ea"/>
                <a:cs typeface="+mn-ea"/>
                <a:sym typeface="+mn-lt"/>
              </a:rPr>
              <a:t>计</a:t>
            </a:r>
            <a:r>
              <a:rPr lang="zh-CN" altLang="en-US" sz="4000" dirty="0" smtClean="0">
                <a:latin typeface="+mn-lt"/>
                <a:ea typeface="+mn-ea"/>
                <a:cs typeface="+mn-ea"/>
                <a:sym typeface="+mn-lt"/>
              </a:rPr>
              <a:t>算几何</a:t>
            </a:r>
            <a:endParaRPr lang="zh-CN" altLang="en-US" sz="4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7414" y="4997003"/>
            <a:ext cx="2475328" cy="882362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魏天</a:t>
            </a:r>
            <a:r>
              <a:rPr lang="zh-CN" altLang="en-US" sz="2000" dirty="0" smtClean="0">
                <a:cs typeface="+mn-ea"/>
                <a:sym typeface="+mn-lt"/>
              </a:rPr>
              <a:t>柱</a:t>
            </a:r>
            <a:endParaRPr lang="en-US" altLang="zh-CN" sz="2000" dirty="0" smtClean="0">
              <a:cs typeface="+mn-ea"/>
              <a:sym typeface="+mn-lt"/>
            </a:endParaRPr>
          </a:p>
          <a:p>
            <a:r>
              <a:rPr lang="en-US" altLang="zh-CN" sz="2000" dirty="0" smtClean="0">
                <a:cs typeface="+mn-ea"/>
                <a:sym typeface="+mn-lt"/>
              </a:rPr>
              <a:t>2016-4-21</a:t>
            </a:r>
          </a:p>
        </p:txBody>
      </p:sp>
    </p:spTree>
    <p:extLst>
      <p:ext uri="{BB962C8B-B14F-4D97-AF65-F5344CB8AC3E}">
        <p14:creationId xmlns:p14="http://schemas.microsoft.com/office/powerpoint/2010/main" val="222047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42482" y="449523"/>
            <a:ext cx="58329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cs typeface="+mn-ea"/>
                <a:sym typeface="+mn-lt"/>
              </a:rPr>
              <a:t>寻找凸包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Graham </a:t>
            </a:r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扫描法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643006" y="3191314"/>
            <a:ext cx="3831406" cy="2922378"/>
            <a:chOff x="643006" y="3191314"/>
            <a:chExt cx="3831406" cy="2922378"/>
          </a:xfrm>
        </p:grpSpPr>
        <p:grpSp>
          <p:nvGrpSpPr>
            <p:cNvPr id="64" name="组合 63"/>
            <p:cNvGrpSpPr/>
            <p:nvPr/>
          </p:nvGrpSpPr>
          <p:grpSpPr>
            <a:xfrm>
              <a:off x="1022452" y="3681873"/>
              <a:ext cx="2978011" cy="2062487"/>
              <a:chOff x="793853" y="3309612"/>
              <a:chExt cx="3530052" cy="2444815"/>
            </a:xfrm>
          </p:grpSpPr>
          <p:sp>
            <p:nvSpPr>
              <p:cNvPr id="56" name="AutoShape 29"/>
              <p:cNvSpPr>
                <a:spLocks noChangeArrowheads="1"/>
              </p:cNvSpPr>
              <p:nvPr/>
            </p:nvSpPr>
            <p:spPr bwMode="auto">
              <a:xfrm>
                <a:off x="2065989" y="5551775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AutoShape 29"/>
              <p:cNvSpPr>
                <a:spLocks noChangeArrowheads="1"/>
              </p:cNvSpPr>
              <p:nvPr/>
            </p:nvSpPr>
            <p:spPr bwMode="auto">
              <a:xfrm>
                <a:off x="3638380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AutoShape 29"/>
              <p:cNvSpPr>
                <a:spLocks noChangeArrowheads="1"/>
              </p:cNvSpPr>
              <p:nvPr/>
            </p:nvSpPr>
            <p:spPr bwMode="auto">
              <a:xfrm>
                <a:off x="2794793" y="396023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9" name="AutoShape 29"/>
              <p:cNvSpPr>
                <a:spLocks noChangeArrowheads="1"/>
              </p:cNvSpPr>
              <p:nvPr/>
            </p:nvSpPr>
            <p:spPr bwMode="auto">
              <a:xfrm>
                <a:off x="3638381" y="340105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AutoShape 29"/>
              <p:cNvSpPr>
                <a:spLocks noChangeArrowheads="1"/>
              </p:cNvSpPr>
              <p:nvPr/>
            </p:nvSpPr>
            <p:spPr bwMode="auto">
              <a:xfrm>
                <a:off x="793853" y="4586249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1" name="AutoShape 29"/>
              <p:cNvSpPr>
                <a:spLocks noChangeArrowheads="1"/>
              </p:cNvSpPr>
              <p:nvPr/>
            </p:nvSpPr>
            <p:spPr bwMode="auto">
              <a:xfrm>
                <a:off x="2198169" y="330961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2" name="AutoShape 29"/>
              <p:cNvSpPr>
                <a:spLocks noChangeArrowheads="1"/>
              </p:cNvSpPr>
              <p:nvPr/>
            </p:nvSpPr>
            <p:spPr bwMode="auto">
              <a:xfrm>
                <a:off x="1667936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3" name="AutoShape 29"/>
              <p:cNvSpPr>
                <a:spLocks noChangeArrowheads="1"/>
              </p:cNvSpPr>
              <p:nvPr/>
            </p:nvSpPr>
            <p:spPr bwMode="auto">
              <a:xfrm>
                <a:off x="4121256" y="5079613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1917377" y="574436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3975427" y="499041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343608" y="459216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3665491" y="3560646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4</a:t>
              </a:r>
              <a:endParaRPr lang="zh-CN" altLang="en-US" baseline="-25000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684649" y="385251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5</a:t>
              </a:r>
              <a:endParaRPr lang="zh-CN" altLang="en-US" baseline="-25000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043143" y="3191314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6</a:t>
              </a:r>
              <a:endParaRPr lang="zh-CN" altLang="en-US" baseline="-25000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836258" y="432710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7</a:t>
              </a:r>
              <a:endParaRPr lang="zh-CN" altLang="en-US" baseline="-25000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643006" y="431623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8</a:t>
              </a:r>
              <a:endParaRPr lang="zh-CN" altLang="en-US" baseline="-25000" dirty="0"/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628613" y="1323308"/>
            <a:ext cx="7622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/>
              <a:t>选</a:t>
            </a:r>
            <a:r>
              <a:rPr lang="zh-CN" altLang="en-US" sz="2000" dirty="0" smtClean="0"/>
              <a:t>出点集中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值最</a:t>
            </a:r>
            <a:r>
              <a:rPr lang="zh-CN" altLang="en-US" sz="2000" dirty="0"/>
              <a:t>小</a:t>
            </a:r>
            <a:r>
              <a:rPr lang="zh-CN" altLang="en-US" sz="2000" dirty="0" smtClean="0"/>
              <a:t>的点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（若有多个，选取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最小的点）</a:t>
            </a:r>
            <a:r>
              <a:rPr lang="en-US" altLang="zh-CN" sz="2000" dirty="0" smtClean="0"/>
              <a:t>;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 smtClean="0"/>
              <a:t>根据以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为基准的</a:t>
            </a:r>
            <a:r>
              <a:rPr lang="zh-CN" altLang="en-US" sz="2000" dirty="0" smtClean="0">
                <a:solidFill>
                  <a:srgbClr val="FF0000"/>
                </a:solidFill>
              </a:rPr>
              <a:t>极角</a:t>
            </a:r>
            <a:r>
              <a:rPr lang="zh-CN" altLang="en-US" sz="2000" dirty="0" smtClean="0"/>
              <a:t>对剩余顶点进行升序排列</a:t>
            </a:r>
            <a:r>
              <a:rPr lang="en-US" altLang="zh-CN" sz="2000" dirty="0" smtClean="0"/>
              <a:t>;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/>
              <a:t>创</a:t>
            </a:r>
            <a:r>
              <a:rPr lang="zh-CN" altLang="en-US" sz="2000" dirty="0" smtClean="0"/>
              <a:t>建一个栈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用来存放处理的端点</a:t>
            </a:r>
            <a:r>
              <a:rPr lang="en-US" altLang="zh-CN" sz="2000" dirty="0" smtClean="0"/>
              <a:t>;</a:t>
            </a:r>
            <a:endParaRPr lang="zh-CN" altLang="en-US" sz="2000" dirty="0"/>
          </a:p>
        </p:txBody>
      </p:sp>
      <p:grpSp>
        <p:nvGrpSpPr>
          <p:cNvPr id="86" name="组合 85"/>
          <p:cNvGrpSpPr/>
          <p:nvPr/>
        </p:nvGrpSpPr>
        <p:grpSpPr>
          <a:xfrm>
            <a:off x="2266605" y="5658879"/>
            <a:ext cx="2412918" cy="369332"/>
            <a:chOff x="2266605" y="5658879"/>
            <a:chExt cx="2412918" cy="369332"/>
          </a:xfrm>
        </p:grpSpPr>
        <p:cxnSp>
          <p:nvCxnSpPr>
            <p:cNvPr id="76" name="直接箭头连接符 75"/>
            <p:cNvCxnSpPr>
              <a:stCxn id="56" idx="6"/>
            </p:cNvCxnSpPr>
            <p:nvPr/>
          </p:nvCxnSpPr>
          <p:spPr>
            <a:xfrm>
              <a:off x="2266605" y="5658880"/>
              <a:ext cx="212276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4180538" y="565887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baseline="-25000" dirty="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4165431" y="565887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baseline="-25000" dirty="0"/>
            </a:p>
          </p:txBody>
        </p:sp>
      </p:grpSp>
      <p:cxnSp>
        <p:nvCxnSpPr>
          <p:cNvPr id="80" name="直接箭头连接符 79"/>
          <p:cNvCxnSpPr>
            <a:stCxn id="56" idx="7"/>
            <a:endCxn id="57" idx="3"/>
          </p:cNvCxnSpPr>
          <p:nvPr/>
        </p:nvCxnSpPr>
        <p:spPr>
          <a:xfrm flipV="1">
            <a:off x="2241569" y="4656068"/>
            <a:ext cx="1205610" cy="942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utoShape 29"/>
          <p:cNvSpPr>
            <a:spLocks noChangeArrowheads="1"/>
          </p:cNvSpPr>
          <p:nvPr/>
        </p:nvSpPr>
        <p:spPr bwMode="auto">
          <a:xfrm>
            <a:off x="2094976" y="5573399"/>
            <a:ext cx="170958" cy="170961"/>
          </a:xfrm>
          <a:prstGeom prst="flowChartConnector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2108613" y="5012175"/>
            <a:ext cx="1225879" cy="828441"/>
            <a:chOff x="2108613" y="5012175"/>
            <a:chExt cx="1225879" cy="828441"/>
          </a:xfrm>
        </p:grpSpPr>
        <p:sp>
          <p:nvSpPr>
            <p:cNvPr id="83" name="弧形 82"/>
            <p:cNvSpPr/>
            <p:nvPr/>
          </p:nvSpPr>
          <p:spPr>
            <a:xfrm rot="858835">
              <a:off x="2108613" y="5012175"/>
              <a:ext cx="1067071" cy="828441"/>
            </a:xfrm>
            <a:prstGeom prst="arc">
              <a:avLst>
                <a:gd name="adj1" fmla="val 17919269"/>
                <a:gd name="adj2" fmla="val 400122"/>
              </a:avLst>
            </a:prstGeom>
            <a:ln w="38100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2835507" y="5185816"/>
              <a:ext cx="498985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2000" baseline="-25000" dirty="0"/>
                <a:t>θ</a:t>
              </a:r>
              <a:endParaRPr lang="zh-CN" altLang="en-US" sz="2000" baseline="-25000" dirty="0"/>
            </a:p>
          </p:txBody>
        </p:sp>
      </p:grpSp>
      <p:cxnSp>
        <p:nvCxnSpPr>
          <p:cNvPr id="91" name="直接箭头连接符 90"/>
          <p:cNvCxnSpPr>
            <a:stCxn id="85" idx="7"/>
            <a:endCxn id="63" idx="2"/>
          </p:cNvCxnSpPr>
          <p:nvPr/>
        </p:nvCxnSpPr>
        <p:spPr>
          <a:xfrm flipV="1">
            <a:off x="2240898" y="5260557"/>
            <a:ext cx="1588607" cy="337879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56" idx="0"/>
            <a:endCxn id="57" idx="3"/>
          </p:cNvCxnSpPr>
          <p:nvPr/>
        </p:nvCxnSpPr>
        <p:spPr>
          <a:xfrm flipV="1">
            <a:off x="2181126" y="4656068"/>
            <a:ext cx="1266053" cy="917331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85" idx="0"/>
            <a:endCxn id="59" idx="3"/>
          </p:cNvCxnSpPr>
          <p:nvPr/>
        </p:nvCxnSpPr>
        <p:spPr>
          <a:xfrm flipV="1">
            <a:off x="2180455" y="3904941"/>
            <a:ext cx="1266724" cy="1668458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56" idx="0"/>
            <a:endCxn id="58" idx="3"/>
          </p:cNvCxnSpPr>
          <p:nvPr/>
        </p:nvCxnSpPr>
        <p:spPr>
          <a:xfrm flipV="1">
            <a:off x="2181126" y="4376674"/>
            <a:ext cx="554389" cy="1196725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56" idx="0"/>
            <a:endCxn id="61" idx="4"/>
          </p:cNvCxnSpPr>
          <p:nvPr/>
        </p:nvCxnSpPr>
        <p:spPr>
          <a:xfrm flipV="1">
            <a:off x="2181126" y="3852834"/>
            <a:ext cx="111510" cy="1720565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85" idx="0"/>
            <a:endCxn id="62" idx="4"/>
          </p:cNvCxnSpPr>
          <p:nvPr/>
        </p:nvCxnSpPr>
        <p:spPr>
          <a:xfrm flipH="1" flipV="1">
            <a:off x="1845322" y="4681105"/>
            <a:ext cx="335133" cy="892294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56" idx="0"/>
            <a:endCxn id="60" idx="5"/>
          </p:cNvCxnSpPr>
          <p:nvPr/>
        </p:nvCxnSpPr>
        <p:spPr>
          <a:xfrm flipH="1" flipV="1">
            <a:off x="1168374" y="4904789"/>
            <a:ext cx="1012752" cy="668610"/>
          </a:xfrm>
          <a:prstGeom prst="straightConnector1">
            <a:avLst/>
          </a:prstGeom>
          <a:ln w="22225" cap="rnd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6037943" y="3375979"/>
            <a:ext cx="674914" cy="2968545"/>
            <a:chOff x="6037943" y="3375979"/>
            <a:chExt cx="674914" cy="2968545"/>
          </a:xfrm>
        </p:grpSpPr>
        <p:grpSp>
          <p:nvGrpSpPr>
            <p:cNvPr id="8" name="组合 7"/>
            <p:cNvGrpSpPr/>
            <p:nvPr/>
          </p:nvGrpSpPr>
          <p:grpSpPr>
            <a:xfrm>
              <a:off x="6037943" y="3375979"/>
              <a:ext cx="674914" cy="2440398"/>
              <a:chOff x="6030686" y="3380574"/>
              <a:chExt cx="674914" cy="1879983"/>
            </a:xfrm>
          </p:grpSpPr>
          <p:cxnSp>
            <p:nvCxnSpPr>
              <p:cNvPr id="3" name="直接连接符 2"/>
              <p:cNvCxnSpPr/>
              <p:nvPr/>
            </p:nvCxnSpPr>
            <p:spPr>
              <a:xfrm>
                <a:off x="6030686" y="3380575"/>
                <a:ext cx="0" cy="1879982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6705600" y="3380574"/>
                <a:ext cx="0" cy="1879983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6030686" y="5240186"/>
                <a:ext cx="674914" cy="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矩形 8"/>
            <p:cNvSpPr/>
            <p:nvPr/>
          </p:nvSpPr>
          <p:spPr>
            <a:xfrm>
              <a:off x="6185902" y="5882859"/>
              <a:ext cx="3898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S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6035696" y="5310210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1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35696" y="4852741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2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035696" y="4395468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3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16" name="直接连接符 15"/>
          <p:cNvCxnSpPr>
            <a:stCxn id="85" idx="6"/>
            <a:endCxn id="63" idx="2"/>
          </p:cNvCxnSpPr>
          <p:nvPr/>
        </p:nvCxnSpPr>
        <p:spPr>
          <a:xfrm flipV="1">
            <a:off x="2265934" y="5260557"/>
            <a:ext cx="1563571" cy="39832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63" idx="0"/>
            <a:endCxn id="57" idx="5"/>
          </p:cNvCxnSpPr>
          <p:nvPr/>
        </p:nvCxnSpPr>
        <p:spPr>
          <a:xfrm flipH="1" flipV="1">
            <a:off x="3568065" y="4656068"/>
            <a:ext cx="346919" cy="5190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7" idx="0"/>
            <a:endCxn id="59" idx="4"/>
          </p:cNvCxnSpPr>
          <p:nvPr/>
        </p:nvCxnSpPr>
        <p:spPr>
          <a:xfrm flipV="1">
            <a:off x="3507622" y="3929978"/>
            <a:ext cx="0" cy="58016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741524" y="4395468"/>
            <a:ext cx="673399" cy="38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/>
              <a:t>右转</a:t>
            </a:r>
          </a:p>
        </p:txBody>
      </p:sp>
      <p:sp>
        <p:nvSpPr>
          <p:cNvPr id="82" name="矩形 81"/>
          <p:cNvSpPr/>
          <p:nvPr/>
        </p:nvSpPr>
        <p:spPr>
          <a:xfrm>
            <a:off x="6035696" y="4395360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4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84" name="直接连接符 83"/>
          <p:cNvCxnSpPr>
            <a:stCxn id="63" idx="0"/>
            <a:endCxn id="59" idx="5"/>
          </p:cNvCxnSpPr>
          <p:nvPr/>
        </p:nvCxnSpPr>
        <p:spPr>
          <a:xfrm flipH="1" flipV="1">
            <a:off x="3568065" y="3904941"/>
            <a:ext cx="346919" cy="127013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58" idx="7"/>
            <a:endCxn id="59" idx="2"/>
          </p:cNvCxnSpPr>
          <p:nvPr/>
        </p:nvCxnSpPr>
        <p:spPr>
          <a:xfrm flipV="1">
            <a:off x="2856401" y="3844498"/>
            <a:ext cx="565742" cy="41128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3292597" y="3253475"/>
            <a:ext cx="673399" cy="38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/>
              <a:t>左转</a:t>
            </a:r>
            <a:endParaRPr lang="zh-CN" altLang="en-US" b="1" u="sng" dirty="0"/>
          </a:p>
        </p:txBody>
      </p:sp>
      <p:sp>
        <p:nvSpPr>
          <p:cNvPr id="93" name="矩形 92"/>
          <p:cNvSpPr/>
          <p:nvPr/>
        </p:nvSpPr>
        <p:spPr>
          <a:xfrm>
            <a:off x="6035696" y="3937935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5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94" name="直接连接符 93"/>
          <p:cNvCxnSpPr>
            <a:stCxn id="61" idx="5"/>
            <a:endCxn id="58" idx="2"/>
          </p:cNvCxnSpPr>
          <p:nvPr/>
        </p:nvCxnSpPr>
        <p:spPr>
          <a:xfrm>
            <a:off x="2353079" y="3827797"/>
            <a:ext cx="357400" cy="48843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2570456" y="3251300"/>
            <a:ext cx="673399" cy="38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/>
              <a:t>右转</a:t>
            </a:r>
            <a:endParaRPr lang="zh-CN" altLang="en-US" b="1" u="sng" dirty="0"/>
          </a:p>
        </p:txBody>
      </p:sp>
      <p:sp>
        <p:nvSpPr>
          <p:cNvPr id="97" name="矩形 96"/>
          <p:cNvSpPr/>
          <p:nvPr/>
        </p:nvSpPr>
        <p:spPr>
          <a:xfrm>
            <a:off x="6035696" y="3925252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6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99" name="直接连接符 98"/>
          <p:cNvCxnSpPr>
            <a:stCxn id="60" idx="7"/>
            <a:endCxn id="61" idx="2"/>
          </p:cNvCxnSpPr>
          <p:nvPr/>
        </p:nvCxnSpPr>
        <p:spPr>
          <a:xfrm flipV="1">
            <a:off x="1168374" y="3767354"/>
            <a:ext cx="1038783" cy="10165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61" idx="6"/>
            <a:endCxn id="59" idx="1"/>
          </p:cNvCxnSpPr>
          <p:nvPr/>
        </p:nvCxnSpPr>
        <p:spPr>
          <a:xfrm>
            <a:off x="2378115" y="3767354"/>
            <a:ext cx="1069064" cy="167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61" idx="3"/>
            <a:endCxn id="62" idx="0"/>
          </p:cNvCxnSpPr>
          <p:nvPr/>
        </p:nvCxnSpPr>
        <p:spPr>
          <a:xfrm flipH="1">
            <a:off x="1845322" y="3827797"/>
            <a:ext cx="386871" cy="6823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6035696" y="3456700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7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106" name="直接连接符 105"/>
          <p:cNvCxnSpPr>
            <a:stCxn id="60" idx="6"/>
            <a:endCxn id="62" idx="3"/>
          </p:cNvCxnSpPr>
          <p:nvPr/>
        </p:nvCxnSpPr>
        <p:spPr>
          <a:xfrm flipV="1">
            <a:off x="1193410" y="4656068"/>
            <a:ext cx="591469" cy="1882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6034377" y="3455144"/>
            <a:ext cx="682047" cy="4633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8</a:t>
            </a:r>
            <a:endParaRPr lang="zh-CN" alt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109" name="直接连接符 108"/>
          <p:cNvCxnSpPr>
            <a:stCxn id="85" idx="2"/>
            <a:endCxn id="60" idx="4"/>
          </p:cNvCxnSpPr>
          <p:nvPr/>
        </p:nvCxnSpPr>
        <p:spPr>
          <a:xfrm flipH="1" flipV="1">
            <a:off x="1107931" y="4929826"/>
            <a:ext cx="987045" cy="7290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132"/>
          <p:cNvSpPr txBox="1">
            <a:spLocks noChangeArrowheads="1"/>
          </p:cNvSpPr>
          <p:nvPr/>
        </p:nvSpPr>
        <p:spPr bwMode="auto">
          <a:xfrm>
            <a:off x="7387771" y="4309026"/>
            <a:ext cx="1357313" cy="461963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华文楷体" pitchFamily="2" charset="-122"/>
                <a:ea typeface="华文楷体" pitchFamily="2" charset="-122"/>
              </a:rPr>
              <a:t>O(nlogn)</a:t>
            </a:r>
            <a:endParaRPr lang="zh-CN" altLang="en-US" sz="240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618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75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75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5" grpId="0" animBg="1"/>
      <p:bldP spid="12" grpId="0" animBg="1"/>
      <p:bldP spid="50" grpId="0" animBg="1"/>
      <p:bldP spid="51" grpId="0" animBg="1"/>
      <p:bldP spid="51" grpId="1" animBg="1"/>
      <p:bldP spid="26" grpId="0"/>
      <p:bldP spid="26" grpId="1"/>
      <p:bldP spid="82" grpId="0" animBg="1"/>
      <p:bldP spid="92" grpId="0"/>
      <p:bldP spid="92" grpId="1"/>
      <p:bldP spid="93" grpId="0" animBg="1"/>
      <p:bldP spid="93" grpId="1" animBg="1"/>
      <p:bldP spid="96" grpId="0"/>
      <p:bldP spid="96" grpId="1"/>
      <p:bldP spid="97" grpId="0" animBg="1"/>
      <p:bldP spid="105" grpId="0" animBg="1"/>
      <p:bldP spid="105" grpId="1" animBg="1"/>
      <p:bldP spid="108" grpId="0" animBg="1"/>
      <p:bldP spid="7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/>
          <p:cNvGrpSpPr/>
          <p:nvPr/>
        </p:nvGrpSpPr>
        <p:grpSpPr>
          <a:xfrm>
            <a:off x="1219157" y="3750139"/>
            <a:ext cx="994415" cy="423004"/>
            <a:chOff x="3585480" y="5740558"/>
            <a:chExt cx="994415" cy="423004"/>
          </a:xfrm>
        </p:grpSpPr>
        <p:cxnSp>
          <p:nvCxnSpPr>
            <p:cNvPr id="63" name="直接箭头连接符 62"/>
            <p:cNvCxnSpPr/>
            <p:nvPr/>
          </p:nvCxnSpPr>
          <p:spPr>
            <a:xfrm flipH="1" flipV="1">
              <a:off x="3585480" y="5740558"/>
              <a:ext cx="994415" cy="7971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81931" y="4838124"/>
            <a:ext cx="994415" cy="423004"/>
            <a:chOff x="3585480" y="5740558"/>
            <a:chExt cx="994415" cy="423004"/>
          </a:xfrm>
        </p:grpSpPr>
        <p:cxnSp>
          <p:nvCxnSpPr>
            <p:cNvPr id="73" name="直接箭头连接符 72"/>
            <p:cNvCxnSpPr/>
            <p:nvPr/>
          </p:nvCxnSpPr>
          <p:spPr>
            <a:xfrm flipH="1" flipV="1">
              <a:off x="3585480" y="5740558"/>
              <a:ext cx="994415" cy="7971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sp>
        <p:nvSpPr>
          <p:cNvPr id="4" name="标题 1"/>
          <p:cNvSpPr txBox="1">
            <a:spLocks/>
          </p:cNvSpPr>
          <p:nvPr/>
        </p:nvSpPr>
        <p:spPr>
          <a:xfrm>
            <a:off x="542482" y="449523"/>
            <a:ext cx="58329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cs typeface="+mn-ea"/>
                <a:sym typeface="+mn-lt"/>
              </a:rPr>
              <a:t>寻找凸包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en-US" altLang="zh-CN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Jarvis</a:t>
            </a:r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步进法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43006" y="3342065"/>
            <a:ext cx="3878927" cy="2719794"/>
            <a:chOff x="643006" y="3342065"/>
            <a:chExt cx="3878927" cy="2719794"/>
          </a:xfrm>
        </p:grpSpPr>
        <p:grpSp>
          <p:nvGrpSpPr>
            <p:cNvPr id="6" name="组合 5"/>
            <p:cNvGrpSpPr/>
            <p:nvPr/>
          </p:nvGrpSpPr>
          <p:grpSpPr>
            <a:xfrm>
              <a:off x="1022452" y="3681873"/>
              <a:ext cx="2978011" cy="2062487"/>
              <a:chOff x="793853" y="3309612"/>
              <a:chExt cx="3530052" cy="2444815"/>
            </a:xfrm>
          </p:grpSpPr>
          <p:sp>
            <p:nvSpPr>
              <p:cNvPr id="15" name="AutoShape 29"/>
              <p:cNvSpPr>
                <a:spLocks noChangeArrowheads="1"/>
              </p:cNvSpPr>
              <p:nvPr/>
            </p:nvSpPr>
            <p:spPr bwMode="auto">
              <a:xfrm>
                <a:off x="2065989" y="5551775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AutoShape 29"/>
              <p:cNvSpPr>
                <a:spLocks noChangeArrowheads="1"/>
              </p:cNvSpPr>
              <p:nvPr/>
            </p:nvSpPr>
            <p:spPr bwMode="auto">
              <a:xfrm>
                <a:off x="3638380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AutoShape 29"/>
              <p:cNvSpPr>
                <a:spLocks noChangeArrowheads="1"/>
              </p:cNvSpPr>
              <p:nvPr/>
            </p:nvSpPr>
            <p:spPr bwMode="auto">
              <a:xfrm>
                <a:off x="2794793" y="396023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AutoShape 29"/>
              <p:cNvSpPr>
                <a:spLocks noChangeArrowheads="1"/>
              </p:cNvSpPr>
              <p:nvPr/>
            </p:nvSpPr>
            <p:spPr bwMode="auto">
              <a:xfrm>
                <a:off x="3638381" y="340105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AutoShape 29"/>
              <p:cNvSpPr>
                <a:spLocks noChangeArrowheads="1"/>
              </p:cNvSpPr>
              <p:nvPr/>
            </p:nvSpPr>
            <p:spPr bwMode="auto">
              <a:xfrm>
                <a:off x="793853" y="4586249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0" name="AutoShape 29"/>
              <p:cNvSpPr>
                <a:spLocks noChangeArrowheads="1"/>
              </p:cNvSpPr>
              <p:nvPr/>
            </p:nvSpPr>
            <p:spPr bwMode="auto">
              <a:xfrm>
                <a:off x="2198169" y="330961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AutoShape 29"/>
              <p:cNvSpPr>
                <a:spLocks noChangeArrowheads="1"/>
              </p:cNvSpPr>
              <p:nvPr/>
            </p:nvSpPr>
            <p:spPr bwMode="auto">
              <a:xfrm>
                <a:off x="1667936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AutoShape 29"/>
              <p:cNvSpPr>
                <a:spLocks noChangeArrowheads="1"/>
              </p:cNvSpPr>
              <p:nvPr/>
            </p:nvSpPr>
            <p:spPr bwMode="auto">
              <a:xfrm>
                <a:off x="4121256" y="5079613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2192870" y="569252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022948" y="4857712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343608" y="459216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701616" y="3398102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4</a:t>
              </a:r>
              <a:endParaRPr lang="zh-CN" altLang="en-US" baseline="-250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684649" y="385251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5</a:t>
              </a:r>
              <a:endParaRPr lang="zh-CN" altLang="en-US" baseline="-250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334020" y="334206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6</a:t>
              </a:r>
              <a:endParaRPr lang="zh-CN" altLang="en-US" baseline="-250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836258" y="432710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7</a:t>
              </a:r>
              <a:endParaRPr lang="zh-CN" altLang="en-US" baseline="-250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43006" y="431623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8</a:t>
              </a:r>
              <a:endParaRPr lang="zh-CN" altLang="en-US" baseline="-25000" dirty="0"/>
            </a:p>
          </p:txBody>
        </p:sp>
      </p:grpSp>
      <p:sp>
        <p:nvSpPr>
          <p:cNvPr id="23" name="TextBox 51"/>
          <p:cNvSpPr txBox="1">
            <a:spLocks noChangeArrowheads="1"/>
          </p:cNvSpPr>
          <p:nvPr/>
        </p:nvSpPr>
        <p:spPr bwMode="auto">
          <a:xfrm>
            <a:off x="643006" y="1046830"/>
            <a:ext cx="753579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找最高点和最低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点；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从最低点开始找它的最小极角点，即为下一个凸包点，再找出此点的下一个最小极角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点，循环此操作，直至最（低）高点。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4" name="AutoShape 29"/>
          <p:cNvSpPr>
            <a:spLocks noChangeArrowheads="1"/>
          </p:cNvSpPr>
          <p:nvPr/>
        </p:nvSpPr>
        <p:spPr bwMode="auto">
          <a:xfrm>
            <a:off x="2094835" y="5573399"/>
            <a:ext cx="170958" cy="170961"/>
          </a:xfrm>
          <a:prstGeom prst="flowChartConnector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AutoShape 29"/>
          <p:cNvSpPr>
            <a:spLocks noChangeArrowheads="1"/>
          </p:cNvSpPr>
          <p:nvPr/>
        </p:nvSpPr>
        <p:spPr bwMode="auto">
          <a:xfrm>
            <a:off x="2197632" y="3677642"/>
            <a:ext cx="186948" cy="186951"/>
          </a:xfrm>
          <a:prstGeom prst="flowChartConnector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3A1D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0">
              <a:solidFill>
                <a:schemeClr val="tx1"/>
              </a:solidFill>
              <a:latin typeface="华文新魏" panose="0201080004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265793" y="5658880"/>
            <a:ext cx="1844245" cy="504682"/>
            <a:chOff x="2265793" y="5658880"/>
            <a:chExt cx="1844245" cy="504682"/>
          </a:xfrm>
        </p:grpSpPr>
        <p:cxnSp>
          <p:nvCxnSpPr>
            <p:cNvPr id="27" name="直接箭头连接符 26"/>
            <p:cNvCxnSpPr>
              <a:stCxn id="24" idx="6"/>
            </p:cNvCxnSpPr>
            <p:nvPr/>
          </p:nvCxnSpPr>
          <p:spPr>
            <a:xfrm>
              <a:off x="2265793" y="5658880"/>
              <a:ext cx="1709634" cy="13704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cxnSp>
        <p:nvCxnSpPr>
          <p:cNvPr id="34" name="直接箭头连接符 33"/>
          <p:cNvCxnSpPr/>
          <p:nvPr/>
        </p:nvCxnSpPr>
        <p:spPr>
          <a:xfrm flipV="1">
            <a:off x="2139950" y="2800351"/>
            <a:ext cx="209550" cy="357504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5" idx="7"/>
            <a:endCxn id="22" idx="2"/>
          </p:cNvCxnSpPr>
          <p:nvPr/>
        </p:nvCxnSpPr>
        <p:spPr>
          <a:xfrm flipV="1">
            <a:off x="2241569" y="5260557"/>
            <a:ext cx="1587936" cy="337879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4001847" y="5263027"/>
            <a:ext cx="1844245" cy="504682"/>
            <a:chOff x="2265793" y="5658880"/>
            <a:chExt cx="1844245" cy="504682"/>
          </a:xfrm>
        </p:grpSpPr>
        <p:cxnSp>
          <p:nvCxnSpPr>
            <p:cNvPr id="42" name="直接箭头连接符 41"/>
            <p:cNvCxnSpPr/>
            <p:nvPr/>
          </p:nvCxnSpPr>
          <p:spPr>
            <a:xfrm>
              <a:off x="2265793" y="5658880"/>
              <a:ext cx="1709634" cy="13704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cxnSp>
        <p:nvCxnSpPr>
          <p:cNvPr id="44" name="直接箭头连接符 43"/>
          <p:cNvCxnSpPr>
            <a:stCxn id="22" idx="0"/>
            <a:endCxn id="18" idx="5"/>
          </p:cNvCxnSpPr>
          <p:nvPr/>
        </p:nvCxnSpPr>
        <p:spPr>
          <a:xfrm flipH="1" flipV="1">
            <a:off x="3568065" y="3904941"/>
            <a:ext cx="346919" cy="127013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3590284" y="3854064"/>
            <a:ext cx="1844245" cy="504682"/>
            <a:chOff x="2265793" y="5658880"/>
            <a:chExt cx="1844245" cy="504682"/>
          </a:xfrm>
        </p:grpSpPr>
        <p:cxnSp>
          <p:nvCxnSpPr>
            <p:cNvPr id="49" name="直接箭头连接符 48"/>
            <p:cNvCxnSpPr/>
            <p:nvPr/>
          </p:nvCxnSpPr>
          <p:spPr>
            <a:xfrm>
              <a:off x="2265793" y="5658880"/>
              <a:ext cx="1709634" cy="13704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3729037" y="5794230"/>
              <a:ext cx="381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</p:grpSp>
      <p:cxnSp>
        <p:nvCxnSpPr>
          <p:cNvPr id="51" name="直接箭头连接符 50"/>
          <p:cNvCxnSpPr>
            <a:stCxn id="18" idx="2"/>
            <a:endCxn id="20" idx="6"/>
          </p:cNvCxnSpPr>
          <p:nvPr/>
        </p:nvCxnSpPr>
        <p:spPr>
          <a:xfrm flipH="1" flipV="1">
            <a:off x="2378115" y="3767354"/>
            <a:ext cx="1044028" cy="7714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5655591" y="2789001"/>
            <a:ext cx="28696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右链</a:t>
            </a:r>
            <a:r>
              <a:rPr lang="zh-CN" altLang="en-US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 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2000" baseline="-25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 ，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6</a:t>
            </a:r>
            <a:endParaRPr lang="zh-CN" altLang="en-US" sz="2000" baseline="-25000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655591" y="3511342"/>
            <a:ext cx="116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左链：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aseline="-25000" dirty="0" smtClean="0">
                <a:latin typeface="华文楷体" pitchFamily="2" charset="-122"/>
                <a:ea typeface="华文楷体" pitchFamily="2" charset="-122"/>
              </a:rPr>
              <a:t>8</a:t>
            </a:r>
            <a:endParaRPr lang="zh-CN" altLang="en-US" sz="2000" baseline="-25000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66" name="直接箭头连接符 65"/>
          <p:cNvCxnSpPr>
            <a:stCxn id="20" idx="3"/>
            <a:endCxn id="19" idx="7"/>
          </p:cNvCxnSpPr>
          <p:nvPr/>
        </p:nvCxnSpPr>
        <p:spPr>
          <a:xfrm flipH="1">
            <a:off x="1168374" y="3827797"/>
            <a:ext cx="1063819" cy="95610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9" idx="4"/>
            <a:endCxn id="15" idx="2"/>
          </p:cNvCxnSpPr>
          <p:nvPr/>
        </p:nvCxnSpPr>
        <p:spPr>
          <a:xfrm>
            <a:off x="1107931" y="4929826"/>
            <a:ext cx="987716" cy="72905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50"/>
          <p:cNvSpPr txBox="1">
            <a:spLocks noChangeArrowheads="1"/>
          </p:cNvSpPr>
          <p:nvPr/>
        </p:nvSpPr>
        <p:spPr bwMode="auto">
          <a:xfrm>
            <a:off x="7525162" y="525375"/>
            <a:ext cx="1000125" cy="46196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Franklin Gothic Book" pitchFamily="34" charset="0"/>
                <a:ea typeface="华文楷体" pitchFamily="2" charset="-122"/>
              </a:rPr>
              <a:t>O(nh)</a:t>
            </a:r>
            <a:endParaRPr lang="zh-CN" altLang="en-US" sz="2400">
              <a:latin typeface="Franklin Gothic Book" pitchFamily="34" charset="0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26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 animBg="1"/>
      <p:bldP spid="25" grpId="0" animBg="1"/>
      <p:bldP spid="59" grpId="0"/>
      <p:bldP spid="60" grpId="0"/>
      <p:bldP spid="8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42482" y="449523"/>
            <a:ext cx="58329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2400" dirty="0" smtClean="0">
                <a:cs typeface="+mn-ea"/>
              </a:rPr>
              <a:t>计</a:t>
            </a:r>
            <a:r>
              <a:rPr lang="zh-CN" altLang="zh-CN" sz="2400" dirty="0">
                <a:cs typeface="+mn-ea"/>
              </a:rPr>
              <a:t>算凸包直径——</a:t>
            </a:r>
            <a:r>
              <a:rPr lang="zh-CN" altLang="zh-CN" sz="2400" dirty="0">
                <a:solidFill>
                  <a:srgbClr val="FF0000"/>
                </a:solidFill>
                <a:cs typeface="+mn-ea"/>
              </a:rPr>
              <a:t>旋转卡壳算法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405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42481" y="449523"/>
            <a:ext cx="322062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cs typeface="+mn-ea"/>
              </a:rPr>
              <a:t>最远、最近点问题</a:t>
            </a:r>
            <a:endParaRPr lang="zh-CN" altLang="en-US" sz="2400" dirty="0">
              <a:cs typeface="+mn-ea"/>
            </a:endParaRPr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685189" y="1153520"/>
            <a:ext cx="40294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给定点集</a:t>
            </a:r>
            <a:r>
              <a:rPr lang="en-US" altLang="zh-CN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S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求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最远点对</a:t>
            </a:r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680427" y="2047509"/>
            <a:ext cx="36433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先求</a:t>
            </a:r>
            <a:r>
              <a:rPr lang="zh-CN" altLang="en-US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凸包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；</a:t>
            </a:r>
            <a:endParaRPr lang="en-US" altLang="zh-CN" sz="2400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再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求</a:t>
            </a:r>
            <a:r>
              <a:rPr lang="zh-CN" altLang="en-US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凸包直径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4122127" y="3516254"/>
            <a:ext cx="4755173" cy="25272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41"/>
          <p:cNvSpPr txBox="1">
            <a:spLocks noChangeArrowheads="1"/>
          </p:cNvSpPr>
          <p:nvPr/>
        </p:nvSpPr>
        <p:spPr bwMode="auto">
          <a:xfrm>
            <a:off x="674077" y="3079694"/>
            <a:ext cx="27860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最远点对：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&lt;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400" baseline="-250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,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400" baseline="-25000" dirty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&gt;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3" name="TextBox 42"/>
          <p:cNvSpPr txBox="1">
            <a:spLocks noChangeArrowheads="1"/>
          </p:cNvSpPr>
          <p:nvPr/>
        </p:nvSpPr>
        <p:spPr bwMode="auto">
          <a:xfrm>
            <a:off x="674077" y="3642617"/>
            <a:ext cx="371475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求凸包：         </a:t>
            </a:r>
            <a:r>
              <a:rPr lang="en-US" altLang="zh-CN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O(nlogn)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，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求凸包直径： </a:t>
            </a:r>
            <a:r>
              <a:rPr lang="en-US" altLang="zh-CN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O(n)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，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求最远点对： </a:t>
            </a:r>
            <a:r>
              <a:rPr lang="en-US" altLang="zh-CN" sz="24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O(nlogn)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335233" y="2047509"/>
            <a:ext cx="4185282" cy="2719794"/>
            <a:chOff x="643006" y="3342065"/>
            <a:chExt cx="4185282" cy="2719794"/>
          </a:xfrm>
        </p:grpSpPr>
        <p:grpSp>
          <p:nvGrpSpPr>
            <p:cNvPr id="35" name="组合 34"/>
            <p:cNvGrpSpPr/>
            <p:nvPr/>
          </p:nvGrpSpPr>
          <p:grpSpPr>
            <a:xfrm>
              <a:off x="1022452" y="3681873"/>
              <a:ext cx="3556344" cy="2062487"/>
              <a:chOff x="793853" y="3309612"/>
              <a:chExt cx="4215592" cy="2444815"/>
            </a:xfrm>
          </p:grpSpPr>
          <p:sp>
            <p:nvSpPr>
              <p:cNvPr id="44" name="AutoShape 29"/>
              <p:cNvSpPr>
                <a:spLocks noChangeArrowheads="1"/>
              </p:cNvSpPr>
              <p:nvPr/>
            </p:nvSpPr>
            <p:spPr bwMode="auto">
              <a:xfrm>
                <a:off x="2065989" y="5551775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5" name="AutoShape 29"/>
              <p:cNvSpPr>
                <a:spLocks noChangeArrowheads="1"/>
              </p:cNvSpPr>
              <p:nvPr/>
            </p:nvSpPr>
            <p:spPr bwMode="auto">
              <a:xfrm>
                <a:off x="3638380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6" name="AutoShape 29"/>
              <p:cNvSpPr>
                <a:spLocks noChangeArrowheads="1"/>
              </p:cNvSpPr>
              <p:nvPr/>
            </p:nvSpPr>
            <p:spPr bwMode="auto">
              <a:xfrm>
                <a:off x="2794793" y="396023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7" name="AutoShape 29"/>
              <p:cNvSpPr>
                <a:spLocks noChangeArrowheads="1"/>
              </p:cNvSpPr>
              <p:nvPr/>
            </p:nvSpPr>
            <p:spPr bwMode="auto">
              <a:xfrm>
                <a:off x="3638381" y="3401056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8" name="AutoShape 29"/>
              <p:cNvSpPr>
                <a:spLocks noChangeArrowheads="1"/>
              </p:cNvSpPr>
              <p:nvPr/>
            </p:nvSpPr>
            <p:spPr bwMode="auto">
              <a:xfrm>
                <a:off x="793853" y="4586249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AutoShape 29"/>
              <p:cNvSpPr>
                <a:spLocks noChangeArrowheads="1"/>
              </p:cNvSpPr>
              <p:nvPr/>
            </p:nvSpPr>
            <p:spPr bwMode="auto">
              <a:xfrm>
                <a:off x="2198169" y="330961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AutoShape 29"/>
              <p:cNvSpPr>
                <a:spLocks noChangeArrowheads="1"/>
              </p:cNvSpPr>
              <p:nvPr/>
            </p:nvSpPr>
            <p:spPr bwMode="auto">
              <a:xfrm>
                <a:off x="1667936" y="4291422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1" name="AutoShape 29"/>
              <p:cNvSpPr>
                <a:spLocks noChangeArrowheads="1"/>
              </p:cNvSpPr>
              <p:nvPr/>
            </p:nvSpPr>
            <p:spPr bwMode="auto">
              <a:xfrm>
                <a:off x="4806796" y="4819154"/>
                <a:ext cx="202649" cy="202652"/>
              </a:xfrm>
              <a:prstGeom prst="flowChartConnector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rgbClr val="3A1D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 b="0">
                  <a:solidFill>
                    <a:schemeClr val="tx1"/>
                  </a:solidFill>
                  <a:latin typeface="华文新魏" panose="0201080004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2192870" y="569252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329303" y="5080596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343608" y="4592167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3</a:t>
              </a:r>
              <a:endParaRPr lang="zh-CN" altLang="en-US" baseline="-250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701616" y="3398102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4</a:t>
              </a:r>
              <a:endParaRPr lang="zh-CN" altLang="en-US" baseline="-25000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684649" y="3852519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5</a:t>
              </a:r>
              <a:endParaRPr lang="zh-CN" altLang="en-US" baseline="-25000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334020" y="334206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6</a:t>
              </a:r>
              <a:endParaRPr lang="zh-CN" altLang="en-US" baseline="-25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836258" y="4327105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7</a:t>
              </a:r>
              <a:endParaRPr lang="zh-CN" altLang="en-US" baseline="-25000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43006" y="4316230"/>
              <a:ext cx="498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8</a:t>
              </a:r>
              <a:endParaRPr lang="zh-CN" altLang="en-US" baseline="-25000" dirty="0"/>
            </a:p>
          </p:txBody>
        </p:sp>
      </p:grpSp>
      <p:cxnSp>
        <p:nvCxnSpPr>
          <p:cNvPr id="53" name="直接箭头连接符 52"/>
          <p:cNvCxnSpPr>
            <a:stCxn id="44" idx="6"/>
            <a:endCxn id="51" idx="3"/>
          </p:cNvCxnSpPr>
          <p:nvPr/>
        </p:nvCxnSpPr>
        <p:spPr>
          <a:xfrm flipV="1">
            <a:off x="5958832" y="3806716"/>
            <a:ext cx="2166269" cy="557608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47" idx="5"/>
            <a:endCxn id="51" idx="0"/>
          </p:cNvCxnSpPr>
          <p:nvPr/>
        </p:nvCxnSpPr>
        <p:spPr>
          <a:xfrm>
            <a:off x="7260292" y="2610385"/>
            <a:ext cx="925252" cy="1050407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9" idx="6"/>
            <a:endCxn id="47" idx="2"/>
          </p:cNvCxnSpPr>
          <p:nvPr/>
        </p:nvCxnSpPr>
        <p:spPr>
          <a:xfrm>
            <a:off x="6070341" y="2472798"/>
            <a:ext cx="1044029" cy="7714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8" idx="0"/>
            <a:endCxn id="49" idx="2"/>
          </p:cNvCxnSpPr>
          <p:nvPr/>
        </p:nvCxnSpPr>
        <p:spPr>
          <a:xfrm flipV="1">
            <a:off x="4800158" y="2472798"/>
            <a:ext cx="1099225" cy="99151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48" idx="4"/>
            <a:endCxn id="44" idx="2"/>
          </p:cNvCxnSpPr>
          <p:nvPr/>
        </p:nvCxnSpPr>
        <p:spPr>
          <a:xfrm>
            <a:off x="4800158" y="3635270"/>
            <a:ext cx="987716" cy="729054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2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42481" y="449523"/>
            <a:ext cx="322062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</a:rPr>
              <a:t>最远、最近点问题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945036" y="3178563"/>
            <a:ext cx="2327101" cy="1115789"/>
            <a:chOff x="1733501" y="3807330"/>
            <a:chExt cx="2758482" cy="1322626"/>
          </a:xfrm>
        </p:grpSpPr>
        <p:sp>
          <p:nvSpPr>
            <p:cNvPr id="53" name="AutoShape 29"/>
            <p:cNvSpPr>
              <a:spLocks noChangeArrowheads="1"/>
            </p:cNvSpPr>
            <p:nvPr/>
          </p:nvSpPr>
          <p:spPr bwMode="auto">
            <a:xfrm>
              <a:off x="2296870" y="4927305"/>
              <a:ext cx="202649" cy="202651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" name="AutoShape 29"/>
            <p:cNvSpPr>
              <a:spLocks noChangeArrowheads="1"/>
            </p:cNvSpPr>
            <p:nvPr/>
          </p:nvSpPr>
          <p:spPr bwMode="auto">
            <a:xfrm>
              <a:off x="3412266" y="4152051"/>
              <a:ext cx="202649" cy="202653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AutoShape 29"/>
            <p:cNvSpPr>
              <a:spLocks noChangeArrowheads="1"/>
            </p:cNvSpPr>
            <p:nvPr/>
          </p:nvSpPr>
          <p:spPr bwMode="auto">
            <a:xfrm>
              <a:off x="4289334" y="3807330"/>
              <a:ext cx="202649" cy="202653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AutoShape 29"/>
            <p:cNvSpPr>
              <a:spLocks noChangeArrowheads="1"/>
            </p:cNvSpPr>
            <p:nvPr/>
          </p:nvSpPr>
          <p:spPr bwMode="auto">
            <a:xfrm>
              <a:off x="1733501" y="4498517"/>
              <a:ext cx="202649" cy="202652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AutoShape 29"/>
            <p:cNvSpPr>
              <a:spLocks noChangeArrowheads="1"/>
            </p:cNvSpPr>
            <p:nvPr/>
          </p:nvSpPr>
          <p:spPr bwMode="auto">
            <a:xfrm>
              <a:off x="2535199" y="4298869"/>
              <a:ext cx="202649" cy="202653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0" name="AutoShape 29"/>
            <p:cNvSpPr>
              <a:spLocks noChangeArrowheads="1"/>
            </p:cNvSpPr>
            <p:nvPr/>
          </p:nvSpPr>
          <p:spPr bwMode="auto">
            <a:xfrm>
              <a:off x="3957670" y="4924446"/>
              <a:ext cx="202649" cy="202653"/>
            </a:xfrm>
            <a:prstGeom prst="flowChartConnector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4" name="TextBox 19"/>
          <p:cNvSpPr txBox="1">
            <a:spLocks noChangeArrowheads="1"/>
          </p:cNvSpPr>
          <p:nvPr/>
        </p:nvSpPr>
        <p:spPr bwMode="auto">
          <a:xfrm>
            <a:off x="642196" y="1186545"/>
            <a:ext cx="3690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给定点集</a:t>
            </a:r>
            <a:r>
              <a:rPr lang="en-US" altLang="zh-CN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S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求最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近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点</a:t>
            </a:r>
            <a:r>
              <a: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对</a:t>
            </a:r>
          </a:p>
        </p:txBody>
      </p:sp>
      <p:sp>
        <p:nvSpPr>
          <p:cNvPr id="66" name="TextBox 26"/>
          <p:cNvSpPr txBox="1">
            <a:spLocks noChangeArrowheads="1"/>
          </p:cNvSpPr>
          <p:nvPr/>
        </p:nvSpPr>
        <p:spPr bwMode="auto">
          <a:xfrm>
            <a:off x="3407237" y="513654"/>
            <a:ext cx="2699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分治法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O(nlogn)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4" name="TextBox 26"/>
          <p:cNvSpPr txBox="1">
            <a:spLocks noChangeArrowheads="1"/>
          </p:cNvSpPr>
          <p:nvPr/>
        </p:nvSpPr>
        <p:spPr bwMode="auto">
          <a:xfrm>
            <a:off x="3407237" y="1194771"/>
            <a:ext cx="22623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暴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力搜索方法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O(n</a:t>
            </a:r>
            <a:r>
              <a:rPr lang="en-US" altLang="zh-CN" sz="2000" baseline="300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977460" y="2651283"/>
            <a:ext cx="2215280" cy="3273906"/>
            <a:chOff x="977460" y="3043168"/>
            <a:chExt cx="2215280" cy="3273906"/>
          </a:xfrm>
        </p:grpSpPr>
        <p:grpSp>
          <p:nvGrpSpPr>
            <p:cNvPr id="68" name="组合 67"/>
            <p:cNvGrpSpPr/>
            <p:nvPr/>
          </p:nvGrpSpPr>
          <p:grpSpPr>
            <a:xfrm>
              <a:off x="1749374" y="3043168"/>
              <a:ext cx="638471" cy="3273906"/>
              <a:chOff x="1705830" y="2890769"/>
              <a:chExt cx="638471" cy="3273906"/>
            </a:xfrm>
          </p:grpSpPr>
          <p:cxnSp>
            <p:nvCxnSpPr>
              <p:cNvPr id="61" name="直接连接符 60"/>
              <p:cNvCxnSpPr>
                <a:endCxn id="67" idx="0"/>
              </p:cNvCxnSpPr>
              <p:nvPr/>
            </p:nvCxnSpPr>
            <p:spPr>
              <a:xfrm>
                <a:off x="2025066" y="2890769"/>
                <a:ext cx="0" cy="2904574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文本框 66"/>
              <p:cNvSpPr txBox="1"/>
              <p:nvPr/>
            </p:nvSpPr>
            <p:spPr>
              <a:xfrm>
                <a:off x="1705830" y="5795343"/>
                <a:ext cx="6384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rgbClr val="FF0000"/>
                    </a:solidFill>
                  </a:rPr>
                  <a:t>L</a:t>
                </a:r>
                <a:endParaRPr lang="zh-CN" altLang="en-US" b="1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977460" y="5624721"/>
              <a:ext cx="4235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S</a:t>
              </a:r>
              <a:r>
                <a:rPr lang="en-US" altLang="zh-CN" baseline="-25000" dirty="0">
                  <a:solidFill>
                    <a:srgbClr val="FF0000"/>
                  </a:solidFill>
                </a:rPr>
                <a:t>L</a:t>
              </a:r>
              <a:endParaRPr lang="zh-CN" altLang="en-US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2743578" y="5624721"/>
              <a:ext cx="4491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S</a:t>
              </a:r>
              <a:r>
                <a:rPr lang="en-US" altLang="zh-CN" baseline="-25000" dirty="0">
                  <a:solidFill>
                    <a:srgbClr val="FF0000"/>
                  </a:solidFill>
                </a:rPr>
                <a:t>R</a:t>
              </a:r>
              <a:endParaRPr lang="zh-CN" altLang="en-US" dirty="0"/>
            </a:p>
          </p:txBody>
        </p:sp>
      </p:grpSp>
      <p:sp>
        <p:nvSpPr>
          <p:cNvPr id="78" name="圆角矩形 77"/>
          <p:cNvSpPr/>
          <p:nvPr/>
        </p:nvSpPr>
        <p:spPr>
          <a:xfrm>
            <a:off x="4248073" y="1859436"/>
            <a:ext cx="4375111" cy="688618"/>
          </a:xfrm>
          <a:prstGeom prst="roundRect">
            <a:avLst>
              <a:gd name="adj" fmla="val 44167"/>
            </a:avLst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找到一条直线</a:t>
            </a:r>
            <a:r>
              <a:rPr lang="en-US" altLang="zh-CN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将点集划分为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L</a:t>
            </a:r>
            <a:r>
              <a:rPr lang="en-US" altLang="zh-CN" dirty="0">
                <a:solidFill>
                  <a:schemeClr val="tx1"/>
                </a:solidFill>
              </a:rPr>
              <a:t>,S</a:t>
            </a:r>
            <a:r>
              <a:rPr lang="en-US" altLang="zh-CN" baseline="-25000" dirty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满足：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L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⌈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/2</a:t>
            </a:r>
            <a:r>
              <a:rPr lang="en-US" altLang="zh-CN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⌉     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R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⌊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sz="1400" dirty="0">
                <a:solidFill>
                  <a:schemeClr val="tx1"/>
                </a:solidFill>
              </a:rPr>
              <a:t>│</a:t>
            </a:r>
            <a:r>
              <a:rPr lang="en-US" altLang="zh-CN" dirty="0">
                <a:solidFill>
                  <a:schemeClr val="tx1"/>
                </a:solidFill>
              </a:rPr>
              <a:t>/2</a:t>
            </a:r>
            <a:r>
              <a:rPr lang="en-US" altLang="zh-CN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⌋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4307437" y="2679899"/>
            <a:ext cx="4256383" cy="1164806"/>
            <a:chOff x="4307437" y="2734329"/>
            <a:chExt cx="4256383" cy="1164806"/>
          </a:xfrm>
        </p:grpSpPr>
        <p:sp>
          <p:nvSpPr>
            <p:cNvPr id="73" name="下箭头 72"/>
            <p:cNvSpPr/>
            <p:nvPr/>
          </p:nvSpPr>
          <p:spPr>
            <a:xfrm>
              <a:off x="6316236" y="2734329"/>
              <a:ext cx="238785" cy="586239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4307437" y="3376211"/>
              <a:ext cx="4256383" cy="522924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</a:rPr>
                <a:t>当</a:t>
              </a:r>
              <a:r>
                <a:rPr lang="en-US" altLang="zh-CN" sz="1400" dirty="0">
                  <a:solidFill>
                    <a:schemeClr val="tx1"/>
                  </a:solidFill>
                </a:rPr>
                <a:t>│</a:t>
              </a:r>
              <a:r>
                <a:rPr lang="en-US" altLang="zh-CN" dirty="0">
                  <a:solidFill>
                    <a:schemeClr val="tx1"/>
                  </a:solidFill>
                </a:rPr>
                <a:t>S</a:t>
              </a:r>
              <a:r>
                <a:rPr lang="en-US" altLang="zh-CN" sz="1400" dirty="0">
                  <a:solidFill>
                    <a:schemeClr val="tx1"/>
                  </a:solidFill>
                </a:rPr>
                <a:t>│</a:t>
              </a:r>
              <a:r>
                <a:rPr lang="zh-CN" altLang="en-US" dirty="0">
                  <a:solidFill>
                    <a:schemeClr val="tx1"/>
                  </a:solidFill>
                </a:rPr>
                <a:t>≤</a:t>
              </a:r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r>
                <a:rPr lang="zh-CN" altLang="en-US" dirty="0">
                  <a:solidFill>
                    <a:schemeClr val="tx1"/>
                  </a:solidFill>
                </a:rPr>
                <a:t>时采用暴力搜索求解最近点对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4739079" y="4008218"/>
            <a:ext cx="3383647" cy="1322621"/>
            <a:chOff x="4739079" y="3984468"/>
            <a:chExt cx="3383647" cy="1322621"/>
          </a:xfrm>
        </p:grpSpPr>
        <p:grpSp>
          <p:nvGrpSpPr>
            <p:cNvPr id="86" name="组合 85"/>
            <p:cNvGrpSpPr/>
            <p:nvPr/>
          </p:nvGrpSpPr>
          <p:grpSpPr>
            <a:xfrm>
              <a:off x="6316236" y="3984468"/>
              <a:ext cx="711643" cy="586239"/>
              <a:chOff x="6316236" y="3984468"/>
              <a:chExt cx="711643" cy="586239"/>
            </a:xfrm>
          </p:grpSpPr>
          <p:sp>
            <p:nvSpPr>
              <p:cNvPr id="82" name="下箭头 81"/>
              <p:cNvSpPr/>
              <p:nvPr/>
            </p:nvSpPr>
            <p:spPr>
              <a:xfrm>
                <a:off x="6316236" y="3984468"/>
                <a:ext cx="238785" cy="58623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6714972" y="4105487"/>
                <a:ext cx="3129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 dirty="0" smtClean="0"/>
                  <a:t>  </a:t>
                </a:r>
                <a:endParaRPr lang="zh-CN" altLang="en-US" b="1" dirty="0"/>
              </a:p>
            </p:txBody>
          </p:sp>
        </p:grpSp>
        <p:sp>
          <p:nvSpPr>
            <p:cNvPr id="85" name="圆角矩形 84"/>
            <p:cNvSpPr/>
            <p:nvPr/>
          </p:nvSpPr>
          <p:spPr>
            <a:xfrm>
              <a:off x="4739079" y="4727290"/>
              <a:ext cx="3383647" cy="579799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搜索最近点对是否一个点在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L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另一个点在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7" name="矩形 86"/>
          <p:cNvSpPr/>
          <p:nvPr/>
        </p:nvSpPr>
        <p:spPr>
          <a:xfrm>
            <a:off x="5748583" y="544432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ea typeface="华文楷体" pitchFamily="2" charset="-122"/>
              </a:rPr>
              <a:t>T(n) = 2T(n/2)+O(n)</a:t>
            </a:r>
            <a:endParaRPr lang="zh-CN" altLang="en-US" dirty="0">
              <a:solidFill>
                <a:srgbClr val="0000FF"/>
              </a:solidFill>
              <a:ea typeface="华文楷体" pitchFamily="2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4719643" y="4631463"/>
            <a:ext cx="3431969" cy="814136"/>
          </a:xfrm>
          <a:prstGeom prst="roundRect">
            <a:avLst>
              <a:gd name="adj" fmla="val 35386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TextBox 19"/>
          <p:cNvSpPr txBox="1">
            <a:spLocks noChangeArrowheads="1"/>
          </p:cNvSpPr>
          <p:nvPr/>
        </p:nvSpPr>
        <p:spPr bwMode="auto">
          <a:xfrm>
            <a:off x="4255595" y="4123392"/>
            <a:ext cx="2299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d=min(d</a:t>
            </a:r>
            <a:r>
              <a:rPr lang="en-US" altLang="zh-CN" sz="2000" b="1" baseline="-25000" dirty="0" smtClean="0">
                <a:latin typeface="华文楷体" pitchFamily="2" charset="-122"/>
                <a:ea typeface="华文楷体" pitchFamily="2" charset="-122"/>
              </a:rPr>
              <a:t>L</a:t>
            </a:r>
            <a:r>
              <a:rPr lang="zh-CN" altLang="en-US" sz="2000" b="1" baseline="-25000" dirty="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d</a:t>
            </a:r>
            <a:r>
              <a:rPr lang="en-US" altLang="zh-CN" sz="2000" b="1" baseline="-25000" dirty="0" smtClean="0">
                <a:latin typeface="华文楷体" pitchFamily="2" charset="-122"/>
                <a:ea typeface="华文楷体" pitchFamily="2" charset="-122"/>
              </a:rPr>
              <a:t>R</a:t>
            </a:r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6" name="阴影矩形 135"/>
          <p:cNvSpPr/>
          <p:nvPr/>
        </p:nvSpPr>
        <p:spPr>
          <a:xfrm>
            <a:off x="1298509" y="4294248"/>
            <a:ext cx="1526379" cy="741211"/>
          </a:xfrm>
          <a:prstGeom prst="rect">
            <a:avLst/>
          </a:prstGeom>
          <a:solidFill>
            <a:srgbClr val="00B05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463378" y="4280680"/>
            <a:ext cx="1723280" cy="768347"/>
            <a:chOff x="1463378" y="4280680"/>
            <a:chExt cx="1723280" cy="768347"/>
          </a:xfrm>
        </p:grpSpPr>
        <p:cxnSp>
          <p:nvCxnSpPr>
            <p:cNvPr id="135" name="直接连接符 134"/>
            <p:cNvCxnSpPr>
              <a:cxnSpLocks/>
            </p:cNvCxnSpPr>
            <p:nvPr/>
          </p:nvCxnSpPr>
          <p:spPr>
            <a:xfrm>
              <a:off x="1615778" y="4280680"/>
              <a:ext cx="1570880" cy="0"/>
            </a:xfrm>
            <a:prstGeom prst="line">
              <a:avLst/>
            </a:prstGeom>
            <a:ln w="22225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>
              <a:cxnSpLocks/>
            </p:cNvCxnSpPr>
            <p:nvPr/>
          </p:nvCxnSpPr>
          <p:spPr>
            <a:xfrm>
              <a:off x="1463378" y="5049027"/>
              <a:ext cx="1723280" cy="0"/>
            </a:xfrm>
            <a:prstGeom prst="line">
              <a:avLst/>
            </a:prstGeom>
            <a:ln w="22225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1298601" y="2569679"/>
            <a:ext cx="759474" cy="2586911"/>
            <a:chOff x="1298601" y="2569679"/>
            <a:chExt cx="759474" cy="2586911"/>
          </a:xfrm>
        </p:grpSpPr>
        <p:cxnSp>
          <p:nvCxnSpPr>
            <p:cNvPr id="94" name="直接连接符 93"/>
            <p:cNvCxnSpPr/>
            <p:nvPr/>
          </p:nvCxnSpPr>
          <p:spPr>
            <a:xfrm>
              <a:off x="1298601" y="2687446"/>
              <a:ext cx="0" cy="2469144"/>
            </a:xfrm>
            <a:prstGeom prst="line">
              <a:avLst/>
            </a:prstGeom>
            <a:ln w="28575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组合 138"/>
            <p:cNvGrpSpPr/>
            <p:nvPr/>
          </p:nvGrpSpPr>
          <p:grpSpPr>
            <a:xfrm>
              <a:off x="1323897" y="2569679"/>
              <a:ext cx="734178" cy="415198"/>
              <a:chOff x="1323897" y="2961564"/>
              <a:chExt cx="734178" cy="415198"/>
            </a:xfrm>
          </p:grpSpPr>
          <p:cxnSp>
            <p:nvCxnSpPr>
              <p:cNvPr id="97" name="直接箭头连接符 96"/>
              <p:cNvCxnSpPr/>
              <p:nvPr/>
            </p:nvCxnSpPr>
            <p:spPr>
              <a:xfrm>
                <a:off x="1323897" y="3376762"/>
                <a:ext cx="734178" cy="0"/>
              </a:xfrm>
              <a:prstGeom prst="straightConnector1">
                <a:avLst/>
              </a:prstGeom>
              <a:ln w="31750">
                <a:solidFill>
                  <a:srgbClr val="0000FF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19"/>
              <p:cNvSpPr txBox="1">
                <a:spLocks noChangeArrowheads="1"/>
              </p:cNvSpPr>
              <p:nvPr/>
            </p:nvSpPr>
            <p:spPr bwMode="auto">
              <a:xfrm>
                <a:off x="1532762" y="2961564"/>
                <a:ext cx="33710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latin typeface="华文楷体" pitchFamily="2" charset="-122"/>
                    <a:ea typeface="华文楷体" pitchFamily="2" charset="-122"/>
                  </a:rPr>
                  <a:t>d</a:t>
                </a:r>
                <a:endParaRPr lang="zh-CN" altLang="en-US" sz="2000" b="1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068610" y="2569679"/>
            <a:ext cx="756278" cy="2586911"/>
            <a:chOff x="2068610" y="2569679"/>
            <a:chExt cx="756278" cy="2586911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2824888" y="2687446"/>
              <a:ext cx="0" cy="2469144"/>
            </a:xfrm>
            <a:prstGeom prst="line">
              <a:avLst/>
            </a:prstGeom>
            <a:ln w="28575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组合 139"/>
            <p:cNvGrpSpPr/>
            <p:nvPr/>
          </p:nvGrpSpPr>
          <p:grpSpPr>
            <a:xfrm>
              <a:off x="2068610" y="2569679"/>
              <a:ext cx="734178" cy="415198"/>
              <a:chOff x="2068610" y="2961564"/>
              <a:chExt cx="734178" cy="415198"/>
            </a:xfrm>
          </p:grpSpPr>
          <p:cxnSp>
            <p:nvCxnSpPr>
              <p:cNvPr id="99" name="直接箭头连接符 98"/>
              <p:cNvCxnSpPr/>
              <p:nvPr/>
            </p:nvCxnSpPr>
            <p:spPr>
              <a:xfrm>
                <a:off x="2068610" y="3376762"/>
                <a:ext cx="734178" cy="0"/>
              </a:xfrm>
              <a:prstGeom prst="straightConnector1">
                <a:avLst/>
              </a:prstGeom>
              <a:ln w="31750">
                <a:solidFill>
                  <a:srgbClr val="0000FF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9"/>
              <p:cNvSpPr txBox="1">
                <a:spLocks noChangeArrowheads="1"/>
              </p:cNvSpPr>
              <p:nvPr/>
            </p:nvSpPr>
            <p:spPr bwMode="auto">
              <a:xfrm>
                <a:off x="2233597" y="2961564"/>
                <a:ext cx="33710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latin typeface="华文楷体" pitchFamily="2" charset="-122"/>
                    <a:ea typeface="华文楷体" pitchFamily="2" charset="-122"/>
                  </a:rPr>
                  <a:t>d</a:t>
                </a:r>
                <a:endParaRPr lang="zh-CN" altLang="en-US" sz="2000" b="1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p:grpSp>
      </p:grpSp>
      <p:grpSp>
        <p:nvGrpSpPr>
          <p:cNvPr id="105" name="组合 104"/>
          <p:cNvGrpSpPr/>
          <p:nvPr/>
        </p:nvGrpSpPr>
        <p:grpSpPr>
          <a:xfrm>
            <a:off x="1271182" y="4958796"/>
            <a:ext cx="887400" cy="594067"/>
            <a:chOff x="1178376" y="5907335"/>
            <a:chExt cx="887400" cy="594067"/>
          </a:xfrm>
        </p:grpSpPr>
        <p:sp>
          <p:nvSpPr>
            <p:cNvPr id="102" name="TextBox 19"/>
            <p:cNvSpPr txBox="1">
              <a:spLocks noChangeArrowheads="1"/>
            </p:cNvSpPr>
            <p:nvPr/>
          </p:nvSpPr>
          <p:spPr bwMode="auto">
            <a:xfrm>
              <a:off x="1178376" y="6101292"/>
              <a:ext cx="8874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P</a:t>
              </a:r>
              <a:r>
                <a:rPr lang="en-US" altLang="zh-CN" sz="2000" b="1" baseline="-25000" dirty="0" smtClean="0">
                  <a:latin typeface="华文楷体" pitchFamily="2" charset="-122"/>
                  <a:ea typeface="华文楷体" pitchFamily="2" charset="-122"/>
                </a:rPr>
                <a:t>L</a:t>
              </a:r>
              <a:endParaRPr lang="zh-CN" altLang="en-US" sz="2000" b="1" baseline="-25000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04" name="AutoShape 29"/>
            <p:cNvSpPr>
              <a:spLocks noChangeArrowheads="1"/>
            </p:cNvSpPr>
            <p:nvPr/>
          </p:nvSpPr>
          <p:spPr bwMode="auto">
            <a:xfrm>
              <a:off x="1511588" y="5907335"/>
              <a:ext cx="170958" cy="170961"/>
            </a:xfrm>
            <a:prstGeom prst="flowChartConnector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206494" y="3748766"/>
            <a:ext cx="595428" cy="609881"/>
            <a:chOff x="2388845" y="5490912"/>
            <a:chExt cx="595428" cy="609881"/>
          </a:xfrm>
        </p:grpSpPr>
        <p:sp>
          <p:nvSpPr>
            <p:cNvPr id="103" name="TextBox 19"/>
            <p:cNvSpPr txBox="1">
              <a:spLocks noChangeArrowheads="1"/>
            </p:cNvSpPr>
            <p:nvPr/>
          </p:nvSpPr>
          <p:spPr bwMode="auto">
            <a:xfrm>
              <a:off x="2388845" y="5490912"/>
              <a:ext cx="59542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P</a:t>
              </a:r>
              <a:r>
                <a:rPr lang="en-US" altLang="zh-CN" sz="2000" b="1" baseline="-25000" dirty="0" smtClean="0">
                  <a:latin typeface="华文楷体" pitchFamily="2" charset="-122"/>
                  <a:ea typeface="华文楷体" pitchFamily="2" charset="-122"/>
                </a:rPr>
                <a:t>R</a:t>
              </a:r>
              <a:endParaRPr lang="zh-CN" altLang="en-US" sz="2000" b="1" baseline="-25000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06" name="AutoShape 29"/>
            <p:cNvSpPr>
              <a:spLocks noChangeArrowheads="1"/>
            </p:cNvSpPr>
            <p:nvPr/>
          </p:nvSpPr>
          <p:spPr bwMode="auto">
            <a:xfrm>
              <a:off x="2556707" y="5929832"/>
              <a:ext cx="170958" cy="170961"/>
            </a:xfrm>
            <a:prstGeom prst="flowChartConnector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3008210" y="4301282"/>
            <a:ext cx="342713" cy="734178"/>
            <a:chOff x="2453038" y="4693167"/>
            <a:chExt cx="342713" cy="734178"/>
          </a:xfrm>
        </p:grpSpPr>
        <p:sp>
          <p:nvSpPr>
            <p:cNvPr id="126" name="TextBox 19"/>
            <p:cNvSpPr txBox="1">
              <a:spLocks noChangeArrowheads="1"/>
            </p:cNvSpPr>
            <p:nvPr/>
          </p:nvSpPr>
          <p:spPr bwMode="auto">
            <a:xfrm>
              <a:off x="2458646" y="4857610"/>
              <a:ext cx="33710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d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  <p:cxnSp>
          <p:nvCxnSpPr>
            <p:cNvPr id="130" name="直接箭头连接符 129"/>
            <p:cNvCxnSpPr/>
            <p:nvPr/>
          </p:nvCxnSpPr>
          <p:spPr>
            <a:xfrm rot="5400000">
              <a:off x="2085949" y="5060256"/>
              <a:ext cx="734178" cy="0"/>
            </a:xfrm>
            <a:prstGeom prst="straightConnector1">
              <a:avLst/>
            </a:prstGeom>
            <a:ln w="3175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26"/>
          <p:cNvSpPr txBox="1">
            <a:spLocks noChangeArrowheads="1"/>
          </p:cNvSpPr>
          <p:nvPr/>
        </p:nvSpPr>
        <p:spPr bwMode="auto">
          <a:xfrm>
            <a:off x="435499" y="6019772"/>
            <a:ext cx="30570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阴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影区域最多有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个点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23946" y="3047741"/>
            <a:ext cx="1240097" cy="1911055"/>
            <a:chOff x="723946" y="3047741"/>
            <a:chExt cx="1240097" cy="1911055"/>
          </a:xfrm>
        </p:grpSpPr>
        <p:sp>
          <p:nvSpPr>
            <p:cNvPr id="2" name="矩形 1"/>
            <p:cNvSpPr/>
            <p:nvPr/>
          </p:nvSpPr>
          <p:spPr>
            <a:xfrm>
              <a:off x="1113456" y="4373034"/>
              <a:ext cx="4555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atin typeface="华文楷体" pitchFamily="2" charset="-122"/>
                  <a:ea typeface="华文楷体" pitchFamily="2" charset="-122"/>
                </a:rPr>
                <a:t>d</a:t>
              </a:r>
              <a:r>
                <a:rPr lang="en-US" altLang="zh-CN" sz="2400" b="1" baseline="-25000" dirty="0">
                  <a:latin typeface="华文楷体" pitchFamily="2" charset="-122"/>
                  <a:ea typeface="华文楷体" pitchFamily="2" charset="-122"/>
                </a:rPr>
                <a:t>L</a:t>
              </a:r>
              <a:endParaRPr lang="zh-CN" altLang="en-US" sz="2400" dirty="0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723946" y="3047741"/>
              <a:ext cx="1240097" cy="1911055"/>
            </a:xfrm>
            <a:prstGeom prst="roundRect">
              <a:avLst>
                <a:gd name="adj" fmla="val 35386"/>
              </a:avLst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2205456" y="3047741"/>
            <a:ext cx="1240097" cy="1911055"/>
            <a:chOff x="723946" y="3047741"/>
            <a:chExt cx="1240097" cy="1911055"/>
          </a:xfrm>
        </p:grpSpPr>
        <p:sp>
          <p:nvSpPr>
            <p:cNvPr id="63" name="矩形 62"/>
            <p:cNvSpPr/>
            <p:nvPr/>
          </p:nvSpPr>
          <p:spPr>
            <a:xfrm>
              <a:off x="1113456" y="4373034"/>
              <a:ext cx="4667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latin typeface="华文楷体" pitchFamily="2" charset="-122"/>
                  <a:ea typeface="华文楷体" pitchFamily="2" charset="-122"/>
                </a:rPr>
                <a:t>d</a:t>
              </a:r>
              <a:r>
                <a:rPr lang="en-US" altLang="zh-CN" sz="2400" b="1" baseline="-25000" dirty="0" smtClean="0">
                  <a:latin typeface="华文楷体" pitchFamily="2" charset="-122"/>
                  <a:ea typeface="华文楷体" pitchFamily="2" charset="-122"/>
                </a:rPr>
                <a:t>R</a:t>
              </a:r>
              <a:endParaRPr lang="zh-CN" altLang="en-US" sz="2400" dirty="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723946" y="3047741"/>
              <a:ext cx="1240097" cy="1911055"/>
            </a:xfrm>
            <a:prstGeom prst="roundRect">
              <a:avLst>
                <a:gd name="adj" fmla="val 35386"/>
              </a:avLst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16517" y="3748188"/>
            <a:ext cx="734178" cy="415198"/>
            <a:chOff x="768595" y="6284089"/>
            <a:chExt cx="734178" cy="415198"/>
          </a:xfrm>
        </p:grpSpPr>
        <p:cxnSp>
          <p:nvCxnSpPr>
            <p:cNvPr id="69" name="直接箭头连接符 68"/>
            <p:cNvCxnSpPr/>
            <p:nvPr/>
          </p:nvCxnSpPr>
          <p:spPr>
            <a:xfrm>
              <a:off x="768595" y="6699287"/>
              <a:ext cx="734178" cy="0"/>
            </a:xfrm>
            <a:prstGeom prst="straightConnector1">
              <a:avLst/>
            </a:prstGeom>
            <a:ln w="3175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19"/>
            <p:cNvSpPr txBox="1">
              <a:spLocks noChangeArrowheads="1"/>
            </p:cNvSpPr>
            <p:nvPr/>
          </p:nvSpPr>
          <p:spPr bwMode="auto">
            <a:xfrm>
              <a:off x="977460" y="6284089"/>
              <a:ext cx="33710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d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2068610" y="3746426"/>
            <a:ext cx="734178" cy="415198"/>
            <a:chOff x="768595" y="6284089"/>
            <a:chExt cx="734178" cy="415198"/>
          </a:xfrm>
        </p:grpSpPr>
        <p:cxnSp>
          <p:nvCxnSpPr>
            <p:cNvPr id="72" name="直接箭头连接符 71"/>
            <p:cNvCxnSpPr/>
            <p:nvPr/>
          </p:nvCxnSpPr>
          <p:spPr>
            <a:xfrm>
              <a:off x="768595" y="6699287"/>
              <a:ext cx="734178" cy="0"/>
            </a:xfrm>
            <a:prstGeom prst="straightConnector1">
              <a:avLst/>
            </a:prstGeom>
            <a:ln w="3175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19"/>
            <p:cNvSpPr txBox="1">
              <a:spLocks noChangeArrowheads="1"/>
            </p:cNvSpPr>
            <p:nvPr/>
          </p:nvSpPr>
          <p:spPr bwMode="auto">
            <a:xfrm>
              <a:off x="977460" y="6284089"/>
              <a:ext cx="33710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d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16639" y="4222034"/>
            <a:ext cx="932593" cy="879855"/>
            <a:chOff x="1216639" y="4222034"/>
            <a:chExt cx="932593" cy="879855"/>
          </a:xfrm>
        </p:grpSpPr>
        <p:sp>
          <p:nvSpPr>
            <p:cNvPr id="79" name="AutoShape 29"/>
            <p:cNvSpPr>
              <a:spLocks noChangeArrowheads="1"/>
            </p:cNvSpPr>
            <p:nvPr/>
          </p:nvSpPr>
          <p:spPr bwMode="auto">
            <a:xfrm>
              <a:off x="1216639" y="4930928"/>
              <a:ext cx="170958" cy="170961"/>
            </a:xfrm>
            <a:prstGeom prst="flowChartConnector">
              <a:avLst/>
            </a:prstGeom>
            <a:solidFill>
              <a:srgbClr val="7030A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1" name="AutoShape 29"/>
            <p:cNvSpPr>
              <a:spLocks noChangeArrowheads="1"/>
            </p:cNvSpPr>
            <p:nvPr/>
          </p:nvSpPr>
          <p:spPr bwMode="auto">
            <a:xfrm>
              <a:off x="1216639" y="4222034"/>
              <a:ext cx="170958" cy="170961"/>
            </a:xfrm>
            <a:prstGeom prst="flowChartConnector">
              <a:avLst/>
            </a:prstGeom>
            <a:solidFill>
              <a:srgbClr val="7030A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4" name="AutoShape 29"/>
            <p:cNvSpPr>
              <a:spLocks noChangeArrowheads="1"/>
            </p:cNvSpPr>
            <p:nvPr/>
          </p:nvSpPr>
          <p:spPr bwMode="auto">
            <a:xfrm>
              <a:off x="1978274" y="4222034"/>
              <a:ext cx="170958" cy="170961"/>
            </a:xfrm>
            <a:prstGeom prst="flowChartConnector">
              <a:avLst/>
            </a:prstGeom>
            <a:solidFill>
              <a:srgbClr val="7030A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2" name="AutoShape 29"/>
            <p:cNvSpPr>
              <a:spLocks noChangeArrowheads="1"/>
            </p:cNvSpPr>
            <p:nvPr/>
          </p:nvSpPr>
          <p:spPr bwMode="auto">
            <a:xfrm>
              <a:off x="1978274" y="4930928"/>
              <a:ext cx="170958" cy="170961"/>
            </a:xfrm>
            <a:prstGeom prst="flowChartConnector">
              <a:avLst/>
            </a:prstGeom>
            <a:solidFill>
              <a:srgbClr val="7030A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979281" y="4222034"/>
            <a:ext cx="932593" cy="879855"/>
            <a:chOff x="1216639" y="4222034"/>
            <a:chExt cx="932593" cy="879855"/>
          </a:xfrm>
          <a:solidFill>
            <a:srgbClr val="FFFF00"/>
          </a:solidFill>
        </p:grpSpPr>
        <p:sp>
          <p:nvSpPr>
            <p:cNvPr id="98" name="AutoShape 29"/>
            <p:cNvSpPr>
              <a:spLocks noChangeArrowheads="1"/>
            </p:cNvSpPr>
            <p:nvPr/>
          </p:nvSpPr>
          <p:spPr bwMode="auto">
            <a:xfrm>
              <a:off x="1216639" y="4930928"/>
              <a:ext cx="170958" cy="170961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9" name="AutoShape 29"/>
            <p:cNvSpPr>
              <a:spLocks noChangeArrowheads="1"/>
            </p:cNvSpPr>
            <p:nvPr/>
          </p:nvSpPr>
          <p:spPr bwMode="auto">
            <a:xfrm>
              <a:off x="1216639" y="4222034"/>
              <a:ext cx="170958" cy="170961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0" name="AutoShape 29"/>
            <p:cNvSpPr>
              <a:spLocks noChangeArrowheads="1"/>
            </p:cNvSpPr>
            <p:nvPr/>
          </p:nvSpPr>
          <p:spPr bwMode="auto">
            <a:xfrm>
              <a:off x="1978274" y="4222034"/>
              <a:ext cx="170958" cy="170961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1" name="AutoShape 29"/>
            <p:cNvSpPr>
              <a:spLocks noChangeArrowheads="1"/>
            </p:cNvSpPr>
            <p:nvPr/>
          </p:nvSpPr>
          <p:spPr bwMode="auto">
            <a:xfrm>
              <a:off x="1978274" y="4930928"/>
              <a:ext cx="170958" cy="170961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12" name="TextBox 19"/>
          <p:cNvSpPr txBox="1">
            <a:spLocks noChangeArrowheads="1"/>
          </p:cNvSpPr>
          <p:nvPr/>
        </p:nvSpPr>
        <p:spPr bwMode="auto">
          <a:xfrm>
            <a:off x="1312449" y="4484463"/>
            <a:ext cx="887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="1" baseline="-25000" dirty="0" smtClean="0">
                <a:latin typeface="华文楷体" pitchFamily="2" charset="-122"/>
                <a:ea typeface="华文楷体" pitchFamily="2" charset="-122"/>
              </a:rPr>
              <a:t>L</a:t>
            </a:r>
            <a:endParaRPr lang="zh-CN" altLang="en-US" sz="2000" b="1" baseline="-25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3" name="TextBox 19"/>
          <p:cNvSpPr txBox="1">
            <a:spLocks noChangeArrowheads="1"/>
          </p:cNvSpPr>
          <p:nvPr/>
        </p:nvSpPr>
        <p:spPr bwMode="auto">
          <a:xfrm>
            <a:off x="1991315" y="4484463"/>
            <a:ext cx="887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latin typeface="华文楷体" pitchFamily="2" charset="-122"/>
                <a:ea typeface="华文楷体" pitchFamily="2" charset="-122"/>
              </a:rPr>
              <a:t>P</a:t>
            </a:r>
            <a:r>
              <a:rPr lang="en-US" altLang="zh-CN" sz="2000" b="1" baseline="-25000" dirty="0" smtClean="0">
                <a:latin typeface="华文楷体" pitchFamily="2" charset="-122"/>
                <a:ea typeface="华文楷体" pitchFamily="2" charset="-122"/>
              </a:rPr>
              <a:t>R</a:t>
            </a:r>
            <a:endParaRPr lang="zh-CN" altLang="en-US" sz="2000" b="1" baseline="-25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1293646" y="2417240"/>
            <a:ext cx="1533466" cy="3000262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629065"/>
              </p:ext>
            </p:extLst>
          </p:nvPr>
        </p:nvGraphicFramePr>
        <p:xfrm>
          <a:off x="4034664" y="6010815"/>
          <a:ext cx="2680308" cy="381000"/>
        </p:xfrm>
        <a:graphic>
          <a:graphicData uri="http://schemas.openxmlformats.org/drawingml/2006/table">
            <a:tbl>
              <a:tblPr lastRow="1">
                <a:tableStyleId>{5C22544A-7EE6-4342-B048-85BDC9FD1C3A}</a:tableStyleId>
              </a:tblPr>
              <a:tblGrid>
                <a:gridCol w="508263"/>
                <a:gridCol w="508263"/>
                <a:gridCol w="508263"/>
                <a:gridCol w="676547"/>
                <a:gridCol w="478972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r>
                        <a:rPr lang="en-US" altLang="zh-CN" baseline="-25000" dirty="0" smtClean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r>
                        <a:rPr lang="en-US" altLang="zh-CN" baseline="-25000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Pn-</a:t>
                      </a:r>
                      <a:r>
                        <a:rPr lang="en-US" altLang="zh-CN" baseline="-25000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</a:t>
                      </a:r>
                      <a:r>
                        <a:rPr lang="en-US" altLang="zh-CN" baseline="-25000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3566301" y="6050550"/>
            <a:ext cx="39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Y’</a:t>
            </a:r>
            <a:endParaRPr lang="zh-CN" altLang="en-US" dirty="0"/>
          </a:p>
        </p:txBody>
      </p:sp>
      <p:grpSp>
        <p:nvGrpSpPr>
          <p:cNvPr id="115" name="组合 114"/>
          <p:cNvGrpSpPr/>
          <p:nvPr/>
        </p:nvGrpSpPr>
        <p:grpSpPr>
          <a:xfrm>
            <a:off x="1261138" y="1862933"/>
            <a:ext cx="1584236" cy="416105"/>
            <a:chOff x="768595" y="6283182"/>
            <a:chExt cx="1523493" cy="416105"/>
          </a:xfrm>
        </p:grpSpPr>
        <p:cxnSp>
          <p:nvCxnSpPr>
            <p:cNvPr id="116" name="直接箭头连接符 115"/>
            <p:cNvCxnSpPr/>
            <p:nvPr/>
          </p:nvCxnSpPr>
          <p:spPr>
            <a:xfrm>
              <a:off x="768595" y="6699287"/>
              <a:ext cx="1523493" cy="0"/>
            </a:xfrm>
            <a:prstGeom prst="straightConnector1">
              <a:avLst/>
            </a:prstGeom>
            <a:ln w="31750">
              <a:solidFill>
                <a:srgbClr val="00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9"/>
            <p:cNvSpPr txBox="1">
              <a:spLocks noChangeArrowheads="1"/>
            </p:cNvSpPr>
            <p:nvPr/>
          </p:nvSpPr>
          <p:spPr bwMode="auto">
            <a:xfrm>
              <a:off x="1154698" y="6283182"/>
              <a:ext cx="84753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 smtClean="0">
                  <a:latin typeface="华文楷体" pitchFamily="2" charset="-122"/>
                  <a:ea typeface="华文楷体" pitchFamily="2" charset="-122"/>
                </a:rPr>
                <a:t>2d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502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9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0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000"/>
                            </p:stCondLst>
                            <p:childTnLst>
                              <p:par>
                                <p:cTn id="2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4" grpId="0"/>
      <p:bldP spid="66" grpId="0"/>
      <p:bldP spid="74" grpId="0"/>
      <p:bldP spid="74" grpId="1"/>
      <p:bldP spid="78" grpId="0" animBg="1"/>
      <p:bldP spid="87" grpId="0"/>
      <p:bldP spid="91" grpId="0" animBg="1"/>
      <p:bldP spid="93" grpId="0"/>
      <p:bldP spid="136" grpId="0" animBg="1"/>
      <p:bldP spid="136" grpId="1" animBg="1"/>
      <p:bldP spid="51" grpId="0"/>
      <p:bldP spid="112" grpId="0"/>
      <p:bldP spid="112" grpId="1"/>
      <p:bldP spid="113" grpId="0"/>
      <p:bldP spid="113" grpId="1"/>
      <p:bldP spid="114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28650" y="2814411"/>
            <a:ext cx="7886700" cy="1325563"/>
          </a:xfrm>
        </p:spPr>
        <p:txBody>
          <a:bodyPr/>
          <a:lstStyle/>
          <a:p>
            <a:pPr algn="ctr"/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sym typeface="Arial" panose="020B0604020202020204" pitchFamily="34" charset="0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43770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2484" y="449523"/>
            <a:ext cx="1547880" cy="61366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主要内容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59769" y="1374066"/>
            <a:ext cx="5224462" cy="4325229"/>
            <a:chOff x="1538103" y="1374066"/>
            <a:chExt cx="5224462" cy="4325229"/>
          </a:xfrm>
        </p:grpSpPr>
        <p:sp>
          <p:nvSpPr>
            <p:cNvPr id="4" name="左大括号 3"/>
            <p:cNvSpPr/>
            <p:nvPr/>
          </p:nvSpPr>
          <p:spPr>
            <a:xfrm>
              <a:off x="1538103" y="2206272"/>
              <a:ext cx="721217" cy="3348507"/>
            </a:xfrm>
            <a:prstGeom prst="leftBrace">
              <a:avLst>
                <a:gd name="adj1" fmla="val 82112"/>
                <a:gd name="adj2" fmla="val 4837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194544" y="1968228"/>
              <a:ext cx="21276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线段相关问题</a:t>
              </a:r>
              <a:endParaRPr lang="zh-CN" altLang="en-US" sz="2000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265300" y="3880525"/>
              <a:ext cx="19861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凸包相关问题</a:t>
              </a:r>
              <a:endParaRPr lang="zh-CN" altLang="en-US" sz="20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74264" y="5299185"/>
              <a:ext cx="27818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/>
                <a:t>最远、最近点问题</a:t>
              </a:r>
              <a:endParaRPr lang="zh-CN" altLang="en-US" sz="20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721415" y="1374066"/>
              <a:ext cx="2041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线段左转、右转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798689" y="2550498"/>
              <a:ext cx="1236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线段相交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869445" y="3341060"/>
              <a:ext cx="1745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Graham</a:t>
              </a:r>
              <a:r>
                <a:rPr lang="zh-CN" altLang="en-US" dirty="0" smtClean="0"/>
                <a:t>扫描法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798689" y="4500955"/>
              <a:ext cx="1596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Jarvis</a:t>
              </a:r>
              <a:r>
                <a:rPr lang="zh-CN" altLang="en-US" dirty="0" smtClean="0"/>
                <a:t>步进法</a:t>
              </a:r>
              <a:endParaRPr lang="zh-CN" altLang="en-US" dirty="0"/>
            </a:p>
          </p:txBody>
        </p:sp>
        <p:sp>
          <p:nvSpPr>
            <p:cNvPr id="19" name="左大括号 18"/>
            <p:cNvSpPr/>
            <p:nvPr/>
          </p:nvSpPr>
          <p:spPr>
            <a:xfrm>
              <a:off x="4399439" y="1558732"/>
              <a:ext cx="321976" cy="1221292"/>
            </a:xfrm>
            <a:prstGeom prst="leftBrace">
              <a:avLst>
                <a:gd name="adj1" fmla="val 82112"/>
                <a:gd name="adj2" fmla="val 4837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左大括号 19"/>
            <p:cNvSpPr/>
            <p:nvPr/>
          </p:nvSpPr>
          <p:spPr>
            <a:xfrm>
              <a:off x="4399439" y="3375401"/>
              <a:ext cx="321976" cy="1494886"/>
            </a:xfrm>
            <a:prstGeom prst="leftBrace">
              <a:avLst>
                <a:gd name="adj1" fmla="val 82112"/>
                <a:gd name="adj2" fmla="val 4837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344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202753" y="442916"/>
            <a:ext cx="1952989" cy="62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400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67004" y="1063191"/>
            <a:ext cx="7600951" cy="5914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en-US" altLang="zh-CN" sz="2000" b="1" dirty="0" smtClean="0">
                <a:latin typeface="+mn-lt"/>
                <a:ea typeface="+mn-ea"/>
                <a:cs typeface="+mn-ea"/>
                <a:sym typeface="+mn-lt"/>
              </a:rPr>
              <a:t>( 1 )  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由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点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(0,0) , 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1 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, 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2 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, (p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+p</a:t>
            </a:r>
            <a:r>
              <a:rPr lang="en-US" altLang="zh-CN" sz="2000" baseline="-25000" dirty="0" smtClean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) 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构成的平行四边形的有向面积</a:t>
            </a:r>
            <a:endParaRPr lang="en-US" altLang="zh-CN" sz="20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016307" y="2040065"/>
            <a:ext cx="3335665" cy="2214842"/>
            <a:chOff x="6915812" y="3657248"/>
            <a:chExt cx="3335665" cy="2214842"/>
          </a:xfrm>
        </p:grpSpPr>
        <p:grpSp>
          <p:nvGrpSpPr>
            <p:cNvPr id="48" name="组合 47"/>
            <p:cNvGrpSpPr/>
            <p:nvPr/>
          </p:nvGrpSpPr>
          <p:grpSpPr>
            <a:xfrm>
              <a:off x="7574968" y="3747445"/>
              <a:ext cx="2071264" cy="1867481"/>
              <a:chOff x="1934066" y="4301544"/>
              <a:chExt cx="2071264" cy="1867481"/>
            </a:xfrm>
          </p:grpSpPr>
          <p:cxnSp>
            <p:nvCxnSpPr>
              <p:cNvPr id="41" name="直接箭头连接符 40"/>
              <p:cNvCxnSpPr/>
              <p:nvPr/>
            </p:nvCxnSpPr>
            <p:spPr>
              <a:xfrm>
                <a:off x="1934066" y="6159500"/>
                <a:ext cx="207126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/>
              <p:nvPr/>
            </p:nvCxnSpPr>
            <p:spPr>
              <a:xfrm flipV="1">
                <a:off x="1934066" y="4301544"/>
                <a:ext cx="0" cy="186748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流程图: 决策 81"/>
            <p:cNvSpPr/>
            <p:nvPr/>
          </p:nvSpPr>
          <p:spPr>
            <a:xfrm rot="19185405">
              <a:off x="7325118" y="4457170"/>
              <a:ext cx="2160305" cy="896053"/>
            </a:xfrm>
            <a:prstGeom prst="flowChartDecisi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" name="直接箭头连接符 85"/>
            <p:cNvCxnSpPr>
              <a:stCxn id="82" idx="1"/>
              <a:endCxn id="82" idx="0"/>
            </p:cNvCxnSpPr>
            <p:nvPr/>
          </p:nvCxnSpPr>
          <p:spPr>
            <a:xfrm flipV="1">
              <a:off x="7580781" y="4563214"/>
              <a:ext cx="535050" cy="10397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82" idx="1"/>
              <a:endCxn id="82" idx="2"/>
            </p:cNvCxnSpPr>
            <p:nvPr/>
          </p:nvCxnSpPr>
          <p:spPr>
            <a:xfrm flipV="1">
              <a:off x="7580781" y="5247179"/>
              <a:ext cx="1113930" cy="35583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82" idx="2"/>
              <a:endCxn id="82" idx="3"/>
            </p:cNvCxnSpPr>
            <p:nvPr/>
          </p:nvCxnSpPr>
          <p:spPr>
            <a:xfrm flipV="1">
              <a:off x="8694711" y="4207382"/>
              <a:ext cx="535049" cy="103979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82" idx="0"/>
              <a:endCxn id="82" idx="3"/>
            </p:cNvCxnSpPr>
            <p:nvPr/>
          </p:nvCxnSpPr>
          <p:spPr>
            <a:xfrm flipV="1">
              <a:off x="8115831" y="4207382"/>
              <a:ext cx="1113929" cy="3558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/>
            <p:cNvSpPr txBox="1"/>
            <p:nvPr/>
          </p:nvSpPr>
          <p:spPr>
            <a:xfrm>
              <a:off x="7744022" y="420738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1</a:t>
              </a:r>
              <a:endParaRPr lang="zh-CN" altLang="en-US" baseline="-25000" dirty="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8757281" y="5177093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9173984" y="3753094"/>
              <a:ext cx="1077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</a:t>
              </a:r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r>
                <a:rPr lang="en-US" altLang="zh-CN" dirty="0" smtClean="0"/>
                <a:t>+p</a:t>
              </a:r>
              <a:r>
                <a:rPr lang="en-US" altLang="zh-CN" baseline="-25000" dirty="0" smtClean="0"/>
                <a:t>2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6915812" y="5387352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(</a:t>
              </a:r>
              <a:r>
                <a:rPr lang="en-US" altLang="zh-CN" dirty="0" smtClean="0">
                  <a:cs typeface="+mn-ea"/>
                  <a:sym typeface="+mn-lt"/>
                </a:rPr>
                <a:t>0,0)</a:t>
              </a:r>
              <a:endParaRPr lang="zh-CN" altLang="en-US" dirty="0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7174373" y="365724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y</a:t>
              </a:r>
              <a:endParaRPr lang="zh-CN" altLang="en-US" dirty="0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9704222" y="550275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x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/>
              <p:cNvSpPr txBox="1"/>
              <p:nvPr/>
            </p:nvSpPr>
            <p:spPr>
              <a:xfrm>
                <a:off x="1319719" y="2649156"/>
                <a:ext cx="6504563" cy="607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b="0" i="1" baseline="-25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</a:rPr>
                  <a:t>×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b="0" i="1" baseline="-25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  = det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</a:rPr>
                  <a:t> =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x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-x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= 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4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×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endParaRPr lang="zh-CN" altLang="en-US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1" name="文本框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719" y="2649156"/>
                <a:ext cx="6504563" cy="607026"/>
              </a:xfrm>
              <a:prstGeom prst="rect">
                <a:avLst/>
              </a:prstGeom>
              <a:blipFill rotWithShape="0">
                <a:blip r:embed="rId3"/>
                <a:stretch>
                  <a:fillRect t="-3030" b="-8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909124" y="3285182"/>
                <a:ext cx="568270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/>
                  <a:t>相对于原点（</a:t>
                </a:r>
                <a:r>
                  <a:rPr lang="en-US" altLang="zh-CN" sz="2000" dirty="0" smtClean="0"/>
                  <a:t>0</a:t>
                </a:r>
                <a:r>
                  <a:rPr lang="zh-CN" altLang="en-US" sz="2000" dirty="0" smtClean="0"/>
                  <a:t>，</a:t>
                </a:r>
                <a:r>
                  <a:rPr lang="en-US" altLang="zh-CN" sz="2000" dirty="0" smtClean="0"/>
                  <a:t>0</a:t>
                </a:r>
                <a:r>
                  <a:rPr lang="zh-CN" altLang="en-US" sz="2000" dirty="0" smtClean="0"/>
                  <a:t>）来说，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a.</a:t>
                </a:r>
                <a:r>
                  <a:rPr lang="zh-CN" altLang="en-US" sz="2000" dirty="0" smtClean="0"/>
                  <a:t>若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为正，则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位于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dirty="0" smtClean="0"/>
                  <a:t> </a:t>
                </a:r>
                <a:r>
                  <a:rPr lang="zh-CN" altLang="en-US" sz="2000" dirty="0" smtClean="0"/>
                  <a:t>的顺时针方向；</a:t>
                </a:r>
                <a:endParaRPr lang="en-US" altLang="zh-CN" sz="20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b.</a:t>
                </a:r>
                <a:r>
                  <a:rPr lang="zh-CN" altLang="en-US" sz="2000" dirty="0" smtClean="0"/>
                  <a:t>若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/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为负</a:t>
                </a:r>
                <a:r>
                  <a:rPr lang="zh-CN" altLang="en-US" sz="2000" dirty="0"/>
                  <a:t>，</a:t>
                </a:r>
                <a:r>
                  <a:rPr lang="zh-CN" altLang="en-US" sz="2000" dirty="0" smtClean="0"/>
                  <a:t>则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位于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的逆时针方向。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24" y="3285182"/>
                <a:ext cx="5682708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1073" r="-858" b="-2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51"/>
              <p:cNvSpPr txBox="1">
                <a:spLocks noChangeArrowheads="1"/>
              </p:cNvSpPr>
              <p:nvPr/>
            </p:nvSpPr>
            <p:spPr bwMode="auto">
              <a:xfrm>
                <a:off x="920060" y="4810508"/>
                <a:ext cx="543782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/>
                  <a:t>c.</a:t>
                </a:r>
                <a:r>
                  <a:rPr lang="zh-CN" altLang="en-US" sz="2000" dirty="0"/>
                  <a:t>若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/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=  0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，则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表示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</a:t>
                </a:r>
                <a:r>
                  <a:rPr lang="zh-CN" altLang="en-US" sz="2000" dirty="0" smtClean="0"/>
                  <a:t>和 </a:t>
                </a:r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rgbClr val="0000FF"/>
                    </a:solidFill>
                    <a:latin typeface="华文楷体" pitchFamily="2" charset="-122"/>
                    <a:ea typeface="华文楷体" pitchFamily="2" charset="-122"/>
                  </a:rPr>
                  <a:t> 共线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。</a:t>
                </a:r>
                <a:endParaRPr lang="zh-CN" altLang="en-US" sz="2000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23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0060" y="4810508"/>
                <a:ext cx="5437822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233" t="-13636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标题 1"/>
          <p:cNvSpPr txBox="1">
            <a:spLocks/>
          </p:cNvSpPr>
          <p:nvPr/>
        </p:nvSpPr>
        <p:spPr>
          <a:xfrm>
            <a:off x="542483" y="449523"/>
            <a:ext cx="328021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</a:t>
            </a:r>
            <a:r>
              <a:rPr lang="zh-CN" altLang="en-US" sz="2400" dirty="0">
                <a:cs typeface="+mn-ea"/>
                <a:sym typeface="+mn-lt"/>
              </a:rPr>
              <a:t>问题</a:t>
            </a:r>
            <a:r>
              <a:rPr lang="zh-CN" altLang="en-US" sz="2400" dirty="0" smtClean="0">
                <a:cs typeface="+mn-ea"/>
                <a:sym typeface="+mn-lt"/>
              </a:rPr>
              <a:t>  </a:t>
            </a:r>
            <a:r>
              <a:rPr lang="en-US" altLang="zh-CN" sz="2400" dirty="0">
                <a:cs typeface="+mn-ea"/>
                <a:sym typeface="+mn-lt"/>
              </a:rPr>
              <a:t>— 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叉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积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01419" y="683580"/>
            <a:ext cx="2951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p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+p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= ( x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+x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, y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+ y</a:t>
            </a:r>
            <a:r>
              <a:rPr lang="en-US" altLang="zh-CN" sz="2000" baseline="-25000" dirty="0" smtClean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cs typeface="+mn-ea"/>
                <a:sym typeface="+mn-lt"/>
              </a:rPr>
              <a:t> 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标题 1"/>
              <p:cNvSpPr txBox="1">
                <a:spLocks/>
              </p:cNvSpPr>
              <p:nvPr/>
            </p:nvSpPr>
            <p:spPr>
              <a:xfrm>
                <a:off x="567004" y="1926737"/>
                <a:ext cx="7600951" cy="59141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60000"/>
                  </a:lnSpc>
                </a:pPr>
                <a:r>
                  <a:rPr lang="en-US" altLang="zh-CN" sz="2000" b="1" dirty="0" smtClean="0">
                    <a:latin typeface="+mn-lt"/>
                    <a:ea typeface="+mn-ea"/>
                    <a:cs typeface="+mn-ea"/>
                    <a:sym typeface="+mn-lt"/>
                  </a:rPr>
                  <a:t>( 2 )  </a:t>
                </a:r>
                <a:r>
                  <a:rPr lang="zh-CN" altLang="en-US" sz="2000" dirty="0">
                    <a:latin typeface="+mn-lt"/>
                    <a:ea typeface="+mn-ea"/>
                    <a:cs typeface="+mn-ea"/>
                    <a:sym typeface="+mn-lt"/>
                  </a:rPr>
                  <a:t>看作向量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  <a:latin typeface="+mn-lt"/>
                    <a:ea typeface="+mn-ea"/>
                    <a:cs typeface="+mn-ea"/>
                    <a:sym typeface="+mn-lt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+mn-lt"/>
                    <a:ea typeface="+mn-ea"/>
                    <a:cs typeface="+mn-ea"/>
                    <a:sym typeface="+mn-lt"/>
                  </a:rPr>
                  <a:t>的</a:t>
                </a:r>
                <a:r>
                  <a:rPr lang="zh-CN" altLang="en-US" sz="2000" dirty="0">
                    <a:latin typeface="+mn-lt"/>
                    <a:ea typeface="+mn-ea"/>
                    <a:cs typeface="+mn-ea"/>
                    <a:sym typeface="+mn-lt"/>
                  </a:rPr>
                  <a:t>矩阵行列</a:t>
                </a:r>
                <a:r>
                  <a:rPr lang="zh-CN" altLang="en-US" sz="2000" dirty="0" smtClean="0">
                    <a:latin typeface="+mn-lt"/>
                    <a:ea typeface="+mn-ea"/>
                    <a:cs typeface="+mn-ea"/>
                    <a:sym typeface="+mn-lt"/>
                  </a:rPr>
                  <a:t>式</a:t>
                </a:r>
                <a:endParaRPr lang="en-US" altLang="zh-CN" sz="2000" dirty="0" smtClean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26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04" y="1926737"/>
                <a:ext cx="7600951" cy="591411"/>
              </a:xfrm>
              <a:prstGeom prst="rect">
                <a:avLst/>
              </a:prstGeom>
              <a:blipFill rotWithShape="0">
                <a:blip r:embed="rId6"/>
                <a:stretch>
                  <a:fillRect l="-802" b="-7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6568800" y="3907377"/>
            <a:ext cx="1870169" cy="1395631"/>
            <a:chOff x="6357786" y="4516973"/>
            <a:chExt cx="1870169" cy="1395631"/>
          </a:xfrm>
        </p:grpSpPr>
        <p:cxnSp>
          <p:nvCxnSpPr>
            <p:cNvPr id="49" name="直接箭头连接符 48"/>
            <p:cNvCxnSpPr/>
            <p:nvPr/>
          </p:nvCxnSpPr>
          <p:spPr>
            <a:xfrm flipV="1">
              <a:off x="6357786" y="4872805"/>
              <a:ext cx="535050" cy="10397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flipV="1">
              <a:off x="6357786" y="5126412"/>
              <a:ext cx="1176499" cy="7861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6521027" y="4516973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1</a:t>
              </a:r>
              <a:endParaRPr lang="zh-CN" altLang="en-US" baseline="-250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566707" y="512394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zh-CN" altLang="en-US" baseline="-250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903831" y="3357243"/>
            <a:ext cx="3088492" cy="2214842"/>
            <a:chOff x="5692817" y="3966839"/>
            <a:chExt cx="3088492" cy="2214842"/>
          </a:xfrm>
        </p:grpSpPr>
        <p:grpSp>
          <p:nvGrpSpPr>
            <p:cNvPr id="46" name="组合 45"/>
            <p:cNvGrpSpPr/>
            <p:nvPr/>
          </p:nvGrpSpPr>
          <p:grpSpPr>
            <a:xfrm>
              <a:off x="6351973" y="4057036"/>
              <a:ext cx="2071264" cy="1867481"/>
              <a:chOff x="1934066" y="4301544"/>
              <a:chExt cx="2071264" cy="1867481"/>
            </a:xfrm>
          </p:grpSpPr>
          <p:cxnSp>
            <p:nvCxnSpPr>
              <p:cNvPr id="59" name="直接箭头连接符 58"/>
              <p:cNvCxnSpPr/>
              <p:nvPr/>
            </p:nvCxnSpPr>
            <p:spPr>
              <a:xfrm>
                <a:off x="1934066" y="6159500"/>
                <a:ext cx="207126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/>
              <p:cNvCxnSpPr/>
              <p:nvPr/>
            </p:nvCxnSpPr>
            <p:spPr>
              <a:xfrm flipV="1">
                <a:off x="1934066" y="4301544"/>
                <a:ext cx="0" cy="186748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矩形 55"/>
            <p:cNvSpPr/>
            <p:nvPr/>
          </p:nvSpPr>
          <p:spPr>
            <a:xfrm>
              <a:off x="5692817" y="5696943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(</a:t>
              </a:r>
              <a:r>
                <a:rPr lang="en-US" altLang="zh-CN" dirty="0" smtClean="0">
                  <a:cs typeface="+mn-ea"/>
                  <a:sym typeface="+mn-lt"/>
                </a:rPr>
                <a:t>0,0)</a:t>
              </a:r>
              <a:endParaRPr lang="zh-CN" altLang="en-US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5951378" y="396683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y</a:t>
              </a:r>
              <a:endParaRPr lang="zh-CN" altLang="en-US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8481227" y="581234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x</a:t>
              </a:r>
              <a:endParaRPr lang="zh-CN" altLang="en-US" dirty="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580947" y="4193713"/>
            <a:ext cx="1870502" cy="1102159"/>
            <a:chOff x="6357453" y="4810445"/>
            <a:chExt cx="1870502" cy="1102159"/>
          </a:xfrm>
        </p:grpSpPr>
        <p:cxnSp>
          <p:nvCxnSpPr>
            <p:cNvPr id="62" name="直接箭头连接符 61"/>
            <p:cNvCxnSpPr/>
            <p:nvPr/>
          </p:nvCxnSpPr>
          <p:spPr>
            <a:xfrm flipV="1">
              <a:off x="6357786" y="5038878"/>
              <a:ext cx="467925" cy="8737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 flipV="1">
              <a:off x="6357786" y="5126412"/>
              <a:ext cx="1176499" cy="7861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6357453" y="4810445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2</a:t>
              </a:r>
              <a:endParaRPr lang="zh-CN" altLang="en-US" baseline="-25000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7566707" y="512394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746727" y="3349394"/>
            <a:ext cx="3245596" cy="2632306"/>
            <a:chOff x="5535713" y="3966839"/>
            <a:chExt cx="3245596" cy="2632306"/>
          </a:xfrm>
        </p:grpSpPr>
        <p:grpSp>
          <p:nvGrpSpPr>
            <p:cNvPr id="75" name="组合 74"/>
            <p:cNvGrpSpPr/>
            <p:nvPr/>
          </p:nvGrpSpPr>
          <p:grpSpPr>
            <a:xfrm>
              <a:off x="5535713" y="4057037"/>
              <a:ext cx="2887524" cy="2542108"/>
              <a:chOff x="1117806" y="4301545"/>
              <a:chExt cx="2887524" cy="2542108"/>
            </a:xfrm>
          </p:grpSpPr>
          <p:cxnSp>
            <p:nvCxnSpPr>
              <p:cNvPr id="79" name="直接箭头连接符 78"/>
              <p:cNvCxnSpPr/>
              <p:nvPr/>
            </p:nvCxnSpPr>
            <p:spPr>
              <a:xfrm>
                <a:off x="1117806" y="6159500"/>
                <a:ext cx="288752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箭头连接符 79"/>
              <p:cNvCxnSpPr/>
              <p:nvPr/>
            </p:nvCxnSpPr>
            <p:spPr>
              <a:xfrm flipV="1">
                <a:off x="1934066" y="4301545"/>
                <a:ext cx="0" cy="254210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矩形 75"/>
            <p:cNvSpPr/>
            <p:nvPr/>
          </p:nvSpPr>
          <p:spPr>
            <a:xfrm>
              <a:off x="6309154" y="5913501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cs typeface="+mn-ea"/>
                  <a:sym typeface="+mn-lt"/>
                </a:rPr>
                <a:t>(</a:t>
              </a:r>
              <a:r>
                <a:rPr lang="en-US" altLang="zh-CN" dirty="0" smtClean="0">
                  <a:cs typeface="+mn-ea"/>
                  <a:sym typeface="+mn-lt"/>
                </a:rPr>
                <a:t>0,0)</a:t>
              </a:r>
              <a:endParaRPr lang="zh-CN" altLang="en-US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5951378" y="396683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y</a:t>
              </a:r>
              <a:endParaRPr lang="zh-CN" altLang="en-US" dirty="0"/>
            </a:p>
          </p:txBody>
        </p:sp>
        <p:sp>
          <p:nvSpPr>
            <p:cNvPr id="78" name="矩形 77"/>
            <p:cNvSpPr/>
            <p:nvPr/>
          </p:nvSpPr>
          <p:spPr>
            <a:xfrm>
              <a:off x="8481227" y="581234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cs typeface="+mn-ea"/>
                  <a:sym typeface="+mn-lt"/>
                </a:rPr>
                <a:t>x</a:t>
              </a:r>
              <a:endParaRPr lang="zh-CN" altLang="en-US" dirty="0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581280" y="4373428"/>
            <a:ext cx="1870169" cy="911814"/>
            <a:chOff x="6357786" y="5000790"/>
            <a:chExt cx="1870169" cy="911814"/>
          </a:xfrm>
        </p:grpSpPr>
        <p:cxnSp>
          <p:nvCxnSpPr>
            <p:cNvPr id="84" name="直接箭头连接符 83"/>
            <p:cNvCxnSpPr/>
            <p:nvPr/>
          </p:nvCxnSpPr>
          <p:spPr>
            <a:xfrm flipV="1">
              <a:off x="6357786" y="5370122"/>
              <a:ext cx="797243" cy="54248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 flipV="1">
              <a:off x="6357786" y="5126412"/>
              <a:ext cx="1176499" cy="7861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6712802" y="5000790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2</a:t>
              </a:r>
              <a:endParaRPr lang="zh-CN" altLang="en-US" baseline="-25000" dirty="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7566707" y="5123942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5846681" y="4729984"/>
            <a:ext cx="1961187" cy="1015461"/>
            <a:chOff x="5697912" y="5300330"/>
            <a:chExt cx="1961187" cy="1015461"/>
          </a:xfrm>
        </p:grpSpPr>
        <p:cxnSp>
          <p:nvCxnSpPr>
            <p:cNvPr id="91" name="直接箭头连接符 90"/>
            <p:cNvCxnSpPr/>
            <p:nvPr/>
          </p:nvCxnSpPr>
          <p:spPr>
            <a:xfrm flipH="1">
              <a:off x="6060440" y="5912604"/>
              <a:ext cx="297346" cy="20232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/>
            <p:nvPr/>
          </p:nvCxnSpPr>
          <p:spPr>
            <a:xfrm flipV="1">
              <a:off x="6357786" y="5432425"/>
              <a:ext cx="718565" cy="4801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94"/>
            <p:cNvSpPr txBox="1"/>
            <p:nvPr/>
          </p:nvSpPr>
          <p:spPr>
            <a:xfrm>
              <a:off x="5697912" y="5946459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>
                  <a:latin typeface="+mj-lt"/>
                </a:rPr>
                <a:t>2</a:t>
              </a:r>
              <a:endParaRPr lang="zh-CN" altLang="en-US" baseline="-25000" dirty="0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6997851" y="5300330"/>
              <a:ext cx="66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zh-CN" altLang="en-US" baseline="-25000" dirty="0"/>
            </a:p>
          </p:txBody>
        </p:sp>
      </p:grpSp>
      <p:sp>
        <p:nvSpPr>
          <p:cNvPr id="66" name="矩形 65"/>
          <p:cNvSpPr/>
          <p:nvPr/>
        </p:nvSpPr>
        <p:spPr>
          <a:xfrm>
            <a:off x="1137948" y="5795035"/>
            <a:ext cx="58387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FF0000"/>
                </a:solidFill>
                <a:cs typeface="+mn-ea"/>
                <a:sym typeface="+mn-lt"/>
              </a:rPr>
              <a:t>更为常</a:t>
            </a:r>
            <a:r>
              <a:rPr lang="zh-CN" altLang="en-US" sz="2000" dirty="0" smtClean="0">
                <a:solidFill>
                  <a:srgbClr val="FF0000"/>
                </a:solidFill>
                <a:cs typeface="+mn-ea"/>
                <a:sym typeface="+mn-lt"/>
              </a:rPr>
              <a:t>用的</a:t>
            </a:r>
            <a:r>
              <a:rPr lang="zh-CN" altLang="en-US" sz="2000" dirty="0">
                <a:solidFill>
                  <a:srgbClr val="FF0000"/>
                </a:solidFill>
                <a:cs typeface="+mn-ea"/>
                <a:sym typeface="+mn-lt"/>
              </a:rPr>
              <a:t>是叉积的第二种定</a:t>
            </a:r>
            <a:r>
              <a:rPr lang="zh-CN" altLang="en-US" sz="2000" dirty="0" smtClean="0">
                <a:solidFill>
                  <a:srgbClr val="FF0000"/>
                </a:solidFill>
                <a:cs typeface="+mn-ea"/>
                <a:sym typeface="+mn-lt"/>
              </a:rPr>
              <a:t>义方式</a:t>
            </a:r>
            <a:endParaRPr lang="zh-CN" altLang="en-US" sz="2000" dirty="0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76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1" grpId="0"/>
      <p:bldP spid="23" grpId="0"/>
      <p:bldP spid="24" grpId="0"/>
      <p:bldP spid="5" grpId="0"/>
      <p:bldP spid="5" grpId="1"/>
      <p:bldP spid="26" grpId="0"/>
      <p:bldP spid="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00502" y="2962686"/>
            <a:ext cx="2113774" cy="2271836"/>
            <a:chOff x="6251375" y="3838487"/>
            <a:chExt cx="2113774" cy="2271836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6674803" y="4825116"/>
              <a:ext cx="1571625" cy="785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6674803" y="4325054"/>
              <a:ext cx="71437" cy="12858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251375" y="5710273"/>
              <a:ext cx="49486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pO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6625448" y="3838487"/>
              <a:ext cx="52050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p2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910097" y="4965593"/>
              <a:ext cx="455052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p1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38391" y="1415582"/>
            <a:ext cx="4403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将 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0 </a:t>
            </a:r>
            <a:r>
              <a:rPr lang="zh-CN" altLang="en-US" sz="2000" dirty="0" smtClean="0"/>
              <a:t>代替原点 </a:t>
            </a:r>
            <a:r>
              <a:rPr lang="en-US" altLang="zh-CN" sz="2000" dirty="0" smtClean="0"/>
              <a:t>( 0 , 0 ) </a:t>
            </a:r>
            <a:r>
              <a:rPr lang="zh-CN" altLang="en-US" sz="2000" dirty="0" smtClean="0"/>
              <a:t>做进一步推广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903183" y="1801601"/>
                <a:ext cx="7337634" cy="800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  =</a:t>
                </a:r>
                <a:r>
                  <a:rPr lang="en-US" altLang="zh-CN" sz="2000" i="1" baseline="-25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i="1" dirty="0" smtClean="0">
                    <a:solidFill>
                      <a:srgbClr val="FF0000"/>
                    </a:solidFill>
                  </a:rPr>
                  <a:t> 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(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1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-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0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) × (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2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- p</a:t>
                </a:r>
                <a:r>
                  <a:rPr lang="en-US" altLang="zh-CN" sz="2000" baseline="-25000" dirty="0" smtClean="0">
                    <a:solidFill>
                      <a:srgbClr val="FF0000"/>
                    </a:solidFill>
                  </a:rPr>
                  <a:t>0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)=det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altLang="zh-CN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83" y="1801601"/>
                <a:ext cx="7337634" cy="8000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93388" y="2998200"/>
                <a:ext cx="5841197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a.</a:t>
                </a:r>
                <a:r>
                  <a:rPr lang="zh-CN" altLang="en-US" sz="2000" dirty="0" smtClean="0"/>
                  <a:t>若叉积为正，那么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/>
                  <a:t>位</a:t>
                </a:r>
                <a:r>
                  <a:rPr lang="zh-CN" altLang="en-US" sz="2000" dirty="0" smtClean="0"/>
                  <a:t>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的顺时针方向；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88" y="2998200"/>
                <a:ext cx="5841197" cy="633571"/>
              </a:xfrm>
              <a:prstGeom prst="rect">
                <a:avLst/>
              </a:prstGeom>
              <a:blipFill rotWithShape="0">
                <a:blip r:embed="rId3"/>
                <a:stretch>
                  <a:fillRect l="-1148" r="-5324"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标题 1"/>
          <p:cNvSpPr txBox="1">
            <a:spLocks/>
          </p:cNvSpPr>
          <p:nvPr/>
        </p:nvSpPr>
        <p:spPr>
          <a:xfrm>
            <a:off x="542483" y="449523"/>
            <a:ext cx="328021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>
                <a:cs typeface="+mn-ea"/>
                <a:sym typeface="+mn-lt"/>
              </a:rPr>
              <a:t>— 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叉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积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493387" y="3789816"/>
                <a:ext cx="6073665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b.</a:t>
                </a:r>
                <a:r>
                  <a:rPr lang="zh-CN" altLang="en-US" sz="2000" dirty="0" smtClean="0"/>
                  <a:t>若叉积为负，那么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/>
                  <a:t>位</a:t>
                </a:r>
                <a:r>
                  <a:rPr lang="zh-CN" altLang="en-US" sz="2000" dirty="0" smtClean="0"/>
                  <a:t>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的逆时针方向；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87" y="3789816"/>
                <a:ext cx="6073665" cy="633571"/>
              </a:xfrm>
              <a:prstGeom prst="rect">
                <a:avLst/>
              </a:prstGeom>
              <a:blipFill rotWithShape="0">
                <a:blip r:embed="rId4"/>
                <a:stretch>
                  <a:fillRect l="-1104"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542483" y="4535304"/>
                <a:ext cx="5662186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/>
                  <a:t>c.</a:t>
                </a:r>
                <a:r>
                  <a:rPr lang="zh-CN" altLang="en-US" sz="2000" dirty="0" smtClean="0"/>
                  <a:t>若叉积为</a:t>
                </a:r>
                <a:r>
                  <a:rPr lang="en-US" altLang="zh-CN" sz="2000" dirty="0" smtClean="0"/>
                  <a:t>0</a:t>
                </a:r>
                <a:r>
                  <a:rPr lang="zh-CN" altLang="en-US" sz="2000" dirty="0" smtClean="0"/>
                  <a:t>，那么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altLang="zh-CN" sz="2400" b="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2400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 共线。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83" y="4535304"/>
                <a:ext cx="5662186" cy="633571"/>
              </a:xfrm>
              <a:prstGeom prst="rect">
                <a:avLst/>
              </a:prstGeom>
              <a:blipFill rotWithShape="0">
                <a:blip r:embed="rId5"/>
                <a:stretch>
                  <a:fillRect l="-1184"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组合 44"/>
          <p:cNvGrpSpPr/>
          <p:nvPr/>
        </p:nvGrpSpPr>
        <p:grpSpPr>
          <a:xfrm>
            <a:off x="6600502" y="2961504"/>
            <a:ext cx="2113774" cy="2271836"/>
            <a:chOff x="6251375" y="3838487"/>
            <a:chExt cx="2113774" cy="2271836"/>
          </a:xfrm>
        </p:grpSpPr>
        <p:cxnSp>
          <p:nvCxnSpPr>
            <p:cNvPr id="46" name="直接箭头连接符 45"/>
            <p:cNvCxnSpPr/>
            <p:nvPr/>
          </p:nvCxnSpPr>
          <p:spPr>
            <a:xfrm flipV="1">
              <a:off x="6674803" y="4825116"/>
              <a:ext cx="1571625" cy="785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V="1">
              <a:off x="6674803" y="4325054"/>
              <a:ext cx="71437" cy="12858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5"/>
            <p:cNvSpPr txBox="1"/>
            <p:nvPr/>
          </p:nvSpPr>
          <p:spPr>
            <a:xfrm>
              <a:off x="6251375" y="5710273"/>
              <a:ext cx="49486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pO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49" name="TextBox 7"/>
            <p:cNvSpPr txBox="1"/>
            <p:nvPr/>
          </p:nvSpPr>
          <p:spPr>
            <a:xfrm>
              <a:off x="6625448" y="3838487"/>
              <a:ext cx="52050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p1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50" name="TextBox 8"/>
            <p:cNvSpPr txBox="1"/>
            <p:nvPr/>
          </p:nvSpPr>
          <p:spPr>
            <a:xfrm>
              <a:off x="7910097" y="4965593"/>
              <a:ext cx="455052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p2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554047" y="5280792"/>
            <a:ext cx="2338682" cy="1243013"/>
            <a:chOff x="2679746" y="3019083"/>
            <a:chExt cx="2338682" cy="1243013"/>
          </a:xfrm>
        </p:grpSpPr>
        <p:cxnSp>
          <p:nvCxnSpPr>
            <p:cNvPr id="52" name="直接箭头连接符 51"/>
            <p:cNvCxnSpPr/>
            <p:nvPr/>
          </p:nvCxnSpPr>
          <p:spPr>
            <a:xfrm flipV="1">
              <a:off x="2914015" y="3704883"/>
              <a:ext cx="1023032" cy="2143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3650542" y="3544421"/>
              <a:ext cx="1073150" cy="2222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66"/>
            <p:cNvSpPr txBox="1"/>
            <p:nvPr/>
          </p:nvSpPr>
          <p:spPr>
            <a:xfrm>
              <a:off x="2679746" y="3862046"/>
              <a:ext cx="53680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55" name="TextBox 67"/>
            <p:cNvSpPr txBox="1"/>
            <p:nvPr/>
          </p:nvSpPr>
          <p:spPr>
            <a:xfrm>
              <a:off x="3585513" y="3161958"/>
              <a:ext cx="43100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56" name="TextBox 68"/>
            <p:cNvSpPr txBox="1"/>
            <p:nvPr/>
          </p:nvSpPr>
          <p:spPr>
            <a:xfrm>
              <a:off x="4461784" y="3019083"/>
              <a:ext cx="556644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435068" y="5103781"/>
            <a:ext cx="2535418" cy="1300163"/>
            <a:chOff x="2483010" y="3019083"/>
            <a:chExt cx="2535418" cy="1300163"/>
          </a:xfrm>
        </p:grpSpPr>
        <p:cxnSp>
          <p:nvCxnSpPr>
            <p:cNvPr id="58" name="直接箭头连接符 57"/>
            <p:cNvCxnSpPr/>
            <p:nvPr/>
          </p:nvCxnSpPr>
          <p:spPr>
            <a:xfrm flipH="1">
              <a:off x="2737417" y="3723120"/>
              <a:ext cx="1122710" cy="2437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flipV="1">
              <a:off x="3650542" y="3544421"/>
              <a:ext cx="1073150" cy="2222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66"/>
            <p:cNvSpPr txBox="1"/>
            <p:nvPr/>
          </p:nvSpPr>
          <p:spPr>
            <a:xfrm>
              <a:off x="3748118" y="3919196"/>
              <a:ext cx="53680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61" name="TextBox 67"/>
            <p:cNvSpPr txBox="1"/>
            <p:nvPr/>
          </p:nvSpPr>
          <p:spPr>
            <a:xfrm>
              <a:off x="2483010" y="3255496"/>
              <a:ext cx="431005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62" name="TextBox 68"/>
            <p:cNvSpPr txBox="1"/>
            <p:nvPr/>
          </p:nvSpPr>
          <p:spPr>
            <a:xfrm>
              <a:off x="4461784" y="3019083"/>
              <a:ext cx="556644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5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35" grpId="0"/>
      <p:bldP spid="36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77427" y="1278812"/>
            <a:ext cx="355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讨论的这个问题是在点</a:t>
            </a:r>
            <a:r>
              <a:rPr lang="en-US" altLang="zh-CN" sz="2000" dirty="0" smtClean="0"/>
              <a:t>p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处。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51"/>
              <p:cNvSpPr txBox="1">
                <a:spLocks noChangeArrowheads="1"/>
              </p:cNvSpPr>
              <p:nvPr/>
            </p:nvSpPr>
            <p:spPr bwMode="auto">
              <a:xfrm>
                <a:off x="559176" y="2058712"/>
                <a:ext cx="3000375" cy="4019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计算叉积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×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  </a:t>
                </a:r>
                <a:r>
                  <a:rPr lang="en-US" altLang="zh-CN" sz="2000" b="1" dirty="0" smtClean="0">
                    <a:latin typeface="华文楷体" pitchFamily="2" charset="-122"/>
                    <a:ea typeface="华文楷体" pitchFamily="2" charset="-122"/>
                  </a:rPr>
                  <a:t>:</a:t>
                </a:r>
                <a:endParaRPr lang="zh-CN" altLang="en-US" sz="2000" b="1" dirty="0">
                  <a:latin typeface="华文楷体" pitchFamily="2" charset="-122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15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9176" y="2058712"/>
                <a:ext cx="3000375" cy="401905"/>
              </a:xfrm>
              <a:prstGeom prst="rect">
                <a:avLst/>
              </a:prstGeom>
              <a:blipFill rotWithShape="0">
                <a:blip r:embed="rId3"/>
                <a:stretch>
                  <a:fillRect l="-2236" t="-7576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60"/>
              <p:cNvSpPr txBox="1">
                <a:spLocks noChangeArrowheads="1"/>
              </p:cNvSpPr>
              <p:nvPr/>
            </p:nvSpPr>
            <p:spPr bwMode="auto">
              <a:xfrm>
                <a:off x="577426" y="2685580"/>
                <a:ext cx="4472909" cy="7096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a)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若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结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果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小于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0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,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即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在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的逆时</a:t>
                </a:r>
                <a:endParaRPr lang="en-US" altLang="zh-CN" sz="2000" dirty="0" smtClean="0">
                  <a:latin typeface="华文楷体" pitchFamily="2" charset="-122"/>
                  <a:ea typeface="华文楷体" pitchFamily="2" charset="-122"/>
                </a:endParaRPr>
              </a:p>
              <a:p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 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 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针方向，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因此在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p1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点向左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转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；</a:t>
                </a:r>
              </a:p>
            </p:txBody>
          </p:sp>
        </mc:Choice>
        <mc:Fallback xmlns="">
          <p:sp>
            <p:nvSpPr>
              <p:cNvPr id="18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426" y="2685580"/>
                <a:ext cx="4472909" cy="709681"/>
              </a:xfrm>
              <a:prstGeom prst="rect">
                <a:avLst/>
              </a:prstGeom>
              <a:blipFill rotWithShape="0">
                <a:blip r:embed="rId4"/>
                <a:stretch>
                  <a:fillRect l="-1501" t="-4310" b="-155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61"/>
              <p:cNvSpPr txBox="1">
                <a:spLocks noChangeArrowheads="1"/>
              </p:cNvSpPr>
              <p:nvPr/>
            </p:nvSpPr>
            <p:spPr bwMode="auto">
              <a:xfrm>
                <a:off x="577426" y="3706460"/>
                <a:ext cx="5095846" cy="7096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b)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若结果大于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0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,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即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在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的顺时针方向，</a:t>
                </a:r>
                <a:endParaRPr lang="en-US" altLang="zh-CN" sz="2000" dirty="0" smtClean="0">
                  <a:latin typeface="华文楷体" pitchFamily="2" charset="-122"/>
                  <a:ea typeface="华文楷体" pitchFamily="2" charset="-122"/>
                </a:endParaRPr>
              </a:p>
              <a:p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   因此在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p1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点向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右转。</a:t>
                </a:r>
              </a:p>
            </p:txBody>
          </p:sp>
        </mc:Choice>
        <mc:Fallback xmlns="">
          <p:sp>
            <p:nvSpPr>
              <p:cNvPr id="19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426" y="3706460"/>
                <a:ext cx="5095846" cy="709681"/>
              </a:xfrm>
              <a:prstGeom prst="rect">
                <a:avLst/>
              </a:prstGeom>
              <a:blipFill rotWithShape="0">
                <a:blip r:embed="rId5"/>
                <a:stretch>
                  <a:fillRect l="-1316" t="-3448" r="-6100" b="-155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62"/>
              <p:cNvSpPr txBox="1">
                <a:spLocks noChangeArrowheads="1"/>
              </p:cNvSpPr>
              <p:nvPr/>
            </p:nvSpPr>
            <p:spPr bwMode="auto">
              <a:xfrm>
                <a:off x="577425" y="4641104"/>
                <a:ext cx="4472909" cy="4019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c)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若结果为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0</a:t>
                </a:r>
                <a:r>
                  <a:rPr lang="en-US" altLang="zh-CN" sz="2000" dirty="0">
                    <a:latin typeface="华文楷体" pitchFamily="2" charset="-122"/>
                    <a:ea typeface="华文楷体" pitchFamily="2" charset="-122"/>
                  </a:rPr>
                  <a:t>,</a:t>
                </a:r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即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000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华文楷体" pitchFamily="2" charset="-122"/>
                            <a:ea typeface="华文楷体" pitchFamily="2" charset="-12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zh-CN" sz="2000" baseline="-25000" dirty="0">
                            <a:latin typeface="华文楷体" pitchFamily="2" charset="-122"/>
                            <a:ea typeface="华文楷体" pitchFamily="2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>
                    <a:latin typeface="华文楷体" pitchFamily="2" charset="-122"/>
                    <a:ea typeface="华文楷体" pitchFamily="2" charset="-122"/>
                  </a:rPr>
                  <a:t>共线。</a:t>
                </a:r>
              </a:p>
            </p:txBody>
          </p:sp>
        </mc:Choice>
        <mc:Fallback xmlns="">
          <p:sp>
            <p:nvSpPr>
              <p:cNvPr id="20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425" y="4641104"/>
                <a:ext cx="4472909" cy="401905"/>
              </a:xfrm>
              <a:prstGeom prst="rect">
                <a:avLst/>
              </a:prstGeom>
              <a:blipFill rotWithShape="0">
                <a:blip r:embed="rId6"/>
                <a:stretch>
                  <a:fillRect l="-1501" t="-6061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组合 39"/>
          <p:cNvGrpSpPr/>
          <p:nvPr/>
        </p:nvGrpSpPr>
        <p:grpSpPr>
          <a:xfrm>
            <a:off x="6268821" y="1927222"/>
            <a:ext cx="2392727" cy="2111818"/>
            <a:chOff x="5119611" y="4372971"/>
            <a:chExt cx="2392727" cy="2111818"/>
          </a:xfrm>
        </p:grpSpPr>
        <p:sp>
          <p:nvSpPr>
            <p:cNvPr id="10" name="TextBox 40"/>
            <p:cNvSpPr txBox="1"/>
            <p:nvPr/>
          </p:nvSpPr>
          <p:spPr>
            <a:xfrm>
              <a:off x="5661983" y="6084739"/>
              <a:ext cx="525223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11" name="TextBox 41"/>
            <p:cNvSpPr txBox="1"/>
            <p:nvPr/>
          </p:nvSpPr>
          <p:spPr>
            <a:xfrm>
              <a:off x="5669572" y="4372971"/>
              <a:ext cx="55547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71407" y="4763730"/>
              <a:ext cx="622936" cy="607894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5931858" y="4763730"/>
              <a:ext cx="239549" cy="1424107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59"/>
            <p:cNvSpPr txBox="1">
              <a:spLocks noChangeArrowheads="1"/>
            </p:cNvSpPr>
            <p:nvPr/>
          </p:nvSpPr>
          <p:spPr bwMode="auto">
            <a:xfrm>
              <a:off x="7012276" y="5140963"/>
              <a:ext cx="5000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>
                  <a:solidFill>
                    <a:srgbClr val="FF0000"/>
                  </a:solidFill>
                  <a:latin typeface="华文楷体" pitchFamily="2" charset="-122"/>
                  <a:ea typeface="华文楷体" pitchFamily="2" charset="-122"/>
                </a:rPr>
                <a:t>左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5931858" y="5415598"/>
              <a:ext cx="862485" cy="79490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弧形 43"/>
            <p:cNvSpPr/>
            <p:nvPr/>
          </p:nvSpPr>
          <p:spPr>
            <a:xfrm>
              <a:off x="6247027" y="5170344"/>
              <a:ext cx="753272" cy="398705"/>
            </a:xfrm>
            <a:prstGeom prst="arc">
              <a:avLst>
                <a:gd name="adj1" fmla="val 18985715"/>
                <a:gd name="adj2" fmla="val 1097674"/>
              </a:avLst>
            </a:prstGeom>
            <a:ln w="1905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41"/>
            <p:cNvSpPr txBox="1"/>
            <p:nvPr/>
          </p:nvSpPr>
          <p:spPr>
            <a:xfrm>
              <a:off x="5119611" y="5063573"/>
              <a:ext cx="9981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latin typeface="+mn-ea"/>
                </a:rPr>
                <a:t>逆</a:t>
              </a:r>
              <a:r>
                <a:rPr lang="zh-CN" altLang="en-US" dirty="0">
                  <a:latin typeface="+mn-ea"/>
                </a:rPr>
                <a:t>时针</a:t>
              </a:r>
            </a:p>
          </p:txBody>
        </p:sp>
        <p:sp>
          <p:nvSpPr>
            <p:cNvPr id="60" name="TextBox 41"/>
            <p:cNvSpPr txBox="1"/>
            <p:nvPr/>
          </p:nvSpPr>
          <p:spPr>
            <a:xfrm>
              <a:off x="6789656" y="5415598"/>
              <a:ext cx="502528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480424" y="2631422"/>
            <a:ext cx="2284623" cy="2317855"/>
            <a:chOff x="8366010" y="3250085"/>
            <a:chExt cx="2284623" cy="2317855"/>
          </a:xfrm>
        </p:grpSpPr>
        <p:sp>
          <p:nvSpPr>
            <p:cNvPr id="43" name="TextBox 41"/>
            <p:cNvSpPr txBox="1"/>
            <p:nvPr/>
          </p:nvSpPr>
          <p:spPr>
            <a:xfrm>
              <a:off x="8366010" y="4344820"/>
              <a:ext cx="53034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p1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50" name="TextBox 40"/>
            <p:cNvSpPr txBox="1"/>
            <p:nvPr/>
          </p:nvSpPr>
          <p:spPr>
            <a:xfrm>
              <a:off x="8792525" y="5167890"/>
              <a:ext cx="476724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p0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8820068" y="3729191"/>
              <a:ext cx="1078946" cy="643780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 flipV="1">
              <a:off x="8820069" y="4401010"/>
              <a:ext cx="210818" cy="79503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V="1">
              <a:off x="9030887" y="3731674"/>
              <a:ext cx="882655" cy="1464367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弧形 58"/>
            <p:cNvSpPr/>
            <p:nvPr/>
          </p:nvSpPr>
          <p:spPr>
            <a:xfrm rot="17189868">
              <a:off x="8709589" y="4094468"/>
              <a:ext cx="345017" cy="487449"/>
            </a:xfrm>
            <a:prstGeom prst="arc">
              <a:avLst>
                <a:gd name="adj1" fmla="val 14538313"/>
                <a:gd name="adj2" fmla="val 19410615"/>
              </a:avLst>
            </a:prstGeom>
            <a:ln w="19050"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TextBox 41"/>
            <p:cNvSpPr txBox="1"/>
            <p:nvPr/>
          </p:nvSpPr>
          <p:spPr>
            <a:xfrm>
              <a:off x="9899014" y="3250085"/>
              <a:ext cx="53034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p2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62" name="TextBox 41"/>
            <p:cNvSpPr txBox="1"/>
            <p:nvPr/>
          </p:nvSpPr>
          <p:spPr>
            <a:xfrm>
              <a:off x="9618837" y="4063807"/>
              <a:ext cx="10317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latin typeface="+mn-ea"/>
                </a:rPr>
                <a:t>顺时</a:t>
              </a:r>
              <a:r>
                <a:rPr lang="zh-CN" altLang="en-US" dirty="0">
                  <a:latin typeface="+mn-ea"/>
                </a:rPr>
                <a:t>针</a:t>
              </a:r>
            </a:p>
          </p:txBody>
        </p:sp>
        <p:sp>
          <p:nvSpPr>
            <p:cNvPr id="63" name="TextBox 59"/>
            <p:cNvSpPr txBox="1">
              <a:spLocks noChangeArrowheads="1"/>
            </p:cNvSpPr>
            <p:nvPr/>
          </p:nvSpPr>
          <p:spPr bwMode="auto">
            <a:xfrm>
              <a:off x="8597183" y="3717287"/>
              <a:ext cx="5000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dirty="0" smtClean="0">
                  <a:solidFill>
                    <a:srgbClr val="FF0000"/>
                  </a:solidFill>
                  <a:latin typeface="华文楷体" pitchFamily="2" charset="-122"/>
                  <a:ea typeface="华文楷体" pitchFamily="2" charset="-122"/>
                </a:rPr>
                <a:t>右</a:t>
              </a:r>
              <a:endParaRPr lang="zh-CN" altLang="en-US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</p:grpSp>
      <p:sp>
        <p:nvSpPr>
          <p:cNvPr id="27" name="标题 1"/>
          <p:cNvSpPr txBox="1">
            <a:spLocks/>
          </p:cNvSpPr>
          <p:nvPr/>
        </p:nvSpPr>
        <p:spPr>
          <a:xfrm>
            <a:off x="542483" y="449523"/>
            <a:ext cx="5272212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>
                <a:cs typeface="+mn-ea"/>
                <a:sym typeface="+mn-lt"/>
              </a:rPr>
              <a:t>— 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左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转 </a:t>
            </a:r>
            <a:r>
              <a:rPr lang="en-US" altLang="zh-CN" sz="2400" dirty="0" smtClean="0">
                <a:solidFill>
                  <a:srgbClr val="FF0000"/>
                </a:solidFill>
                <a:cs typeface="+mn-ea"/>
                <a:sym typeface="+mn-lt"/>
              </a:rPr>
              <a:t>or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  <a:sym typeface="+mn-lt"/>
              </a:rPr>
              <a:t>右转</a:t>
            </a:r>
            <a:endParaRPr lang="zh-CN" altLang="en-US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446821" y="1042399"/>
            <a:ext cx="2471706" cy="2202592"/>
            <a:chOff x="3683912" y="1117199"/>
            <a:chExt cx="2471706" cy="2202592"/>
          </a:xfrm>
        </p:grpSpPr>
        <p:grpSp>
          <p:nvGrpSpPr>
            <p:cNvPr id="24" name="组合 23"/>
            <p:cNvGrpSpPr/>
            <p:nvPr/>
          </p:nvGrpSpPr>
          <p:grpSpPr>
            <a:xfrm>
              <a:off x="3683912" y="1117199"/>
              <a:ext cx="2471706" cy="2202592"/>
              <a:chOff x="3683912" y="1117199"/>
              <a:chExt cx="2471706" cy="2202592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3683912" y="1117199"/>
                <a:ext cx="2471706" cy="2202592"/>
                <a:chOff x="3683912" y="1117199"/>
                <a:chExt cx="2471706" cy="2202592"/>
              </a:xfrm>
            </p:grpSpPr>
            <p:sp>
              <p:nvSpPr>
                <p:cNvPr id="38" name="曲线 1203"/>
                <p:cNvSpPr>
                  <a:spLocks/>
                </p:cNvSpPr>
                <p:nvPr/>
              </p:nvSpPr>
              <p:spPr bwMode="auto">
                <a:xfrm rot="20546019">
                  <a:off x="3683912" y="1117199"/>
                  <a:ext cx="2214621" cy="1628713"/>
                </a:xfrm>
                <a:custGeom>
                  <a:avLst/>
                  <a:gdLst>
                    <a:gd name="T0" fmla="*/ 3200400 w 21600"/>
                    <a:gd name="T1" fmla="*/ 949645 h 21600"/>
                    <a:gd name="T2" fmla="*/ 2839762 w 21600"/>
                    <a:gd name="T3" fmla="*/ 170183 h 21600"/>
                    <a:gd name="T4" fmla="*/ 1728068 w 21600"/>
                    <a:gd name="T5" fmla="*/ 97794 h 21600"/>
                    <a:gd name="T6" fmla="*/ 559922 w 21600"/>
                    <a:gd name="T7" fmla="*/ 357615 h 21600"/>
                    <a:gd name="T8" fmla="*/ 83714 w 21600"/>
                    <a:gd name="T9" fmla="*/ 1050687 h 21600"/>
                    <a:gd name="T10" fmla="*/ 141499 w 21600"/>
                    <a:gd name="T11" fmla="*/ 1469287 h 21600"/>
                    <a:gd name="T12" fmla="*/ 141499 w 21600"/>
                    <a:gd name="T13" fmla="*/ 1498517 h 216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600" h="21600">
                      <a:moveTo>
                        <a:pt x="21600" y="13158"/>
                      </a:moveTo>
                      <a:cubicBezTo>
                        <a:pt x="21261" y="11020"/>
                        <a:pt x="21154" y="4717"/>
                        <a:pt x="19166" y="2358"/>
                      </a:cubicBezTo>
                      <a:cubicBezTo>
                        <a:pt x="17178" y="0"/>
                        <a:pt x="14739" y="836"/>
                        <a:pt x="11663" y="1355"/>
                      </a:cubicBezTo>
                      <a:cubicBezTo>
                        <a:pt x="8586" y="1874"/>
                        <a:pt x="5998" y="2314"/>
                        <a:pt x="3779" y="4955"/>
                      </a:cubicBezTo>
                      <a:cubicBezTo>
                        <a:pt x="1559" y="7596"/>
                        <a:pt x="1131" y="11477"/>
                        <a:pt x="565" y="14558"/>
                      </a:cubicBezTo>
                      <a:cubicBezTo>
                        <a:pt x="0" y="17639"/>
                        <a:pt x="878" y="19117"/>
                        <a:pt x="955" y="20358"/>
                      </a:cubicBezTo>
                      <a:cubicBezTo>
                        <a:pt x="1032" y="21600"/>
                        <a:pt x="964" y="20799"/>
                        <a:pt x="955" y="20763"/>
                      </a:cubicBezTo>
                    </a:path>
                  </a:pathLst>
                </a:custGeom>
                <a:solidFill>
                  <a:srgbClr val="99CCFF">
                    <a:alpha val="52156"/>
                  </a:srgbClr>
                </a:solidFill>
                <a:ln w="9525" cap="flat" cmpd="sng">
                  <a:solidFill>
                    <a:srgbClr val="99CCFF"/>
                  </a:solidFill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30" name="直接箭头连接符 29"/>
                <p:cNvCxnSpPr/>
                <p:nvPr/>
              </p:nvCxnSpPr>
              <p:spPr>
                <a:xfrm flipV="1">
                  <a:off x="3934988" y="1621105"/>
                  <a:ext cx="2220630" cy="1424924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曲线 1207"/>
                <p:cNvSpPr>
                  <a:spLocks/>
                </p:cNvSpPr>
                <p:nvPr/>
              </p:nvSpPr>
              <p:spPr bwMode="auto">
                <a:xfrm rot="20522225">
                  <a:off x="4048340" y="2092654"/>
                  <a:ext cx="2102810" cy="1227137"/>
                </a:xfrm>
                <a:custGeom>
                  <a:avLst/>
                  <a:gdLst>
                    <a:gd name="T0" fmla="*/ 3044423 w 21600"/>
                    <a:gd name="T1" fmla="*/ 0 h 21600"/>
                    <a:gd name="T2" fmla="*/ 3015168 w 21600"/>
                    <a:gd name="T3" fmla="*/ 418533 h 21600"/>
                    <a:gd name="T4" fmla="*/ 2856594 w 21600"/>
                    <a:gd name="T5" fmla="*/ 779346 h 21600"/>
                    <a:gd name="T6" fmla="*/ 2077574 w 21600"/>
                    <a:gd name="T7" fmla="*/ 1111525 h 21600"/>
                    <a:gd name="T8" fmla="*/ 1370492 w 21600"/>
                    <a:gd name="T9" fmla="*/ 1111525 h 21600"/>
                    <a:gd name="T10" fmla="*/ 389651 w 21600"/>
                    <a:gd name="T11" fmla="*/ 1111525 h 21600"/>
                    <a:gd name="T12" fmla="*/ 0 w 21600"/>
                    <a:gd name="T13" fmla="*/ 534145 h 216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600" h="21600">
                      <a:moveTo>
                        <a:pt x="21541" y="0"/>
                      </a:moveTo>
                      <a:cubicBezTo>
                        <a:pt x="21523" y="1341"/>
                        <a:pt x="21600" y="4628"/>
                        <a:pt x="21334" y="7367"/>
                      </a:cubicBezTo>
                      <a:cubicBezTo>
                        <a:pt x="21069" y="10106"/>
                        <a:pt x="21537" y="11280"/>
                        <a:pt x="20212" y="13718"/>
                      </a:cubicBezTo>
                      <a:cubicBezTo>
                        <a:pt x="18887" y="16155"/>
                        <a:pt x="16802" y="18391"/>
                        <a:pt x="14700" y="19565"/>
                      </a:cubicBezTo>
                      <a:cubicBezTo>
                        <a:pt x="12598" y="20739"/>
                        <a:pt x="12086" y="19565"/>
                        <a:pt x="9697" y="19565"/>
                      </a:cubicBezTo>
                      <a:cubicBezTo>
                        <a:pt x="7307" y="19565"/>
                        <a:pt x="4698" y="21600"/>
                        <a:pt x="2757" y="19565"/>
                      </a:cubicBezTo>
                      <a:cubicBezTo>
                        <a:pt x="817" y="17530"/>
                        <a:pt x="413" y="11437"/>
                        <a:pt x="0" y="9402"/>
                      </a:cubicBezTo>
                    </a:path>
                  </a:pathLst>
                </a:custGeom>
                <a:solidFill>
                  <a:srgbClr val="CC99FF">
                    <a:alpha val="32156"/>
                  </a:srgbClr>
                </a:solidFill>
                <a:ln w="9525" cap="flat" cmpd="sng">
                  <a:solidFill>
                    <a:srgbClr val="CC99FF"/>
                  </a:solidFill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cxnSp>
            <p:nvCxnSpPr>
              <p:cNvPr id="26" name="直接连接符 25"/>
              <p:cNvCxnSpPr/>
              <p:nvPr/>
            </p:nvCxnSpPr>
            <p:spPr>
              <a:xfrm flipV="1">
                <a:off x="4381500" y="2107072"/>
                <a:ext cx="1006965" cy="64685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40"/>
            <p:cNvSpPr txBox="1"/>
            <p:nvPr/>
          </p:nvSpPr>
          <p:spPr>
            <a:xfrm>
              <a:off x="4255412" y="2633278"/>
              <a:ext cx="525223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0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29" name="TextBox 41"/>
            <p:cNvSpPr txBox="1"/>
            <p:nvPr/>
          </p:nvSpPr>
          <p:spPr>
            <a:xfrm>
              <a:off x="4979936" y="1782510"/>
              <a:ext cx="530341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1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</p:grpSp>
      <p:cxnSp>
        <p:nvCxnSpPr>
          <p:cNvPr id="46" name="直接连接符 45"/>
          <p:cNvCxnSpPr/>
          <p:nvPr/>
        </p:nvCxnSpPr>
        <p:spPr>
          <a:xfrm flipH="1" flipV="1">
            <a:off x="7067638" y="1388061"/>
            <a:ext cx="75273" cy="6588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6641754" y="1188638"/>
            <a:ext cx="555470" cy="400050"/>
            <a:chOff x="4878845" y="1263438"/>
            <a:chExt cx="555470" cy="400050"/>
          </a:xfrm>
        </p:grpSpPr>
        <p:sp>
          <p:nvSpPr>
            <p:cNvPr id="39" name="TextBox 41"/>
            <p:cNvSpPr txBox="1"/>
            <p:nvPr/>
          </p:nvSpPr>
          <p:spPr>
            <a:xfrm>
              <a:off x="4878845" y="1263438"/>
              <a:ext cx="555470" cy="400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 smtClean="0">
                  <a:latin typeface="+mn-ea"/>
                  <a:ea typeface="+mn-ea"/>
                </a:rPr>
                <a:t>p</a:t>
              </a:r>
              <a:r>
                <a:rPr lang="en-US" altLang="zh-CN" sz="2000" baseline="-25000" dirty="0" smtClean="0">
                  <a:latin typeface="+mn-ea"/>
                  <a:ea typeface="+mn-ea"/>
                </a:rPr>
                <a:t>2</a:t>
              </a:r>
              <a:endParaRPr lang="zh-CN" altLang="en-US" sz="2000" baseline="-25000" dirty="0">
                <a:latin typeface="+mn-ea"/>
                <a:ea typeface="+mn-ea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264149" y="1439688"/>
              <a:ext cx="82557" cy="825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8" name="直接连接符 67"/>
          <p:cNvCxnSpPr/>
          <p:nvPr/>
        </p:nvCxnSpPr>
        <p:spPr>
          <a:xfrm flipH="1" flipV="1">
            <a:off x="7137776" y="2028378"/>
            <a:ext cx="425731" cy="36043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46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0.05608 0.14583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8" grpId="0"/>
      <p:bldP spid="19" grpId="0"/>
      <p:bldP spid="20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647813" y="1419825"/>
            <a:ext cx="77866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判断线段是否相交检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查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每条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线段是否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跨越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了包含另一条线段的</a:t>
            </a: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直线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805374" y="2098259"/>
            <a:ext cx="2950045" cy="1905203"/>
            <a:chOff x="805374" y="2098259"/>
            <a:chExt cx="2950045" cy="1905203"/>
          </a:xfrm>
        </p:grpSpPr>
        <p:grpSp>
          <p:nvGrpSpPr>
            <p:cNvPr id="2" name="组合 1"/>
            <p:cNvGrpSpPr/>
            <p:nvPr/>
          </p:nvGrpSpPr>
          <p:grpSpPr>
            <a:xfrm>
              <a:off x="805374" y="2375505"/>
              <a:ext cx="2950045" cy="1557368"/>
              <a:chOff x="805374" y="2375505"/>
              <a:chExt cx="2950045" cy="1557368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1430146" y="2575560"/>
                <a:ext cx="1643063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10"/>
              <p:cNvSpPr txBox="1"/>
              <p:nvPr/>
            </p:nvSpPr>
            <p:spPr>
              <a:xfrm>
                <a:off x="3183919" y="3506585"/>
                <a:ext cx="57150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27" name="TextBox 11"/>
              <p:cNvSpPr txBox="1"/>
              <p:nvPr/>
            </p:nvSpPr>
            <p:spPr>
              <a:xfrm>
                <a:off x="805374" y="2375505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805374" y="2098259"/>
              <a:ext cx="2682794" cy="1905203"/>
              <a:chOff x="904250" y="2087565"/>
              <a:chExt cx="2682794" cy="1905203"/>
            </a:xfrm>
          </p:grpSpPr>
          <p:sp>
            <p:nvSpPr>
              <p:cNvPr id="25" name="TextBox 9"/>
              <p:cNvSpPr txBox="1"/>
              <p:nvPr/>
            </p:nvSpPr>
            <p:spPr>
              <a:xfrm>
                <a:off x="904250" y="3525473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28" name="TextBox 12"/>
              <p:cNvSpPr txBox="1"/>
              <p:nvPr/>
            </p:nvSpPr>
            <p:spPr>
              <a:xfrm>
                <a:off x="2940127" y="2087565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24" name="直接连接符 23"/>
              <p:cNvCxnSpPr/>
              <p:nvPr/>
            </p:nvCxnSpPr>
            <p:spPr>
              <a:xfrm flipV="1">
                <a:off x="1342627" y="2635455"/>
                <a:ext cx="1785937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" name="直接箭头连接符 15"/>
          <p:cNvCxnSpPr/>
          <p:nvPr/>
        </p:nvCxnSpPr>
        <p:spPr>
          <a:xfrm flipV="1">
            <a:off x="823801" y="2187646"/>
            <a:ext cx="2806346" cy="2141467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 1"/>
          <p:cNvSpPr txBox="1">
            <a:spLocks/>
          </p:cNvSpPr>
          <p:nvPr/>
        </p:nvSpPr>
        <p:spPr>
          <a:xfrm>
            <a:off x="542482" y="449523"/>
            <a:ext cx="573258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判</a:t>
            </a:r>
            <a:r>
              <a:rPr lang="zh-CN" altLang="en-US" sz="2400" dirty="0">
                <a:solidFill>
                  <a:srgbClr val="FF0000"/>
                </a:solidFill>
                <a:cs typeface="+mn-ea"/>
              </a:rPr>
              <a:t>断两条线段是否相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交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923896" y="2162271"/>
            <a:ext cx="2720541" cy="2241931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901294" y="2912416"/>
            <a:ext cx="2793639" cy="1905203"/>
            <a:chOff x="805374" y="2098259"/>
            <a:chExt cx="2793639" cy="1905203"/>
          </a:xfrm>
        </p:grpSpPr>
        <p:grpSp>
          <p:nvGrpSpPr>
            <p:cNvPr id="31" name="组合 30"/>
            <p:cNvGrpSpPr/>
            <p:nvPr/>
          </p:nvGrpSpPr>
          <p:grpSpPr>
            <a:xfrm>
              <a:off x="988113" y="2292318"/>
              <a:ext cx="2610900" cy="1680669"/>
              <a:chOff x="988113" y="2292318"/>
              <a:chExt cx="2610900" cy="1680669"/>
            </a:xfrm>
          </p:grpSpPr>
          <p:cxnSp>
            <p:nvCxnSpPr>
              <p:cNvPr id="38" name="直接连接符 37"/>
              <p:cNvCxnSpPr/>
              <p:nvPr/>
            </p:nvCxnSpPr>
            <p:spPr>
              <a:xfrm>
                <a:off x="1430146" y="2575560"/>
                <a:ext cx="1643063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10"/>
              <p:cNvSpPr txBox="1"/>
              <p:nvPr/>
            </p:nvSpPr>
            <p:spPr>
              <a:xfrm>
                <a:off x="3123433" y="3572937"/>
                <a:ext cx="47558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40" name="TextBox 11"/>
              <p:cNvSpPr txBox="1"/>
              <p:nvPr/>
            </p:nvSpPr>
            <p:spPr>
              <a:xfrm>
                <a:off x="988113" y="2292318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805374" y="2098259"/>
              <a:ext cx="2682794" cy="1905203"/>
              <a:chOff x="904250" y="2087565"/>
              <a:chExt cx="2682794" cy="1905203"/>
            </a:xfrm>
          </p:grpSpPr>
          <p:sp>
            <p:nvSpPr>
              <p:cNvPr id="35" name="TextBox 9"/>
              <p:cNvSpPr txBox="1"/>
              <p:nvPr/>
            </p:nvSpPr>
            <p:spPr>
              <a:xfrm>
                <a:off x="904250" y="3525473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36" name="TextBox 12"/>
              <p:cNvSpPr txBox="1"/>
              <p:nvPr/>
            </p:nvSpPr>
            <p:spPr>
              <a:xfrm>
                <a:off x="2940127" y="2087565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flipV="1">
                <a:off x="1342627" y="2635455"/>
                <a:ext cx="1785937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3866129" y="2588372"/>
                <a:ext cx="491845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即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：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点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1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、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2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分</a:t>
                </a:r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别在线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段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b="0" i="1" baseline="-25000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3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b="0" i="1" baseline="-25000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4</m:t>
                        </m:r>
                      </m:e>
                    </m:acc>
                  </m:oMath>
                </a14:m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 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所</a:t>
                </a:r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在直线的两侧,</a:t>
                </a:r>
                <a:r>
                  <a:rPr lang="zh-CN" altLang="zh-CN" sz="2000" dirty="0">
                    <a:solidFill>
                      <a:srgbClr val="0000FF"/>
                    </a:solidFill>
                    <a:latin typeface="华文楷体" pitchFamily="2" charset="-122"/>
                    <a:ea typeface="华文楷体" pitchFamily="2" charset="-122"/>
                  </a:rPr>
                  <a:t>同时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点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3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、</a:t>
                </a:r>
                <a:r>
                  <a:rPr lang="en-US" altLang="zh-CN" sz="2000" dirty="0" smtClean="0">
                    <a:latin typeface="华文楷体" pitchFamily="2" charset="-122"/>
                    <a:ea typeface="华文楷体" pitchFamily="2" charset="-122"/>
                  </a:rPr>
                  <a:t>p</a:t>
                </a:r>
                <a:r>
                  <a:rPr lang="en-US" altLang="zh-CN" sz="2000" baseline="-25000" dirty="0" smtClean="0">
                    <a:latin typeface="华文楷体" pitchFamily="2" charset="-122"/>
                    <a:ea typeface="华文楷体" pitchFamily="2" charset="-122"/>
                  </a:rPr>
                  <a:t>4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分</a:t>
                </a:r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别在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1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𝑝</m:t>
                        </m:r>
                        <m:r>
                          <a:rPr lang="en-US" altLang="zh-CN" sz="2000" i="1" baseline="-25000" dirty="0">
                            <a:latin typeface="Cambria Math" panose="02040503050406030204" pitchFamily="18" charset="0"/>
                            <a:ea typeface="华文楷体" pitchFamily="2" charset="-122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zh-CN" sz="2000" dirty="0">
                    <a:latin typeface="华文楷体" pitchFamily="2" charset="-122"/>
                    <a:ea typeface="华文楷体" pitchFamily="2" charset="-122"/>
                  </a:rPr>
                  <a:t>所在直线的两侧，则可以确</a:t>
                </a:r>
                <a:r>
                  <a:rPr lang="zh-CN" altLang="zh-CN" sz="2000" dirty="0" smtClean="0">
                    <a:latin typeface="华文楷体" pitchFamily="2" charset="-122"/>
                    <a:ea typeface="华文楷体" pitchFamily="2" charset="-122"/>
                  </a:rPr>
                  <a:t>定</a:t>
                </a:r>
                <a:r>
                  <a:rPr lang="zh-CN" altLang="en-US" sz="2000" dirty="0" smtClean="0">
                    <a:latin typeface="华文楷体" pitchFamily="2" charset="-122"/>
                    <a:ea typeface="华文楷体" pitchFamily="2" charset="-122"/>
                  </a:rPr>
                  <a:t>两线段相交。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129" y="2588372"/>
                <a:ext cx="4918451" cy="1015663"/>
              </a:xfrm>
              <a:prstGeom prst="rect">
                <a:avLst/>
              </a:prstGeom>
              <a:blipFill rotWithShape="0">
                <a:blip r:embed="rId2"/>
                <a:stretch>
                  <a:fillRect l="-1239" t="-3012" b="-10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/>
          <p:cNvCxnSpPr/>
          <p:nvPr/>
        </p:nvCxnSpPr>
        <p:spPr>
          <a:xfrm flipV="1">
            <a:off x="1404468" y="3485528"/>
            <a:ext cx="1682770" cy="128270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1415356" y="4764514"/>
            <a:ext cx="1671882" cy="6403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5"/>
          <p:cNvSpPr txBox="1">
            <a:spLocks noChangeArrowheads="1"/>
          </p:cNvSpPr>
          <p:nvPr/>
        </p:nvSpPr>
        <p:spPr bwMode="auto">
          <a:xfrm>
            <a:off x="647813" y="2063344"/>
            <a:ext cx="32492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利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用叉积来判断是否相交</a:t>
            </a:r>
            <a:endParaRPr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4053312" y="2607605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&lt;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2607605"/>
                <a:ext cx="2387192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12308" r="-1531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/>
          <p:cNvSpPr/>
          <p:nvPr/>
        </p:nvSpPr>
        <p:spPr>
          <a:xfrm>
            <a:off x="1466236" y="3330922"/>
            <a:ext cx="129895" cy="12989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102970" y="4685556"/>
            <a:ext cx="129895" cy="12989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4053312" y="3207208"/>
                <a:ext cx="24577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&gt;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3207208"/>
                <a:ext cx="2457724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1060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/>
          <p:cNvCxnSpPr/>
          <p:nvPr/>
        </p:nvCxnSpPr>
        <p:spPr>
          <a:xfrm flipV="1">
            <a:off x="1350101" y="3469742"/>
            <a:ext cx="173421" cy="125823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6500679" y="2741590"/>
            <a:ext cx="1698781" cy="744534"/>
            <a:chOff x="6500679" y="2741590"/>
            <a:chExt cx="1698781" cy="744534"/>
          </a:xfrm>
        </p:grpSpPr>
        <p:sp>
          <p:nvSpPr>
            <p:cNvPr id="52" name="右大括号 51"/>
            <p:cNvSpPr/>
            <p:nvPr/>
          </p:nvSpPr>
          <p:spPr>
            <a:xfrm>
              <a:off x="6500679" y="2741590"/>
              <a:ext cx="308250" cy="744534"/>
            </a:xfrm>
            <a:prstGeom prst="rightBrace">
              <a:avLst>
                <a:gd name="adj1" fmla="val 26981"/>
                <a:gd name="adj2" fmla="val 50000"/>
              </a:avLst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980260" y="2912416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/>
                <a:t>互为异号</a:t>
              </a:r>
              <a:endParaRPr lang="zh-CN" altLang="en-US" b="1" dirty="0"/>
            </a:p>
          </p:txBody>
        </p:sp>
      </p:grpSp>
      <p:cxnSp>
        <p:nvCxnSpPr>
          <p:cNvPr id="55" name="直接箭头连接符 54"/>
          <p:cNvCxnSpPr>
            <a:endCxn id="46" idx="1"/>
          </p:cNvCxnSpPr>
          <p:nvPr/>
        </p:nvCxnSpPr>
        <p:spPr>
          <a:xfrm>
            <a:off x="1595438" y="3445669"/>
            <a:ext cx="1526555" cy="125891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4053312" y="4124206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&gt;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4124206"/>
                <a:ext cx="2387192" cy="400110"/>
              </a:xfrm>
              <a:prstGeom prst="rect">
                <a:avLst/>
              </a:prstGeom>
              <a:blipFill rotWithShape="0">
                <a:blip r:embed="rId5"/>
                <a:stretch>
                  <a:fillRect t="-12308" r="-1531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/>
          <p:cNvCxnSpPr/>
          <p:nvPr/>
        </p:nvCxnSpPr>
        <p:spPr>
          <a:xfrm>
            <a:off x="1612900" y="3378200"/>
            <a:ext cx="1447800" cy="6032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1">
            <a:off x="1346942" y="3468982"/>
            <a:ext cx="156191" cy="127647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4053312" y="4704579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&lt;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12" y="4704579"/>
                <a:ext cx="2387192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12308" r="-1531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组合 68"/>
          <p:cNvGrpSpPr/>
          <p:nvPr/>
        </p:nvGrpSpPr>
        <p:grpSpPr>
          <a:xfrm>
            <a:off x="6500679" y="4214852"/>
            <a:ext cx="1698781" cy="744534"/>
            <a:chOff x="6500679" y="2741590"/>
            <a:chExt cx="1698781" cy="744534"/>
          </a:xfrm>
        </p:grpSpPr>
        <p:sp>
          <p:nvSpPr>
            <p:cNvPr id="70" name="右大括号 69"/>
            <p:cNvSpPr/>
            <p:nvPr/>
          </p:nvSpPr>
          <p:spPr>
            <a:xfrm>
              <a:off x="6500679" y="2741590"/>
              <a:ext cx="308250" cy="744534"/>
            </a:xfrm>
            <a:prstGeom prst="rightBrace">
              <a:avLst>
                <a:gd name="adj1" fmla="val 26981"/>
                <a:gd name="adj2" fmla="val 50000"/>
              </a:avLst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980260" y="2912416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/>
                <a:t>互为异号</a:t>
              </a:r>
              <a:endParaRPr lang="zh-CN" altLang="en-US" b="1" dirty="0"/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5715954" y="2098259"/>
            <a:ext cx="187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特</a:t>
            </a:r>
            <a:r>
              <a:rPr lang="zh-CN" altLang="en-US" sz="2000" dirty="0" smtClean="0">
                <a:solidFill>
                  <a:srgbClr val="FF0000"/>
                </a:solidFill>
              </a:rPr>
              <a:t>殊情况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1144519" y="2778433"/>
            <a:ext cx="2610900" cy="1823642"/>
            <a:chOff x="988113" y="2149345"/>
            <a:chExt cx="2610900" cy="1823642"/>
          </a:xfrm>
        </p:grpSpPr>
        <p:grpSp>
          <p:nvGrpSpPr>
            <p:cNvPr id="74" name="组合 73"/>
            <p:cNvGrpSpPr/>
            <p:nvPr/>
          </p:nvGrpSpPr>
          <p:grpSpPr>
            <a:xfrm>
              <a:off x="988113" y="2292318"/>
              <a:ext cx="2610900" cy="1680669"/>
              <a:chOff x="988113" y="2292318"/>
              <a:chExt cx="2610900" cy="1680669"/>
            </a:xfrm>
          </p:grpSpPr>
          <p:cxnSp>
            <p:nvCxnSpPr>
              <p:cNvPr id="79" name="直接连接符 78"/>
              <p:cNvCxnSpPr/>
              <p:nvPr/>
            </p:nvCxnSpPr>
            <p:spPr>
              <a:xfrm>
                <a:off x="1430146" y="2575560"/>
                <a:ext cx="1643063" cy="135731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10"/>
              <p:cNvSpPr txBox="1"/>
              <p:nvPr/>
            </p:nvSpPr>
            <p:spPr>
              <a:xfrm>
                <a:off x="3123433" y="3572937"/>
                <a:ext cx="47558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81" name="TextBox 11"/>
              <p:cNvSpPr txBox="1"/>
              <p:nvPr/>
            </p:nvSpPr>
            <p:spPr>
              <a:xfrm>
                <a:off x="988113" y="2292318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2246856" y="2149345"/>
              <a:ext cx="1197722" cy="1174045"/>
              <a:chOff x="2345732" y="2138651"/>
              <a:chExt cx="1197722" cy="1174045"/>
            </a:xfrm>
          </p:grpSpPr>
          <p:sp>
            <p:nvSpPr>
              <p:cNvPr id="76" name="TextBox 9"/>
              <p:cNvSpPr txBox="1"/>
              <p:nvPr/>
            </p:nvSpPr>
            <p:spPr>
              <a:xfrm>
                <a:off x="2606200" y="2912586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77" name="TextBox 12"/>
              <p:cNvSpPr txBox="1"/>
              <p:nvPr/>
            </p:nvSpPr>
            <p:spPr>
              <a:xfrm>
                <a:off x="2896537" y="2138651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78" name="直接连接符 77"/>
              <p:cNvCxnSpPr/>
              <p:nvPr/>
            </p:nvCxnSpPr>
            <p:spPr>
              <a:xfrm flipV="1">
                <a:off x="2345732" y="2635456"/>
                <a:ext cx="763782" cy="588235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组合 83"/>
          <p:cNvGrpSpPr/>
          <p:nvPr/>
        </p:nvGrpSpPr>
        <p:grpSpPr>
          <a:xfrm>
            <a:off x="4384748" y="2778433"/>
            <a:ext cx="2746802" cy="1889081"/>
            <a:chOff x="988113" y="2149345"/>
            <a:chExt cx="2746802" cy="1889081"/>
          </a:xfrm>
        </p:grpSpPr>
        <p:grpSp>
          <p:nvGrpSpPr>
            <p:cNvPr id="85" name="组合 84"/>
            <p:cNvGrpSpPr/>
            <p:nvPr/>
          </p:nvGrpSpPr>
          <p:grpSpPr>
            <a:xfrm>
              <a:off x="988113" y="2292318"/>
              <a:ext cx="1548853" cy="1470898"/>
              <a:chOff x="988113" y="2292318"/>
              <a:chExt cx="1548853" cy="1470898"/>
            </a:xfrm>
          </p:grpSpPr>
          <p:cxnSp>
            <p:nvCxnSpPr>
              <p:cNvPr id="90" name="直接连接符 89"/>
              <p:cNvCxnSpPr/>
              <p:nvPr/>
            </p:nvCxnSpPr>
            <p:spPr>
              <a:xfrm>
                <a:off x="1430146" y="2575560"/>
                <a:ext cx="1106820" cy="91433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10"/>
              <p:cNvSpPr txBox="1"/>
              <p:nvPr/>
            </p:nvSpPr>
            <p:spPr>
              <a:xfrm>
                <a:off x="1998653" y="3363166"/>
                <a:ext cx="475580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2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92" name="TextBox 11"/>
              <p:cNvSpPr txBox="1"/>
              <p:nvPr/>
            </p:nvSpPr>
            <p:spPr>
              <a:xfrm>
                <a:off x="988113" y="2292318"/>
                <a:ext cx="5140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1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2797661" y="2149345"/>
              <a:ext cx="937254" cy="1889081"/>
              <a:chOff x="2896537" y="2138651"/>
              <a:chExt cx="937254" cy="1889081"/>
            </a:xfrm>
          </p:grpSpPr>
          <p:sp>
            <p:nvSpPr>
              <p:cNvPr id="87" name="TextBox 9"/>
              <p:cNvSpPr txBox="1"/>
              <p:nvPr/>
            </p:nvSpPr>
            <p:spPr>
              <a:xfrm>
                <a:off x="3253116" y="3627622"/>
                <a:ext cx="5806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3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88" name="TextBox 12"/>
              <p:cNvSpPr txBox="1"/>
              <p:nvPr/>
            </p:nvSpPr>
            <p:spPr>
              <a:xfrm>
                <a:off x="2896537" y="2138651"/>
                <a:ext cx="646917" cy="400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latin typeface="+mn-ea"/>
                    <a:ea typeface="+mn-ea"/>
                  </a:rPr>
                  <a:t>p</a:t>
                </a:r>
                <a:r>
                  <a:rPr lang="en-US" altLang="zh-CN" sz="2000" baseline="-25000" dirty="0" smtClean="0">
                    <a:latin typeface="+mn-ea"/>
                    <a:ea typeface="+mn-ea"/>
                  </a:rPr>
                  <a:t>4</a:t>
                </a:r>
                <a:endParaRPr lang="zh-CN" altLang="en-US" sz="2000" baseline="-25000" dirty="0">
                  <a:latin typeface="+mn-ea"/>
                  <a:ea typeface="+mn-ea"/>
                </a:endParaRPr>
              </a:p>
            </p:txBody>
          </p:sp>
          <p:cxnSp>
            <p:nvCxnSpPr>
              <p:cNvPr id="89" name="直接连接符 88"/>
              <p:cNvCxnSpPr/>
              <p:nvPr/>
            </p:nvCxnSpPr>
            <p:spPr>
              <a:xfrm flipV="1">
                <a:off x="3001441" y="2635460"/>
                <a:ext cx="108074" cy="113800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2" name="直接箭头连接符 81"/>
          <p:cNvCxnSpPr/>
          <p:nvPr/>
        </p:nvCxnSpPr>
        <p:spPr>
          <a:xfrm>
            <a:off x="1662113" y="3271838"/>
            <a:ext cx="1515679" cy="1248606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1636824" y="3249593"/>
            <a:ext cx="712930" cy="587307"/>
          </a:xfrm>
          <a:prstGeom prst="straightConnector1">
            <a:avLst/>
          </a:prstGeom>
          <a:ln w="47625">
            <a:solidFill>
              <a:schemeClr val="accent6"/>
            </a:solidFill>
            <a:prstDash val="sysDot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4887267" y="3249593"/>
            <a:ext cx="994421" cy="824726"/>
          </a:xfrm>
          <a:prstGeom prst="straightConnector1">
            <a:avLst/>
          </a:prstGeom>
          <a:ln w="47625">
            <a:solidFill>
              <a:srgbClr val="FF0000"/>
            </a:solidFill>
            <a:prstDash val="sys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4887267" y="3251784"/>
            <a:ext cx="1351447" cy="1120826"/>
          </a:xfrm>
          <a:prstGeom prst="straightConnector1">
            <a:avLst/>
          </a:prstGeom>
          <a:ln w="47625">
            <a:solidFill>
              <a:schemeClr val="accent6"/>
            </a:solidFill>
            <a:prstDash val="sysDot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矩形 122"/>
              <p:cNvSpPr/>
              <p:nvPr/>
            </p:nvSpPr>
            <p:spPr>
              <a:xfrm>
                <a:off x="1368227" y="4976632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=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矩形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227" y="4976632"/>
                <a:ext cx="2387192" cy="400110"/>
              </a:xfrm>
              <a:prstGeom prst="rect">
                <a:avLst/>
              </a:prstGeom>
              <a:blipFill rotWithShape="0">
                <a:blip r:embed="rId7"/>
                <a:stretch>
                  <a:fillRect t="-10606" r="-178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矩形 124"/>
              <p:cNvSpPr/>
              <p:nvPr/>
            </p:nvSpPr>
            <p:spPr>
              <a:xfrm>
                <a:off x="4832686" y="4976632"/>
                <a:ext cx="23871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</a:rPr>
                  <a:t>  ×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=  0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矩形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86" y="4976632"/>
                <a:ext cx="2387192" cy="400110"/>
              </a:xfrm>
              <a:prstGeom prst="rect">
                <a:avLst/>
              </a:prstGeom>
              <a:blipFill rotWithShape="0">
                <a:blip r:embed="rId8"/>
                <a:stretch>
                  <a:fillRect t="-10606" r="-1790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矩形 125"/>
          <p:cNvSpPr/>
          <p:nvPr/>
        </p:nvSpPr>
        <p:spPr>
          <a:xfrm>
            <a:off x="1243751" y="5590873"/>
            <a:ext cx="42562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方法</a:t>
            </a:r>
            <a:r>
              <a:rPr lang="zh-CN" altLang="zh-CN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一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x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≤ x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3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≤ x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2  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&amp;&amp; y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≤ 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y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3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华文楷体" pitchFamily="2" charset="-122"/>
              </a:rPr>
              <a:t>≤ 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y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华文楷体" pitchFamily="2" charset="-122"/>
              </a:rPr>
              <a:t> </a:t>
            </a:r>
            <a:endParaRPr lang="zh-CN" altLang="zh-CN" sz="2000" baseline="-25000" dirty="0">
              <a:solidFill>
                <a:srgbClr val="FF0000"/>
              </a:solidFill>
              <a:latin typeface="+mj-lt"/>
              <a:ea typeface="华文楷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矩形 126"/>
              <p:cNvSpPr/>
              <p:nvPr/>
            </p:nvSpPr>
            <p:spPr>
              <a:xfrm>
                <a:off x="1243751" y="6124358"/>
                <a:ext cx="31902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2000" dirty="0" smtClean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方法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二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：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acc>
                    <m:r>
                      <a:rPr lang="en-US" altLang="zh-CN" sz="2000" b="1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sz="2000" b="1" dirty="0">
                    <a:solidFill>
                      <a:srgbClr val="FF0000"/>
                    </a:solidFill>
                    <a:latin typeface="华文楷体" pitchFamily="2" charset="-122"/>
                    <a:ea typeface="华文楷体" pitchFamily="2" charset="-122"/>
                  </a:rPr>
                  <a:t>·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+mj-lt"/>
                    <a:ea typeface="华文楷体" pitchFamily="2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acc>
                  </m:oMath>
                </a14:m>
                <a:r>
                  <a:rPr lang="en-US" altLang="zh-CN" sz="2000" b="1" baseline="-25000" dirty="0" smtClean="0">
                    <a:solidFill>
                      <a:srgbClr val="FF0000"/>
                    </a:solidFill>
                    <a:latin typeface="+mj-lt"/>
                    <a:ea typeface="华文楷体" pitchFamily="2" charset="-122"/>
                  </a:rPr>
                  <a:t>  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+mj-lt"/>
                    <a:ea typeface="华文楷体" pitchFamily="2" charset="-122"/>
                  </a:rPr>
                  <a:t>&gt; 0</a:t>
                </a:r>
                <a:endParaRPr lang="zh-CN" altLang="zh-CN" sz="2000" b="1" baseline="-25000" dirty="0">
                  <a:solidFill>
                    <a:srgbClr val="FF0000"/>
                  </a:solidFill>
                  <a:latin typeface="+mj-lt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127" name="矩形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751" y="6124358"/>
                <a:ext cx="3190297" cy="400110"/>
              </a:xfrm>
              <a:prstGeom prst="rect">
                <a:avLst/>
              </a:prstGeom>
              <a:blipFill rotWithShape="0">
                <a:blip r:embed="rId9"/>
                <a:stretch>
                  <a:fillRect l="-1912" t="-10769" r="-1147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56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1111E-6 L -0.02083 0.20717 " pathEditMode="relative" rAng="0" ptsTypes="AA">
                                      <p:cBhvr>
                                        <p:cTn id="135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2" y="10347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59259E-6 L -0.00451 -0.18796 " pathEditMode="relative" rAng="0" ptsTypes="AA">
                                      <p:cBhvr>
                                        <p:cTn id="13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" y="-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000"/>
                            </p:stCondLst>
                            <p:childTnLst>
                              <p:par>
                                <p:cTn id="2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7" grpId="0"/>
      <p:bldP spid="41" grpId="0"/>
      <p:bldP spid="41" grpId="1"/>
      <p:bldP spid="43" grpId="0"/>
      <p:bldP spid="44" grpId="0"/>
      <p:bldP spid="44" grpId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/>
      <p:bldP spid="47" grpId="1"/>
      <p:bldP spid="60" grpId="0"/>
      <p:bldP spid="60" grpId="1"/>
      <p:bldP spid="68" grpId="0"/>
      <p:bldP spid="68" grpId="1"/>
      <p:bldP spid="72" grpId="0"/>
      <p:bldP spid="123" grpId="0"/>
      <p:bldP spid="125" grpId="0"/>
      <p:bldP spid="126" grpId="0"/>
      <p:bldP spid="1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/>
        </p:nvSpPr>
        <p:spPr>
          <a:xfrm>
            <a:off x="542482" y="449523"/>
            <a:ext cx="64298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判断</a:t>
            </a:r>
            <a:r>
              <a:rPr lang="zh-CN" altLang="en-US" sz="2400" dirty="0" smtClean="0">
                <a:solidFill>
                  <a:srgbClr val="0000FF"/>
                </a:solidFill>
                <a:cs typeface="+mn-ea"/>
              </a:rPr>
              <a:t>任意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两</a:t>
            </a:r>
            <a:r>
              <a:rPr lang="zh-CN" altLang="en-US" sz="2400" dirty="0">
                <a:solidFill>
                  <a:srgbClr val="FF0000"/>
                </a:solidFill>
                <a:cs typeface="+mn-ea"/>
              </a:rPr>
              <a:t>条线段是否相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交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0759" y="1255248"/>
            <a:ext cx="80118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 smtClean="0">
                <a:latin typeface="+mj-lt"/>
                <a:ea typeface="+mj-ea"/>
                <a:cs typeface="+mn-ea"/>
              </a:rPr>
              <a:t>“扫除”技术</a:t>
            </a:r>
            <a:r>
              <a:rPr lang="zh-CN" altLang="en-US" sz="2000" dirty="0" smtClean="0">
                <a:latin typeface="+mj-lt"/>
                <a:ea typeface="+mj-ea"/>
                <a:cs typeface="+mn-ea"/>
              </a:rPr>
              <a:t>：</a:t>
            </a:r>
            <a:r>
              <a:rPr lang="zh-CN" altLang="zh-CN" sz="2000" dirty="0" smtClean="0">
                <a:latin typeface="+mj-lt"/>
                <a:ea typeface="+mj-ea"/>
                <a:cs typeface="+mn-ea"/>
              </a:rPr>
              <a:t>假</a:t>
            </a:r>
            <a:r>
              <a:rPr lang="zh-CN" altLang="zh-CN" sz="2000" dirty="0">
                <a:latin typeface="+mj-lt"/>
                <a:ea typeface="+mj-ea"/>
                <a:cs typeface="+mn-ea"/>
              </a:rPr>
              <a:t>设一条垂直扫除线沿X 轴方向从左到右移动</a:t>
            </a:r>
            <a:endParaRPr lang="zh-CN" altLang="en-US" sz="2000" dirty="0">
              <a:latin typeface="+mj-lt"/>
              <a:ea typeface="+mj-ea"/>
              <a:cs typeface="+mn-ea"/>
            </a:endParaRPr>
          </a:p>
        </p:txBody>
      </p:sp>
      <p:grpSp>
        <p:nvGrpSpPr>
          <p:cNvPr id="17" name="组合 43"/>
          <p:cNvGrpSpPr>
            <a:grpSpLocks/>
          </p:cNvGrpSpPr>
          <p:nvPr/>
        </p:nvGrpSpPr>
        <p:grpSpPr bwMode="auto">
          <a:xfrm>
            <a:off x="817378" y="1726567"/>
            <a:ext cx="4504872" cy="2994628"/>
            <a:chOff x="1385142" y="1995752"/>
            <a:chExt cx="4504121" cy="2994166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385142" y="2743063"/>
              <a:ext cx="1366794" cy="4857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2040671" y="3341976"/>
              <a:ext cx="1737584" cy="5197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372112" y="2743063"/>
              <a:ext cx="1835862" cy="3857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3140151" y="2477305"/>
              <a:ext cx="2749112" cy="7514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702583" y="2635448"/>
              <a:ext cx="3683073" cy="20795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77"/>
            <p:cNvSpPr txBox="1">
              <a:spLocks noChangeArrowheads="1"/>
            </p:cNvSpPr>
            <p:nvPr/>
          </p:nvSpPr>
          <p:spPr bwMode="auto">
            <a:xfrm>
              <a:off x="1466224" y="2477305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a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7" name="TextBox 78"/>
            <p:cNvSpPr txBox="1">
              <a:spLocks noChangeArrowheads="1"/>
            </p:cNvSpPr>
            <p:nvPr/>
          </p:nvSpPr>
          <p:spPr bwMode="auto">
            <a:xfrm>
              <a:off x="1398267" y="4589808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b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8" name="TextBox 79"/>
            <p:cNvSpPr txBox="1">
              <a:spLocks noChangeArrowheads="1"/>
            </p:cNvSpPr>
            <p:nvPr/>
          </p:nvSpPr>
          <p:spPr bwMode="auto">
            <a:xfrm>
              <a:off x="1980638" y="3407206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c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29" name="TextBox 80"/>
            <p:cNvSpPr txBox="1">
              <a:spLocks noChangeArrowheads="1"/>
            </p:cNvSpPr>
            <p:nvPr/>
          </p:nvSpPr>
          <p:spPr bwMode="auto">
            <a:xfrm>
              <a:off x="2509073" y="2327384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latin typeface="Franklin Gothic Book" pitchFamily="34" charset="0"/>
                  <a:ea typeface="华文楷体" pitchFamily="2" charset="-122"/>
                </a:rPr>
                <a:t>d</a:t>
              </a:r>
              <a:endParaRPr lang="zh-CN" altLang="en-US" sz="2000" dirty="0">
                <a:latin typeface="Franklin Gothic Book" pitchFamily="34" charset="0"/>
                <a:ea typeface="华文楷体" pitchFamily="2" charset="-122"/>
              </a:endParaRPr>
            </a:p>
          </p:txBody>
        </p:sp>
        <p:sp>
          <p:nvSpPr>
            <p:cNvPr id="30" name="TextBox 81"/>
            <p:cNvSpPr txBox="1">
              <a:spLocks noChangeArrowheads="1"/>
            </p:cNvSpPr>
            <p:nvPr/>
          </p:nvSpPr>
          <p:spPr bwMode="auto">
            <a:xfrm>
              <a:off x="3277818" y="1995752"/>
              <a:ext cx="3571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latin typeface="Franklin Gothic Book" pitchFamily="34" charset="0"/>
                  <a:ea typeface="华文楷体" pitchFamily="2" charset="-122"/>
                </a:rPr>
                <a:t>e</a:t>
              </a:r>
              <a:endParaRPr lang="zh-CN" altLang="en-US" sz="2000" b="1" dirty="0">
                <a:latin typeface="Franklin Gothic Book" pitchFamily="34" charset="0"/>
                <a:ea typeface="华文楷体" pitchFamily="2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4806712" y="1883532"/>
            <a:ext cx="39744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对所有线段的端点</a:t>
            </a:r>
            <a:r>
              <a:rPr lang="zh-CN" altLang="en-US" dirty="0">
                <a:solidFill>
                  <a:srgbClr val="FF0000"/>
                </a:solidFill>
              </a:rPr>
              <a:t>按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值从小到大进</a:t>
            </a:r>
            <a:r>
              <a:rPr lang="zh-CN" altLang="en-US" dirty="0" smtClean="0">
                <a:solidFill>
                  <a:srgbClr val="FF0000"/>
                </a:solidFill>
              </a:rPr>
              <a:t>行标号</a:t>
            </a:r>
            <a:r>
              <a:rPr lang="zh-CN" altLang="en-US" dirty="0" smtClean="0"/>
              <a:t>。</a:t>
            </a:r>
            <a:r>
              <a:rPr lang="zh-CN" altLang="en-US" dirty="0"/>
              <a:t>若存在</a:t>
            </a:r>
            <a:r>
              <a:rPr lang="en-US" altLang="zh-CN" dirty="0"/>
              <a:t>x</a:t>
            </a:r>
            <a:r>
              <a:rPr lang="zh-CN" altLang="en-US" dirty="0"/>
              <a:t>值相同的点，将左端点排前；若都为左端点，将</a:t>
            </a:r>
            <a:r>
              <a:rPr lang="en-US" altLang="zh-CN" dirty="0"/>
              <a:t>y</a:t>
            </a:r>
            <a:r>
              <a:rPr lang="zh-CN" altLang="en-US" dirty="0"/>
              <a:t>值小的排前。</a:t>
            </a:r>
          </a:p>
        </p:txBody>
      </p:sp>
      <p:sp>
        <p:nvSpPr>
          <p:cNvPr id="33" name="矩形 32"/>
          <p:cNvSpPr/>
          <p:nvPr/>
        </p:nvSpPr>
        <p:spPr>
          <a:xfrm>
            <a:off x="5240558" y="1989807"/>
            <a:ext cx="3781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前提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：无垂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直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轴的线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段；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没有三条输入线段相交于一个点。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521147" y="1989245"/>
            <a:ext cx="4718597" cy="2792399"/>
            <a:chOff x="521147" y="1989245"/>
            <a:chExt cx="4718597" cy="2792399"/>
          </a:xfrm>
        </p:grpSpPr>
        <p:sp>
          <p:nvSpPr>
            <p:cNvPr id="34" name="文本框 33"/>
            <p:cNvSpPr txBox="1"/>
            <p:nvPr/>
          </p:nvSpPr>
          <p:spPr>
            <a:xfrm>
              <a:off x="521147" y="2469960"/>
              <a:ext cx="435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00B050"/>
                  </a:solidFill>
                </a:rPr>
                <a:t>①</a:t>
              </a:r>
              <a:endParaRPr lang="zh-CN" alt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55395" y="4412312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②</a:t>
              </a:r>
              <a:endParaRPr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1236904" y="3614336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③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1417365" y="2319303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④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948502" y="2860669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⑤</a:t>
              </a:r>
              <a:endParaRPr lang="zh-CN" altLang="en-US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2237552" y="1989245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⑥</a:t>
              </a:r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2908530" y="2725102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⑦</a:t>
              </a:r>
              <a:endParaRPr lang="zh-CN" altLang="en-US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3432130" y="2506006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⑧</a:t>
              </a:r>
              <a:endParaRPr lang="zh-CN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4397233" y="2098533"/>
              <a:ext cx="417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⑨</a:t>
              </a:r>
              <a:endParaRPr lang="zh-CN" altLang="en-US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822642" y="2927690"/>
              <a:ext cx="4171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00B050"/>
                  </a:solidFill>
                </a:rPr>
                <a:t>⑩</a:t>
              </a:r>
              <a:endParaRPr lang="zh-CN" altLang="en-US" dirty="0"/>
            </a:p>
          </p:txBody>
        </p:sp>
      </p:grpSp>
      <p:cxnSp>
        <p:nvCxnSpPr>
          <p:cNvPr id="46" name="直接连接符 45"/>
          <p:cNvCxnSpPr/>
          <p:nvPr/>
        </p:nvCxnSpPr>
        <p:spPr>
          <a:xfrm rot="5400000">
            <a:off x="-1098077" y="3205149"/>
            <a:ext cx="3052763" cy="158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5225256" y="2138315"/>
            <a:ext cx="36793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设一序列</a:t>
            </a:r>
            <a:r>
              <a:rPr lang="en-US" altLang="zh-CN" dirty="0"/>
              <a:t>T</a:t>
            </a:r>
            <a:r>
              <a:rPr lang="zh-CN" altLang="en-US" dirty="0"/>
              <a:t>，当线段的左端点遇到扫除线时</a:t>
            </a:r>
            <a:r>
              <a:rPr lang="en-US" altLang="zh-CN" dirty="0"/>
              <a:t>,</a:t>
            </a:r>
            <a:r>
              <a:rPr lang="zh-CN" altLang="en-US" dirty="0"/>
              <a:t>线段就按交点的</a:t>
            </a:r>
            <a:r>
              <a:rPr lang="en-US" altLang="zh-CN" dirty="0"/>
              <a:t>y</a:t>
            </a:r>
            <a:r>
              <a:rPr lang="zh-CN" altLang="en-US" dirty="0"/>
              <a:t>值递减的插入到序列</a:t>
            </a:r>
            <a:r>
              <a:rPr lang="en-US" altLang="zh-CN" dirty="0"/>
              <a:t>T</a:t>
            </a:r>
            <a:r>
              <a:rPr lang="zh-CN" altLang="en-US" dirty="0"/>
              <a:t>中</a:t>
            </a:r>
            <a:r>
              <a:rPr lang="en-US" altLang="zh-CN" dirty="0"/>
              <a:t>, </a:t>
            </a:r>
            <a:r>
              <a:rPr lang="zh-CN" altLang="en-US" dirty="0"/>
              <a:t>当其右端点遇到扫除线时离开序列</a:t>
            </a:r>
            <a:r>
              <a:rPr lang="en-US" altLang="zh-CN" dirty="0"/>
              <a:t>T</a:t>
            </a:r>
            <a:r>
              <a:rPr lang="zh-CN" altLang="en-US" dirty="0"/>
              <a:t>。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146986" y="5443642"/>
            <a:ext cx="580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701202" y="4949997"/>
            <a:ext cx="271912" cy="372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964992" y="4949997"/>
            <a:ext cx="271912" cy="838016"/>
            <a:chOff x="964992" y="5272937"/>
            <a:chExt cx="271912" cy="838016"/>
          </a:xfrm>
        </p:grpSpPr>
        <p:sp>
          <p:nvSpPr>
            <p:cNvPr id="134" name="文本框 133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b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1343423" y="4949997"/>
            <a:ext cx="271912" cy="1279742"/>
            <a:chOff x="964992" y="5272937"/>
            <a:chExt cx="271912" cy="1279742"/>
          </a:xfrm>
        </p:grpSpPr>
        <p:sp>
          <p:nvSpPr>
            <p:cNvPr id="146" name="文本框 145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1741845" y="4949997"/>
            <a:ext cx="271912" cy="1724518"/>
            <a:chOff x="964992" y="4828161"/>
            <a:chExt cx="271912" cy="1724518"/>
          </a:xfrm>
        </p:grpSpPr>
        <p:sp>
          <p:nvSpPr>
            <p:cNvPr id="181" name="文本框 180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84" name="文本框 183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2114305" y="4949997"/>
            <a:ext cx="271912" cy="1724518"/>
            <a:chOff x="964992" y="4828161"/>
            <a:chExt cx="271912" cy="1724518"/>
          </a:xfrm>
        </p:grpSpPr>
        <p:sp>
          <p:nvSpPr>
            <p:cNvPr id="186" name="文本框 185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u="sng" dirty="0">
                  <a:solidFill>
                    <a:srgbClr val="7030A0"/>
                  </a:solidFill>
                </a:rPr>
                <a:t>a</a:t>
              </a:r>
              <a:endParaRPr lang="zh-CN" altLang="en-US" b="1" u="sng" dirty="0">
                <a:solidFill>
                  <a:srgbClr val="7030A0"/>
                </a:solidFill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1" name="组合 200"/>
          <p:cNvGrpSpPr/>
          <p:nvPr/>
        </p:nvGrpSpPr>
        <p:grpSpPr>
          <a:xfrm>
            <a:off x="2518698" y="4949997"/>
            <a:ext cx="271912" cy="1724518"/>
            <a:chOff x="964992" y="4828161"/>
            <a:chExt cx="271912" cy="1724518"/>
          </a:xfrm>
        </p:grpSpPr>
        <p:sp>
          <p:nvSpPr>
            <p:cNvPr id="202" name="文本框 201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e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2984698" y="4949997"/>
            <a:ext cx="271912" cy="1724518"/>
            <a:chOff x="964992" y="4828161"/>
            <a:chExt cx="271912" cy="1724518"/>
          </a:xfrm>
        </p:grpSpPr>
        <p:sp>
          <p:nvSpPr>
            <p:cNvPr id="211" name="文本框 210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964992" y="573820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u="sng" dirty="0">
                  <a:solidFill>
                    <a:srgbClr val="7030A0"/>
                  </a:solidFill>
                </a:rPr>
                <a:t>c</a:t>
              </a:r>
              <a:endParaRPr lang="zh-CN" altLang="en-US" u="sng" dirty="0">
                <a:solidFill>
                  <a:srgbClr val="7030A0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964992" y="617993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</p:grpSp>
      <p:grpSp>
        <p:nvGrpSpPr>
          <p:cNvPr id="224" name="组合 223"/>
          <p:cNvGrpSpPr/>
          <p:nvPr/>
        </p:nvGrpSpPr>
        <p:grpSpPr>
          <a:xfrm>
            <a:off x="3368769" y="4949997"/>
            <a:ext cx="271912" cy="1279742"/>
            <a:chOff x="964992" y="4828161"/>
            <a:chExt cx="271912" cy="1279742"/>
          </a:xfrm>
        </p:grpSpPr>
        <p:sp>
          <p:nvSpPr>
            <p:cNvPr id="225" name="文本框 224"/>
            <p:cNvSpPr txBox="1"/>
            <p:nvPr/>
          </p:nvSpPr>
          <p:spPr>
            <a:xfrm>
              <a:off x="964992" y="5272937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u="sng" dirty="0">
                  <a:solidFill>
                    <a:srgbClr val="7030A0"/>
                  </a:solidFill>
                </a:rPr>
                <a:t>d</a:t>
              </a:r>
              <a:endParaRPr lang="zh-CN" altLang="en-US" b="1" u="sng" dirty="0">
                <a:solidFill>
                  <a:srgbClr val="7030A0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964992" y="5735155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964992" y="4828161"/>
              <a:ext cx="271912" cy="37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</p:grpSp>
      <p:sp>
        <p:nvSpPr>
          <p:cNvPr id="229" name="文本框 228"/>
          <p:cNvSpPr txBox="1"/>
          <p:nvPr/>
        </p:nvSpPr>
        <p:spPr>
          <a:xfrm>
            <a:off x="3947465" y="6229739"/>
            <a:ext cx="1640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eb</a:t>
            </a:r>
            <a:r>
              <a:rPr lang="zh-CN" altLang="en-US" sz="2000" dirty="0" smtClean="0"/>
              <a:t>相交</a:t>
            </a:r>
            <a:endParaRPr lang="zh-CN" altLang="en-US" sz="2000" dirty="0"/>
          </a:p>
        </p:txBody>
      </p:sp>
      <p:sp>
        <p:nvSpPr>
          <p:cNvPr id="234" name="文本框 233"/>
          <p:cNvSpPr txBox="1"/>
          <p:nvPr/>
        </p:nvSpPr>
        <p:spPr>
          <a:xfrm>
            <a:off x="6043668" y="4732324"/>
            <a:ext cx="1500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nlogn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6651171" y="5322745"/>
            <a:ext cx="2253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注意：现在只是做到了判断有没有交点而并不会输出有几个交点，目前还有疑问，后期补齐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99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11111E-6 L 0.04271 -1.11111E-6 " pathEditMode="relative" rAng="0" ptsTypes="AA">
                                      <p:cBhvr>
                                        <p:cTn id="69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71 -1.11111E-6 L 0.07622 -1.11111E-6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22 -1.11111E-6 L 0.11441 -1.11111E-6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41 -1.11111E-6 L 0.14913 -1.11111E-6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13 -1.11111E-6 L 0.19149 -1.11111E-6 " pathEditMode="relative" rAng="0" ptsTypes="AA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149 -1.11111E-6 L 0.23472 -1.11111E-6 " pathEditMode="relative" rAng="0" ptsTypes="AA">
                                      <p:cBhvr>
                                        <p:cTn id="1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72 -1.11111E-6 L 0.30452 -1.11111E-6 " pathEditMode="relative" rAng="0" ptsTypes="AA">
                                      <p:cBhvr>
                                        <p:cTn id="1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52 -1.11111E-6 L 0.35087 -0.0037 " pathEditMode="relative" rAng="0" ptsTypes="AA">
                                      <p:cBhvr>
                                        <p:cTn id="13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9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14" grpId="0"/>
      <p:bldP spid="14" grpId="1"/>
      <p:bldP spid="33" grpId="0"/>
      <p:bldP spid="33" grpId="1"/>
      <p:bldP spid="76" grpId="0"/>
      <p:bldP spid="76" grpId="1"/>
      <p:bldP spid="77" grpId="0"/>
      <p:bldP spid="1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542482" y="449523"/>
            <a:ext cx="6429818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线</a:t>
            </a:r>
            <a:r>
              <a:rPr lang="zh-CN" altLang="en-US" sz="2400" dirty="0" smtClean="0">
                <a:cs typeface="+mn-ea"/>
                <a:sym typeface="+mn-lt"/>
              </a:rPr>
              <a:t>段问题  </a:t>
            </a:r>
            <a:r>
              <a:rPr lang="en-US" altLang="zh-CN" sz="2400" dirty="0" smtClean="0">
                <a:cs typeface="+mn-ea"/>
                <a:sym typeface="+mn-lt"/>
              </a:rPr>
              <a:t>— 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判断</a:t>
            </a:r>
            <a:r>
              <a:rPr lang="zh-CN" altLang="en-US" sz="2400" dirty="0" smtClean="0">
                <a:solidFill>
                  <a:srgbClr val="0000FF"/>
                </a:solidFill>
                <a:cs typeface="+mn-ea"/>
              </a:rPr>
              <a:t>任意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两</a:t>
            </a:r>
            <a:r>
              <a:rPr lang="zh-CN" altLang="en-US" sz="2400" dirty="0">
                <a:solidFill>
                  <a:srgbClr val="FF0000"/>
                </a:solidFill>
                <a:cs typeface="+mn-ea"/>
              </a:rPr>
              <a:t>条线段是否相</a:t>
            </a:r>
            <a:r>
              <a:rPr lang="zh-CN" altLang="en-US" sz="2400" dirty="0" smtClean="0">
                <a:solidFill>
                  <a:srgbClr val="FF0000"/>
                </a:solidFill>
                <a:cs typeface="+mn-ea"/>
              </a:rPr>
              <a:t>交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299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/>
        </p:nvSpPr>
        <p:spPr>
          <a:xfrm>
            <a:off x="669482" y="1912828"/>
            <a:ext cx="78903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平面上给定的点集</a:t>
            </a:r>
            <a:r>
              <a:rPr lang="en-US" altLang="zh-CN" dirty="0"/>
              <a:t>Q</a:t>
            </a:r>
            <a:r>
              <a:rPr lang="zh-CN" altLang="en-US" dirty="0"/>
              <a:t>，它的凸包是指一个最小凸多边形，满足</a:t>
            </a:r>
            <a:r>
              <a:rPr lang="en-US" altLang="zh-CN" dirty="0"/>
              <a:t>Q</a:t>
            </a:r>
            <a:r>
              <a:rPr lang="zh-CN" altLang="en-US" dirty="0"/>
              <a:t>中的点或者在多边形边上或者在其内。 </a:t>
            </a:r>
          </a:p>
        </p:txBody>
      </p:sp>
      <p:sp>
        <p:nvSpPr>
          <p:cNvPr id="2" name="标题 1"/>
          <p:cNvSpPr txBox="1">
            <a:spLocks/>
          </p:cNvSpPr>
          <p:nvPr/>
        </p:nvSpPr>
        <p:spPr>
          <a:xfrm>
            <a:off x="542482" y="449523"/>
            <a:ext cx="2940947" cy="613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cs typeface="+mn-ea"/>
                <a:sym typeface="+mn-lt"/>
              </a:rPr>
              <a:t>寻找凸包</a:t>
            </a:r>
            <a:endParaRPr lang="zh-CN" altLang="en-US" sz="2400" dirty="0">
              <a:solidFill>
                <a:srgbClr val="FF0000"/>
              </a:solidFill>
              <a:cs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5887" y="1280851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/>
              <a:t>凸</a:t>
            </a:r>
            <a:r>
              <a:rPr lang="zh-CN" altLang="en-US" sz="2000" dirty="0"/>
              <a:t>包的概</a:t>
            </a:r>
            <a:r>
              <a:rPr lang="zh-CN" altLang="en-US" sz="2000" dirty="0" smtClean="0"/>
              <a:t>念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542482" y="1900535"/>
            <a:ext cx="3478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引例：木板上的铁钉</a:t>
            </a:r>
            <a:endParaRPr lang="zh-CN" altLang="en-US" dirty="0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5758055" y="2731181"/>
            <a:ext cx="2517358" cy="2333857"/>
            <a:chOff x="440" y="565"/>
            <a:chExt cx="3964" cy="3675"/>
          </a:xfrm>
          <a:solidFill>
            <a:srgbClr val="FF0000"/>
          </a:solidFill>
        </p:grpSpPr>
        <p:sp>
          <p:nvSpPr>
            <p:cNvPr id="22" name="AutoShape 24"/>
            <p:cNvSpPr>
              <a:spLocks noChangeArrowheads="1"/>
            </p:cNvSpPr>
            <p:nvPr/>
          </p:nvSpPr>
          <p:spPr bwMode="auto">
            <a:xfrm>
              <a:off x="1932" y="2607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AutoShape 25"/>
            <p:cNvSpPr>
              <a:spLocks noChangeArrowheads="1"/>
            </p:cNvSpPr>
            <p:nvPr/>
          </p:nvSpPr>
          <p:spPr bwMode="auto">
            <a:xfrm>
              <a:off x="1932" y="333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AutoShape 26"/>
            <p:cNvSpPr>
              <a:spLocks noChangeArrowheads="1"/>
            </p:cNvSpPr>
            <p:nvPr/>
          </p:nvSpPr>
          <p:spPr bwMode="auto">
            <a:xfrm>
              <a:off x="2792" y="333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AutoShape 27"/>
            <p:cNvSpPr>
              <a:spLocks noChangeArrowheads="1"/>
            </p:cNvSpPr>
            <p:nvPr/>
          </p:nvSpPr>
          <p:spPr bwMode="auto">
            <a:xfrm>
              <a:off x="2377" y="1598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AutoShape 28"/>
            <p:cNvSpPr>
              <a:spLocks noChangeArrowheads="1"/>
            </p:cNvSpPr>
            <p:nvPr/>
          </p:nvSpPr>
          <p:spPr bwMode="auto">
            <a:xfrm>
              <a:off x="2792" y="2602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AutoShape 30"/>
            <p:cNvSpPr>
              <a:spLocks noChangeArrowheads="1"/>
            </p:cNvSpPr>
            <p:nvPr/>
          </p:nvSpPr>
          <p:spPr bwMode="auto">
            <a:xfrm>
              <a:off x="2792" y="2040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AutoShape 29"/>
            <p:cNvSpPr>
              <a:spLocks noChangeArrowheads="1"/>
            </p:cNvSpPr>
            <p:nvPr/>
          </p:nvSpPr>
          <p:spPr bwMode="auto">
            <a:xfrm>
              <a:off x="440" y="2653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" name="AutoShape 29"/>
            <p:cNvSpPr>
              <a:spLocks noChangeArrowheads="1"/>
            </p:cNvSpPr>
            <p:nvPr/>
          </p:nvSpPr>
          <p:spPr bwMode="auto">
            <a:xfrm>
              <a:off x="1932" y="1998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" name="AutoShape 29"/>
            <p:cNvSpPr>
              <a:spLocks noChangeArrowheads="1"/>
            </p:cNvSpPr>
            <p:nvPr/>
          </p:nvSpPr>
          <p:spPr bwMode="auto">
            <a:xfrm>
              <a:off x="2257" y="56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" name="AutoShape 29"/>
            <p:cNvSpPr>
              <a:spLocks noChangeArrowheads="1"/>
            </p:cNvSpPr>
            <p:nvPr/>
          </p:nvSpPr>
          <p:spPr bwMode="auto">
            <a:xfrm>
              <a:off x="4284" y="2235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4" name="AutoShape 29"/>
            <p:cNvSpPr>
              <a:spLocks noChangeArrowheads="1"/>
            </p:cNvSpPr>
            <p:nvPr/>
          </p:nvSpPr>
          <p:spPr bwMode="auto">
            <a:xfrm>
              <a:off x="3753" y="3722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AutoShape 29"/>
            <p:cNvSpPr>
              <a:spLocks noChangeArrowheads="1"/>
            </p:cNvSpPr>
            <p:nvPr/>
          </p:nvSpPr>
          <p:spPr bwMode="auto">
            <a:xfrm>
              <a:off x="1185" y="4120"/>
              <a:ext cx="120" cy="120"/>
            </a:xfrm>
            <a:prstGeom prst="flowChartConnector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rgbClr val="3A1D00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0">
                <a:solidFill>
                  <a:schemeClr val="tx1"/>
                </a:solidFill>
                <a:latin typeface="华文新魏" panose="02010800040101010101" pitchFamily="2" charset="-122"/>
                <a:ea typeface="宋体" panose="02010600030101010101" pitchFamily="2" charset="-122"/>
              </a:endParaRPr>
            </a:p>
          </p:txBody>
        </p:sp>
      </p:grpSp>
      <p:cxnSp>
        <p:nvCxnSpPr>
          <p:cNvPr id="37" name="直接连接符 36"/>
          <p:cNvCxnSpPr>
            <a:stCxn id="32" idx="2"/>
            <a:endCxn id="29" idx="0"/>
          </p:cNvCxnSpPr>
          <p:nvPr/>
        </p:nvCxnSpPr>
        <p:spPr>
          <a:xfrm flipH="1">
            <a:off x="5796159" y="2769285"/>
            <a:ext cx="1115791" cy="128790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3" idx="0"/>
            <a:endCxn id="32" idx="6"/>
          </p:cNvCxnSpPr>
          <p:nvPr/>
        </p:nvCxnSpPr>
        <p:spPr>
          <a:xfrm flipH="1" flipV="1">
            <a:off x="6988157" y="2769285"/>
            <a:ext cx="1249153" cy="102245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29" idx="4"/>
            <a:endCxn id="35" idx="1"/>
          </p:cNvCxnSpPr>
          <p:nvPr/>
        </p:nvCxnSpPr>
        <p:spPr>
          <a:xfrm>
            <a:off x="5796159" y="4133401"/>
            <a:ext cx="446172" cy="86658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34" idx="3"/>
            <a:endCxn id="35" idx="5"/>
          </p:cNvCxnSpPr>
          <p:nvPr/>
        </p:nvCxnSpPr>
        <p:spPr>
          <a:xfrm flipH="1">
            <a:off x="6296218" y="4801123"/>
            <a:ext cx="1576934" cy="25275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3" idx="4"/>
            <a:endCxn id="34" idx="6"/>
          </p:cNvCxnSpPr>
          <p:nvPr/>
        </p:nvCxnSpPr>
        <p:spPr>
          <a:xfrm flipH="1">
            <a:off x="7938199" y="3867944"/>
            <a:ext cx="299111" cy="90623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45098" y="3488087"/>
            <a:ext cx="4347701" cy="1170760"/>
            <a:chOff x="802690" y="4344783"/>
            <a:chExt cx="4347701" cy="1170760"/>
          </a:xfrm>
        </p:grpSpPr>
        <p:sp>
          <p:nvSpPr>
            <p:cNvPr id="27" name="TextBox 4"/>
            <p:cNvSpPr txBox="1">
              <a:spLocks noChangeArrowheads="1"/>
            </p:cNvSpPr>
            <p:nvPr/>
          </p:nvSpPr>
          <p:spPr bwMode="auto">
            <a:xfrm>
              <a:off x="802690" y="4708320"/>
              <a:ext cx="15716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dirty="0">
                  <a:latin typeface="华文楷体" pitchFamily="2" charset="-122"/>
                  <a:ea typeface="华文楷体" pitchFamily="2" charset="-122"/>
                </a:rPr>
                <a:t>寻找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凸</a:t>
              </a:r>
              <a:r>
                <a:rPr lang="zh-CN" altLang="en-US" sz="2400" dirty="0">
                  <a:latin typeface="华文楷体" pitchFamily="2" charset="-122"/>
                  <a:ea typeface="华文楷体" pitchFamily="2" charset="-122"/>
                </a:rPr>
                <a:t>包 </a:t>
              </a:r>
            </a:p>
          </p:txBody>
        </p:sp>
        <p:sp>
          <p:nvSpPr>
            <p:cNvPr id="31" name="左大括号 30"/>
            <p:cNvSpPr/>
            <p:nvPr/>
          </p:nvSpPr>
          <p:spPr>
            <a:xfrm>
              <a:off x="2382000" y="4546394"/>
              <a:ext cx="160309" cy="785813"/>
            </a:xfrm>
            <a:prstGeom prst="leftBrace">
              <a:avLst>
                <a:gd name="adj1" fmla="val 53113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TextBox 6"/>
            <p:cNvSpPr txBox="1">
              <a:spLocks noChangeArrowheads="1"/>
            </p:cNvSpPr>
            <p:nvPr/>
          </p:nvSpPr>
          <p:spPr bwMode="auto">
            <a:xfrm>
              <a:off x="2660065" y="4344783"/>
              <a:ext cx="24903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Graham 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扫</a:t>
              </a:r>
              <a:r>
                <a:rPr lang="zh-CN" altLang="en-US" sz="2400" dirty="0">
                  <a:latin typeface="华文楷体" pitchFamily="2" charset="-122"/>
                  <a:ea typeface="华文楷体" pitchFamily="2" charset="-122"/>
                </a:rPr>
                <a:t>描法 </a:t>
              </a:r>
            </a:p>
          </p:txBody>
        </p:sp>
        <p:sp>
          <p:nvSpPr>
            <p:cNvPr id="38" name="TextBox 7"/>
            <p:cNvSpPr txBox="1">
              <a:spLocks noChangeArrowheads="1"/>
            </p:cNvSpPr>
            <p:nvPr/>
          </p:nvSpPr>
          <p:spPr bwMode="auto">
            <a:xfrm>
              <a:off x="2730754" y="5053878"/>
              <a:ext cx="221900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latin typeface="华文楷体" pitchFamily="2" charset="-122"/>
                  <a:ea typeface="华文楷体" pitchFamily="2" charset="-122"/>
                </a:rPr>
                <a:t>Jarvis </a:t>
              </a:r>
              <a:r>
                <a:rPr lang="zh-CN" altLang="en-US" sz="2400" dirty="0" smtClean="0">
                  <a:latin typeface="华文楷体" pitchFamily="2" charset="-122"/>
                  <a:ea typeface="华文楷体" pitchFamily="2" charset="-122"/>
                </a:rPr>
                <a:t>步</a:t>
              </a:r>
              <a:r>
                <a:rPr lang="zh-CN" altLang="en-US" sz="2400" dirty="0">
                  <a:latin typeface="华文楷体" pitchFamily="2" charset="-122"/>
                  <a:ea typeface="华文楷体" pitchFamily="2" charset="-122"/>
                </a:rPr>
                <a:t>进法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577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2" grpId="0"/>
      <p:bldP spid="4" grpId="0"/>
      <p:bldP spid="6" grpId="0"/>
      <p:bldP spid="6" grpId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 panose="020F0302020204030204"/>
        <a:ea typeface="楷体"/>
        <a:cs typeface=""/>
      </a:majorFont>
      <a:minorFont>
        <a:latin typeface="Arial" panose="020F0502020204030204"/>
        <a:ea typeface="楷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2707</TotalTime>
  <Words>1259</Words>
  <Application>Microsoft Office PowerPoint</Application>
  <PresentationFormat>全屏显示(4:3)</PresentationFormat>
  <Paragraphs>272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华文楷体</vt:lpstr>
      <vt:lpstr>华文新魏</vt:lpstr>
      <vt:lpstr>楷体</vt:lpstr>
      <vt:lpstr>宋体</vt:lpstr>
      <vt:lpstr>Arial</vt:lpstr>
      <vt:lpstr>Calibri</vt:lpstr>
      <vt:lpstr>Cambria Math</vt:lpstr>
      <vt:lpstr>Franklin Gothic Book</vt:lpstr>
      <vt:lpstr>Lucida Sans Unicode</vt:lpstr>
      <vt:lpstr>Office 主题</vt:lpstr>
      <vt:lpstr>计算几何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weitianzhu</dc:creator>
  <cp:lastModifiedBy>weitianzhu</cp:lastModifiedBy>
  <cp:revision>1021</cp:revision>
  <dcterms:created xsi:type="dcterms:W3CDTF">2016-04-06T11:05:22Z</dcterms:created>
  <dcterms:modified xsi:type="dcterms:W3CDTF">2016-04-15T09:23:32Z</dcterms:modified>
  <cp:category>算法</cp:category>
</cp:coreProperties>
</file>