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60" r:id="rId5"/>
    <p:sldId id="262" r:id="rId6"/>
    <p:sldId id="263" r:id="rId7"/>
    <p:sldId id="264" r:id="rId8"/>
    <p:sldId id="267" r:id="rId9"/>
    <p:sldId id="266" r:id="rId10"/>
    <p:sldId id="261" r:id="rId11"/>
    <p:sldId id="265" r:id="rId12"/>
    <p:sldId id="268" r:id="rId13"/>
    <p:sldId id="269" r:id="rId14"/>
    <p:sldId id="270" r:id="rId15"/>
    <p:sldId id="271" r:id="rId16"/>
    <p:sldId id="272" r:id="rId17"/>
    <p:sldId id="274" r:id="rId18"/>
    <p:sldId id="258"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386" userDrawn="1">
          <p15:clr>
            <a:srgbClr val="A4A3A4"/>
          </p15:clr>
        </p15:guide>
        <p15:guide id="3" orient="horz" pos="1026" userDrawn="1">
          <p15:clr>
            <a:srgbClr val="A4A3A4"/>
          </p15:clr>
        </p15:guide>
        <p15:guide id="4" pos="690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0057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87064" autoAdjust="0"/>
  </p:normalViewPr>
  <p:slideViewPr>
    <p:cSldViewPr>
      <p:cViewPr varScale="1">
        <p:scale>
          <a:sx n="72" d="100"/>
          <a:sy n="72" d="100"/>
        </p:scale>
        <p:origin x="78" y="246"/>
      </p:cViewPr>
      <p:guideLst>
        <p:guide pos="3386"/>
        <p:guide orient="horz" pos="1026"/>
        <p:guide pos="69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6"/>
    </p:cViewPr>
  </p:sorterViewPr>
  <p:notesViewPr>
    <p:cSldViewPr>
      <p:cViewPr varScale="1">
        <p:scale>
          <a:sx n="70" d="100"/>
          <a:sy n="70" d="100"/>
        </p:scale>
        <p:origin x="2760" y="7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43E4-6437-4AA7-A697-DB1785E4EBA8}" type="datetimeFigureOut">
              <a:rPr lang="zh-CN" altLang="en-US" smtClean="0"/>
              <a:t>2016/10/14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76821-E27C-468A-B0DF-45C41166D256}" type="slidenum">
              <a:rPr lang="zh-CN" altLang="en-US" smtClean="0"/>
              <a:t>‹#›</a:t>
            </a:fld>
            <a:endParaRPr lang="zh-CN" altLang="en-US"/>
          </a:p>
        </p:txBody>
      </p:sp>
    </p:spTree>
    <p:extLst>
      <p:ext uri="{BB962C8B-B14F-4D97-AF65-F5344CB8AC3E}">
        <p14:creationId xmlns:p14="http://schemas.microsoft.com/office/powerpoint/2010/main" val="113365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边加权 </a:t>
            </a:r>
            <a:r>
              <a:rPr lang="en-US" altLang="zh-CN" dirty="0" smtClean="0"/>
              <a:t>ST </a:t>
            </a:r>
            <a:r>
              <a:rPr lang="zh-CN" altLang="en-US" dirty="0" smtClean="0"/>
              <a:t>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每一个结点都有含有多个标签</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给定一个查询标签集合</a:t>
            </a:r>
            <a:r>
              <a:rPr lang="en-US" altLang="zh-CN" b="1" dirty="0" smtClean="0">
                <a:latin typeface="微软雅黑" panose="020B0503020204020204" pitchFamily="34" charset="-122"/>
                <a:ea typeface="微软雅黑" panose="020B0503020204020204" pitchFamily="34" charset="-122"/>
              </a:rPr>
              <a:t>P</a:t>
            </a:r>
            <a:endParaRPr lang="zh-CN" altLang="en-US"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a:t>
            </a:fld>
            <a:endParaRPr lang="zh-CN" altLang="en-US"/>
          </a:p>
        </p:txBody>
      </p:sp>
    </p:spTree>
    <p:extLst>
      <p:ext uri="{BB962C8B-B14F-4D97-AF65-F5344CB8AC3E}">
        <p14:creationId xmlns:p14="http://schemas.microsoft.com/office/powerpoint/2010/main" val="81494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state (v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 ) 表示以</a:t>
            </a:r>
            <a:r>
              <a:rPr lang="zh-CN" altLang="en-US" baseline="0" dirty="0" smtClean="0">
                <a:latin typeface="微软雅黑" panose="020B0503020204020204" pitchFamily="34" charset="-122"/>
                <a:ea typeface="微软雅黑" panose="020B0503020204020204" pitchFamily="34" charset="-122"/>
              </a:rPr>
              <a:t> </a:t>
            </a:r>
            <a:r>
              <a:rPr lang="en-US" altLang="zh-CN" baseline="0" dirty="0" smtClean="0">
                <a:latin typeface="微软雅黑" panose="020B0503020204020204" pitchFamily="34" charset="-122"/>
                <a:ea typeface="微软雅黑" panose="020B0503020204020204" pitchFamily="34" charset="-122"/>
              </a:rPr>
              <a:t>v </a:t>
            </a:r>
            <a:r>
              <a:rPr lang="zh-CN" altLang="en-US" baseline="0" dirty="0" smtClean="0">
                <a:latin typeface="微软雅黑" panose="020B0503020204020204" pitchFamily="34" charset="-122"/>
                <a:ea typeface="微软雅黑" panose="020B0503020204020204" pitchFamily="34" charset="-122"/>
              </a:rPr>
              <a:t>为根，含有标签集合 </a:t>
            </a:r>
            <a:r>
              <a:rPr lang="en-US" altLang="zh-CN" baseline="0" dirty="0" smtClean="0">
                <a:latin typeface="微软雅黑" panose="020B0503020204020204" pitchFamily="34" charset="-122"/>
                <a:ea typeface="微软雅黑" panose="020B0503020204020204" pitchFamily="34" charset="-122"/>
              </a:rPr>
              <a:t>X </a:t>
            </a:r>
            <a:r>
              <a:rPr lang="zh-CN" altLang="en-US" baseline="0" dirty="0" smtClean="0">
                <a:latin typeface="微软雅黑" panose="020B0503020204020204" pitchFamily="34" charset="-122"/>
                <a:ea typeface="微软雅黑" panose="020B0503020204020204" pitchFamily="34" charset="-122"/>
              </a:rPr>
              <a:t>的树 </a:t>
            </a:r>
            <a:endParaRPr lang="en-US" altLang="zh-CN" baseline="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4</a:t>
            </a:fld>
            <a:endParaRPr lang="zh-CN" altLang="en-US"/>
          </a:p>
        </p:txBody>
      </p:sp>
    </p:spTree>
    <p:extLst>
      <p:ext uri="{BB962C8B-B14F-4D97-AF65-F5344CB8AC3E}">
        <p14:creationId xmlns:p14="http://schemas.microsoft.com/office/powerpoint/2010/main" val="156732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smtClean="0">
                <a:solidFill>
                  <a:schemeClr val="tx1"/>
                </a:solidFill>
                <a:latin typeface="+mj-ea"/>
                <a:ea typeface="+mn-ea"/>
                <a:cs typeface="+mn-cs"/>
              </a:rPr>
              <a:t>优先队列</a:t>
            </a:r>
            <a:endParaRPr lang="en-US" altLang="zh-CN" sz="1000" kern="1200" dirty="0" smtClean="0">
              <a:solidFill>
                <a:schemeClr val="tx1"/>
              </a:solidFill>
              <a:latin typeface="+mj-ea"/>
              <a:ea typeface="+mn-ea"/>
              <a:cs typeface="+mn-cs"/>
            </a:endParaRPr>
          </a:p>
          <a:p>
            <a:r>
              <a:rPr lang="zh-CN" altLang="en-US" sz="1000" kern="1200" dirty="0" smtClean="0">
                <a:solidFill>
                  <a:schemeClr val="tx1"/>
                </a:solidFill>
                <a:latin typeface="+mj-ea"/>
                <a:ea typeface="+mn-ea"/>
                <a:cs typeface="+mn-cs"/>
              </a:rPr>
              <a:t>按照入队子树的权重和进行排列，权重越小，优先值越高</a:t>
            </a:r>
          </a:p>
          <a:p>
            <a:endParaRPr lang="en-US" altLang="zh-CN" dirty="0" smtClean="0"/>
          </a:p>
          <a:p>
            <a:r>
              <a:rPr lang="en-US" altLang="zh-CN" dirty="0" smtClean="0"/>
              <a:t>V1 v2 v3 v4 </a:t>
            </a:r>
            <a:r>
              <a:rPr lang="zh-CN" altLang="en-US" dirty="0" smtClean="0"/>
              <a:t>拥有我们给的查询的标签</a:t>
            </a:r>
            <a:endParaRPr lang="en-US" altLang="zh-CN" dirty="0" smtClean="0"/>
          </a:p>
          <a:p>
            <a:r>
              <a:rPr lang="zh-CN" altLang="en-US" dirty="0" smtClean="0"/>
              <a:t>局限：</a:t>
            </a:r>
            <a:endParaRPr lang="en-US" altLang="zh-CN" dirty="0" smtClean="0"/>
          </a:p>
          <a:p>
            <a:r>
              <a:rPr lang="zh-CN" altLang="en-US" dirty="0" smtClean="0"/>
              <a:t>时间复杂度</a:t>
            </a:r>
            <a:r>
              <a:rPr lang="zh-CN" altLang="en-US" baseline="0" dirty="0" smtClean="0"/>
              <a:t>  当给定的查询关键字个数大于</a:t>
            </a:r>
            <a:r>
              <a:rPr lang="en-US" altLang="zh-CN" baseline="0" dirty="0" smtClean="0"/>
              <a:t>8</a:t>
            </a:r>
            <a:r>
              <a:rPr lang="zh-CN" altLang="en-US" baseline="0" dirty="0" smtClean="0"/>
              <a:t>个时（当处理比较大的图时）就已经不能得出结果，同时也非常占用空间</a:t>
            </a:r>
            <a:endParaRPr lang="en-US" altLang="zh-CN" baseline="0" dirty="0" smtClean="0"/>
          </a:p>
          <a:p>
            <a:r>
              <a:rPr lang="zh-CN" altLang="en-US" baseline="0" dirty="0" smtClean="0"/>
              <a:t>我感觉不能算是缺点  只有当程序结束时才能得到结果。</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5</a:t>
            </a:fld>
            <a:endParaRPr lang="zh-CN" altLang="en-US"/>
          </a:p>
        </p:txBody>
      </p:sp>
    </p:spTree>
    <p:extLst>
      <p:ext uri="{BB962C8B-B14F-4D97-AF65-F5344CB8AC3E}">
        <p14:creationId xmlns:p14="http://schemas.microsoft.com/office/powerpoint/2010/main" val="418776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14:m>
                  <m:oMath xmlns:m="http://schemas.openxmlformats.org/officeDocument/2006/math">
                    <m:acc>
                      <m:accPr>
                        <m:chr m:val="̃"/>
                        <m:ctrlPr>
                          <a:rPr lang="zh-CN" altLang="en-US" i="1">
                            <a:latin typeface="Cambria Math" panose="02040503050406030204" pitchFamily="18" charset="0"/>
                          </a:rPr>
                        </m:ctrlPr>
                      </m:accPr>
                      <m:e>
                        <m:r>
                          <a:rPr lang="en-US" altLang="zh-CN" b="0" i="1" spc="-150" smtClean="0">
                            <a:latin typeface="Cambria Math" panose="02040503050406030204" pitchFamily="18" charset="0"/>
                          </a:rPr>
                          <m:t>𝑣</m:t>
                        </m:r>
                        <m:r>
                          <a:rPr lang="en-US" altLang="zh-CN" i="1" spc="-150" baseline="-25000">
                            <a:latin typeface="Cambria Math" panose="02040503050406030204" pitchFamily="18" charset="0"/>
                          </a:rPr>
                          <m:t>𝑝</m:t>
                        </m:r>
                      </m:e>
                    </m:acc>
                    <m:r>
                      <a:rPr lang="en-US" altLang="zh-CN" spc="-150" baseline="-25000">
                        <a:latin typeface="Cambria Math" panose="02040503050406030204" pitchFamily="18" charset="0"/>
                      </a:rPr>
                      <m:t> </m:t>
                    </m:r>
                  </m:oMath>
                </a14:m>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将</a:t>
                </a:r>
                <a:r>
                  <a:rPr lang="en-US" altLang="zh-CN" dirty="0" smtClean="0"/>
                  <a:t>v </a:t>
                </a:r>
                <a:r>
                  <a:rPr lang="zh-CN" altLang="en-US" dirty="0" smtClean="0"/>
                  <a:t>到</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en-US" altLang="zh-CN" baseline="0" dirty="0" smtClean="0"/>
              </a:p>
              <a:p>
                <a:r>
                  <a:rPr lang="zh-CN" altLang="en-US" baseline="0" dirty="0" smtClean="0"/>
                  <a:t>注意我们会用一个 </a:t>
                </a:r>
                <a:r>
                  <a:rPr lang="en-US" altLang="zh-CN" baseline="0" dirty="0" smtClean="0"/>
                  <a:t>D </a:t>
                </a:r>
                <a:r>
                  <a:rPr lang="zh-CN" altLang="en-US" baseline="0" dirty="0" smtClean="0"/>
                  <a:t>来保存已经求得的状态的最优</a:t>
                </a:r>
                <a:endParaRPr lang="en-US" altLang="zh-CN" baseline="0" dirty="0" smtClean="0"/>
              </a:p>
              <a:p>
                <a:r>
                  <a:rPr lang="zh-CN" altLang="en-US" baseline="0" dirty="0" smtClean="0"/>
                  <a:t>注意合并时 </a:t>
                </a:r>
                <a:r>
                  <a:rPr lang="en-US" altLang="zh-CN" baseline="0" dirty="0" smtClean="0"/>
                  <a:t>X </a:t>
                </a:r>
                <a:r>
                  <a:rPr lang="zh-CN" altLang="en-US" baseline="0" dirty="0" smtClean="0"/>
                  <a:t>与</a:t>
                </a:r>
                <a:r>
                  <a:rPr lang="en-US" altLang="zh-CN" baseline="0" dirty="0" smtClean="0"/>
                  <a:t>X- </a:t>
                </a:r>
                <a:r>
                  <a:rPr lang="zh-CN" altLang="en-US" baseline="0" dirty="0" smtClean="0"/>
                  <a:t>不能有交集</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r>
                  <a:rPr lang="zh-CN" altLang="en-US" i="0">
                    <a:latin typeface="Cambria Math" panose="02040503050406030204" pitchFamily="18" charset="0"/>
                  </a:rPr>
                  <a:t>(</a:t>
                </a:r>
                <a:r>
                  <a:rPr lang="en-US" altLang="zh-CN" b="0" i="0" spc="-150" smtClean="0">
                    <a:latin typeface="Cambria Math" panose="02040503050406030204" pitchFamily="18" charset="0"/>
                  </a:rPr>
                  <a:t>𝑣</a:t>
                </a:r>
                <a:r>
                  <a:rPr lang="en-US" altLang="zh-CN" i="0" spc="-150" baseline="-25000">
                    <a:latin typeface="Cambria Math" panose="02040503050406030204" pitchFamily="18" charset="0"/>
                  </a:rPr>
                  <a:t>𝑝</a:t>
                </a:r>
                <a:r>
                  <a:rPr lang="zh-CN" altLang="en-US" i="0" spc="-150" baseline="-25000">
                    <a:latin typeface="Cambria Math" panose="02040503050406030204" pitchFamily="18" charset="0"/>
                  </a:rPr>
                  <a:t>) ̃</a:t>
                </a:r>
                <a:r>
                  <a:rPr lang="en-US" altLang="zh-CN" i="0" spc="-150" baseline="-25000">
                    <a:latin typeface="Cambria Math" panose="02040503050406030204" pitchFamily="18" charset="0"/>
                  </a:rPr>
                  <a:t>  </a:t>
                </a:r>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将</a:t>
                </a:r>
                <a:r>
                  <a:rPr lang="en-US" altLang="zh-CN" dirty="0" smtClean="0"/>
                  <a:t>v </a:t>
                </a:r>
                <a:r>
                  <a:rPr lang="zh-CN" altLang="en-US" dirty="0" smtClean="0"/>
                  <a:t>到</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zh-CN" altLang="en-US" dirty="0"/>
              </a:p>
            </p:txBody>
          </p:sp>
        </mc:Fallback>
      </mc:AlternateContent>
      <p:sp>
        <p:nvSpPr>
          <p:cNvPr id="4" name="灯片编号占位符 3"/>
          <p:cNvSpPr>
            <a:spLocks noGrp="1"/>
          </p:cNvSpPr>
          <p:nvPr>
            <p:ph type="sldNum" sz="quarter" idx="10"/>
          </p:nvPr>
        </p:nvSpPr>
        <p:spPr/>
        <p:txBody>
          <a:bodyPr/>
          <a:lstStyle/>
          <a:p>
            <a:fld id="{6D976821-E27C-468A-B0DF-45C41166D256}" type="slidenum">
              <a:rPr lang="zh-CN" altLang="en-US" smtClean="0"/>
              <a:t>6</a:t>
            </a:fld>
            <a:endParaRPr lang="zh-CN" altLang="en-US"/>
          </a:p>
        </p:txBody>
      </p:sp>
    </p:spTree>
    <p:extLst>
      <p:ext uri="{BB962C8B-B14F-4D97-AF65-F5344CB8AC3E}">
        <p14:creationId xmlns:p14="http://schemas.microsoft.com/office/powerpoint/2010/main" val="25033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Assume that each edge in the graph G has a positive weight. </a:t>
            </a:r>
            <a:endParaRPr lang="en-US" altLang="zh-CN" dirty="0" smtClean="0"/>
          </a:p>
          <a:p>
            <a:r>
              <a:rPr lang="zh-CN" altLang="en-US" smtClean="0"/>
              <a:t>定理</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7</a:t>
            </a:fld>
            <a:endParaRPr lang="zh-CN" altLang="en-US"/>
          </a:p>
        </p:txBody>
      </p:sp>
    </p:spTree>
    <p:extLst>
      <p:ext uri="{BB962C8B-B14F-4D97-AF65-F5344CB8AC3E}">
        <p14:creationId xmlns:p14="http://schemas.microsoft.com/office/powerpoint/2010/main" val="171952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这个定理我估计作者是偶然猜测出来的，证明很马虎。。。。。</a:t>
            </a:r>
            <a:r>
              <a:rPr lang="en-US" altLang="zh-CN" dirty="0" smtClean="0"/>
              <a:t>cry...s</a:t>
            </a:r>
          </a:p>
          <a:p>
            <a:r>
              <a:rPr lang="zh-CN" altLang="en-US" dirty="0" smtClean="0"/>
              <a:t>大于</a:t>
            </a:r>
            <a:r>
              <a:rPr lang="zh-CN" altLang="en-US" baseline="0" dirty="0" smtClean="0"/>
              <a:t> </a:t>
            </a:r>
            <a:r>
              <a:rPr lang="en-US" altLang="zh-CN" baseline="0" dirty="0" smtClean="0"/>
              <a:t>2/3 f*</a:t>
            </a:r>
            <a:r>
              <a:rPr lang="zh-CN" altLang="en-US" baseline="0" dirty="0" smtClean="0"/>
              <a:t>（</a:t>
            </a:r>
            <a:r>
              <a:rPr lang="en-US" altLang="zh-CN" baseline="0" dirty="0" smtClean="0"/>
              <a:t>P</a:t>
            </a:r>
            <a:r>
              <a:rPr lang="zh-CN" altLang="en-US" baseline="0" dirty="0" smtClean="0"/>
              <a:t>）的状态不需要树合并操作来进行</a:t>
            </a:r>
            <a:endParaRPr lang="en-US" altLang="zh-CN" baseline="0" dirty="0" smtClean="0"/>
          </a:p>
          <a:p>
            <a:r>
              <a:rPr lang="zh-CN" altLang="en-US" dirty="0" smtClean="0"/>
              <a:t>通过两个定理来减少了中间状态的求解次数 ，注意是 </a:t>
            </a:r>
            <a:r>
              <a:rPr lang="zh-CN" altLang="en-US" b="1" dirty="0" smtClean="0"/>
              <a:t>减少了求解次数</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8</a:t>
            </a:fld>
            <a:endParaRPr lang="zh-CN" altLang="en-US"/>
          </a:p>
        </p:txBody>
      </p:sp>
    </p:spTree>
    <p:extLst>
      <p:ext uri="{BB962C8B-B14F-4D97-AF65-F5344CB8AC3E}">
        <p14:creationId xmlns:p14="http://schemas.microsoft.com/office/powerpoint/2010/main" val="154056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首先对比一下搜索效果</a:t>
            </a:r>
            <a:endParaRPr lang="en-US" altLang="zh-CN" dirty="0" smtClean="0"/>
          </a:p>
          <a:p>
            <a:r>
              <a:rPr lang="en-US" altLang="zh-CN" dirty="0" smtClean="0"/>
              <a:t>A* </a:t>
            </a:r>
            <a:r>
              <a:rPr lang="zh-CN" altLang="en-US" dirty="0" smtClean="0"/>
              <a:t>是一种用于寻找最短路径的搜寻策略</a:t>
            </a:r>
            <a:endParaRPr lang="en-US" altLang="zh-CN" dirty="0" smtClean="0"/>
          </a:p>
          <a:p>
            <a:endParaRPr lang="en-US" altLang="zh-CN" dirty="0" smtClean="0"/>
          </a:p>
          <a:p>
            <a:r>
              <a:rPr lang="en-US" altLang="zh-CN" dirty="0" smtClean="0"/>
              <a:t>PrunedDP++</a:t>
            </a:r>
            <a:r>
              <a:rPr lang="zh-CN" altLang="en-US" dirty="0" smtClean="0"/>
              <a:t>方法与 </a:t>
            </a:r>
            <a:r>
              <a:rPr lang="en-US" altLang="zh-CN" dirty="0" smtClean="0"/>
              <a:t>PrunedDP</a:t>
            </a:r>
            <a:r>
              <a:rPr lang="zh-CN" altLang="en-US" dirty="0" smtClean="0"/>
              <a:t>方法在计算的流程上是极为相似的，区别在于在优先队列中的优先值计算时发生了一点点改变</a:t>
            </a:r>
            <a:endParaRPr lang="en-US" altLang="zh-CN" dirty="0" smtClean="0"/>
          </a:p>
          <a:p>
            <a:r>
              <a:rPr lang="zh-CN" altLang="en-US" dirty="0" smtClean="0"/>
              <a:t>由之前的比较每个状态自身的权重值大小改为了自身权重值加了一个启发式估计的一个值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9</a:t>
            </a:fld>
            <a:endParaRPr lang="zh-CN" altLang="en-US"/>
          </a:p>
        </p:txBody>
      </p:sp>
    </p:spTree>
    <p:extLst>
      <p:ext uri="{BB962C8B-B14F-4D97-AF65-F5344CB8AC3E}">
        <p14:creationId xmlns:p14="http://schemas.microsoft.com/office/powerpoint/2010/main" val="11219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也就是说寻找（</a:t>
            </a:r>
            <a:r>
              <a:rPr lang="en-US" altLang="zh-CN" b="1" dirty="0" smtClean="0"/>
              <a:t>v,X-</a:t>
            </a:r>
            <a:r>
              <a:rPr lang="zh-CN" altLang="en-US" b="1" dirty="0" smtClean="0"/>
              <a:t>）的我们能肯定的最大的值</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10</a:t>
            </a:fld>
            <a:endParaRPr lang="zh-CN" altLang="en-US"/>
          </a:p>
        </p:txBody>
      </p:sp>
    </p:spTree>
    <p:extLst>
      <p:ext uri="{BB962C8B-B14F-4D97-AF65-F5344CB8AC3E}">
        <p14:creationId xmlns:p14="http://schemas.microsoft.com/office/powerpoint/2010/main" val="20309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查询的关键字个数变化时</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12</a:t>
            </a:fld>
            <a:endParaRPr lang="zh-CN" altLang="en-US"/>
          </a:p>
        </p:txBody>
      </p:sp>
    </p:spTree>
    <p:extLst>
      <p:ext uri="{BB962C8B-B14F-4D97-AF65-F5344CB8AC3E}">
        <p14:creationId xmlns:p14="http://schemas.microsoft.com/office/powerpoint/2010/main" val="58991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1A37C1-E7DF-4582-BB6E-1AE80099D491}"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14336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1A37C1-E7DF-4582-BB6E-1AE80099D491}" type="datetimeFigureOut">
              <a:rPr lang="zh-CN" altLang="en-US" smtClean="0"/>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71287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1A37C1-E7DF-4582-BB6E-1AE80099D491}" type="datetimeFigureOut">
              <a:rPr lang="zh-CN" altLang="en-US" smtClean="0"/>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195346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1A37C1-E7DF-4582-BB6E-1AE80099D491}"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137009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A37C1-E7DF-4582-BB6E-1AE80099D491}" type="datetimeFigureOut">
              <a:rPr lang="zh-CN" altLang="en-US" smtClean="0"/>
              <a:pPr/>
              <a:t>2016/10/14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45601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1A37C1-E7DF-4582-BB6E-1AE80099D491}" type="datetimeFigureOut">
              <a:rPr lang="zh-CN" altLang="en-US" smtClean="0"/>
              <a:pPr/>
              <a:t>2016/10/14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148815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1A37C1-E7DF-4582-BB6E-1AE80099D491}" type="datetimeFigureOut">
              <a:rPr lang="zh-CN" altLang="en-US" smtClean="0"/>
              <a:pPr/>
              <a:t>2016/10/14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400245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1A37C1-E7DF-4582-BB6E-1AE80099D491}" type="datetimeFigureOut">
              <a:rPr lang="zh-CN" altLang="en-US" smtClean="0"/>
              <a:pPr/>
              <a:t>2016/10/14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70482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1A37C1-E7DF-4582-BB6E-1AE80099D491}" type="datetimeFigureOut">
              <a:rPr lang="zh-CN" altLang="en-US" smtClean="0"/>
              <a:pPr/>
              <a:t>2016/10/14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2440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1A37C1-E7DF-4582-BB6E-1AE80099D491}" type="datetimeFigureOut">
              <a:rPr lang="zh-CN" altLang="en-US" smtClean="0"/>
              <a:t>2016/10/14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345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1A37C1-E7DF-4582-BB6E-1AE80099D491}" type="datetimeFigureOut">
              <a:rPr lang="zh-CN" altLang="en-US" smtClean="0"/>
              <a:t>2016/10/14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99344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A37C1-E7DF-4582-BB6E-1AE80099D491}" type="datetimeFigureOut">
              <a:rPr lang="zh-CN" altLang="en-US" smtClean="0"/>
              <a:t>2016/10/14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55360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1.png"/><Relationship Id="rId5" Type="http://schemas.openxmlformats.org/officeDocument/2006/relationships/image" Target="../media/image4.png"/><Relationship Id="rId10"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GIF"/><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830484" y="2543542"/>
            <a:ext cx="10531033" cy="1751062"/>
          </a:xfrm>
          <a:prstGeom prst="rect">
            <a:avLst/>
          </a:prstGeom>
        </p:spPr>
      </p:pic>
      <p:sp>
        <p:nvSpPr>
          <p:cNvPr id="5" name="矩形 4"/>
          <p:cNvSpPr/>
          <p:nvPr/>
        </p:nvSpPr>
        <p:spPr>
          <a:xfrm>
            <a:off x="1002170" y="1086363"/>
            <a:ext cx="10187661" cy="584775"/>
          </a:xfrm>
          <a:prstGeom prst="rect">
            <a:avLst/>
          </a:prstGeom>
        </p:spPr>
        <p:txBody>
          <a:bodyPr wrap="none">
            <a:spAutoFit/>
          </a:bodyPr>
          <a:lstStyle/>
          <a:p>
            <a:pPr algn="ctr"/>
            <a:r>
              <a:rPr lang="zh-CN" altLang="en-US" sz="3200" dirty="0" smtClean="0">
                <a:latin typeface="微软雅黑" panose="020B0503020204020204" pitchFamily="34" charset="-122"/>
                <a:ea typeface="微软雅黑" panose="020B0503020204020204" pitchFamily="34" charset="-122"/>
              </a:rPr>
              <a:t>Efficient and Progressive Group Steiner Tree Search</a:t>
            </a:r>
            <a:endParaRPr lang="zh-CN" altLang="en-US" sz="3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135113" y="4868472"/>
            <a:ext cx="2536166" cy="1077218"/>
          </a:xfrm>
          <a:prstGeom prst="rect">
            <a:avLst/>
          </a:prstGeom>
          <a:noFill/>
        </p:spPr>
        <p:txBody>
          <a:bodyPr wrap="square" rtlCol="0">
            <a:spAutoFit/>
          </a:bodyPr>
          <a:lstStyle/>
          <a:p>
            <a:pPr algn="ctr">
              <a:spcAft>
                <a:spcPts val="600"/>
              </a:spcAft>
            </a:pPr>
            <a:r>
              <a:rPr lang="en-US" altLang="zh-CN" i="1" dirty="0" smtClean="0">
                <a:latin typeface="微软雅黑" panose="020B0503020204020204" pitchFamily="34" charset="-122"/>
                <a:ea typeface="微软雅黑" panose="020B0503020204020204" pitchFamily="34" charset="-122"/>
              </a:rPr>
              <a:t>SIGMOD-2016</a:t>
            </a:r>
            <a:endParaRPr lang="en-US" altLang="zh-CN" i="1" dirty="0">
              <a:latin typeface="微软雅黑" panose="020B0503020204020204" pitchFamily="34" charset="-122"/>
              <a:ea typeface="微软雅黑" panose="020B0503020204020204" pitchFamily="34" charset="-122"/>
            </a:endParaRPr>
          </a:p>
          <a:p>
            <a:pPr algn="ctr">
              <a:spcAft>
                <a:spcPts val="600"/>
              </a:spcAft>
            </a:pPr>
            <a:r>
              <a:rPr lang="en-US" altLang="zh-CN" dirty="0">
                <a:latin typeface="微软雅黑" panose="020B0503020204020204" pitchFamily="34" charset="-122"/>
                <a:ea typeface="微软雅黑" panose="020B0503020204020204" pitchFamily="34" charset="-122"/>
              </a:rPr>
              <a:t>TianzhuWei</a:t>
            </a:r>
          </a:p>
          <a:p>
            <a:pPr algn="ctr">
              <a:spcAft>
                <a:spcPts val="600"/>
              </a:spcAft>
            </a:pPr>
            <a:r>
              <a:rPr lang="en-US" altLang="zh-CN" dirty="0" smtClean="0">
                <a:latin typeface="微软雅黑" panose="020B0503020204020204" pitchFamily="34" charset="-122"/>
                <a:ea typeface="微软雅黑" panose="020B0503020204020204" pitchFamily="34" charset="-122"/>
              </a:rPr>
              <a:t>2016/10/</a:t>
            </a:r>
            <a:r>
              <a:rPr lang="en-US" altLang="zh-CN" b="1" u="sng" dirty="0" smtClean="0">
                <a:solidFill>
                  <a:srgbClr val="FF0000"/>
                </a:solidFill>
                <a:latin typeface="微软雅黑" panose="020B0503020204020204" pitchFamily="34" charset="-122"/>
                <a:ea typeface="微软雅黑" panose="020B0503020204020204" pitchFamily="34" charset="-122"/>
              </a:rPr>
              <a:t>??</a:t>
            </a:r>
            <a:endParaRPr lang="zh-CN" altLang="en-US" b="1"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0156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mc:AlternateContent xmlns:mc="http://schemas.openxmlformats.org/markup-compatibility/2006" xmlns:a14="http://schemas.microsoft.com/office/drawing/2010/main">
        <mc:Choice Requires="a14">
          <p:sp>
            <p:nvSpPr>
              <p:cNvPr id="3" name="文本框 2"/>
              <p:cNvSpPr txBox="1"/>
              <p:nvPr/>
            </p:nvSpPr>
            <p:spPr>
              <a:xfrm>
                <a:off x="1056000" y="1449000"/>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6000" y="1449000"/>
                <a:ext cx="2248821" cy="307777"/>
              </a:xfrm>
              <a:prstGeom prst="rect">
                <a:avLst/>
              </a:prstGeom>
              <a:blipFill rotWithShape="0">
                <a:blip r:embed="rId3"/>
                <a:stretch>
                  <a:fillRect l="-3523" t="-4000" r="-3523" b="-36000"/>
                </a:stretch>
              </a:blipFill>
            </p:spPr>
            <p:txBody>
              <a:bodyPr/>
              <a:lstStyle/>
              <a:p>
                <a:r>
                  <a:rPr lang="zh-CN" altLang="en-US">
                    <a:noFill/>
                  </a:rPr>
                  <a:t> </a:t>
                </a:r>
              </a:p>
            </p:txBody>
          </p:sp>
        </mc:Fallback>
      </mc:AlternateContent>
      <p:grpSp>
        <p:nvGrpSpPr>
          <p:cNvPr id="7" name="组合 6"/>
          <p:cNvGrpSpPr/>
          <p:nvPr/>
        </p:nvGrpSpPr>
        <p:grpSpPr>
          <a:xfrm>
            <a:off x="1029178" y="2087856"/>
            <a:ext cx="4238563" cy="400110"/>
            <a:chOff x="1029178" y="2087856"/>
            <a:chExt cx="4238563" cy="400110"/>
          </a:xfrm>
        </p:grpSpPr>
        <mc:AlternateContent xmlns:mc="http://schemas.openxmlformats.org/markup-compatibility/2006" xmlns:a14="http://schemas.microsoft.com/office/drawing/2010/main">
          <mc:Choice Requires="a14">
            <p:sp>
              <p:nvSpPr>
                <p:cNvPr id="4" name="文本框 3"/>
                <p:cNvSpPr txBox="1"/>
                <p:nvPr/>
              </p:nvSpPr>
              <p:spPr>
                <a:xfrm>
                  <a:off x="1029178" y="2132004"/>
                  <a:ext cx="2877519" cy="306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𝑋</m:t>
                            </m:r>
                            <m:r>
                              <a:rPr lang="en-US" altLang="zh-CN" sz="2000" b="0" i="1" smtClean="0">
                                <a:solidFill>
                                  <a:srgbClr val="FF0000"/>
                                </a:solidFill>
                                <a:latin typeface="Cambria Math" panose="02040503050406030204" pitchFamily="18" charset="0"/>
                              </a:rPr>
                              <m:t> </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ea typeface="微软雅黑" panose="020B0503020204020204" pitchFamily="34" charset="-122"/>
                              </a:rPr>
                            </m:ctrlPr>
                          </m:accPr>
                          <m:e>
                            <m:r>
                              <a:rPr lang="en-US" altLang="zh-CN" sz="2000" b="1" i="1">
                                <a:solidFill>
                                  <a:srgbClr val="FF0000"/>
                                </a:solidFill>
                                <a:latin typeface="Cambria Math" panose="02040503050406030204" pitchFamily="18" charset="0"/>
                                <a:ea typeface="微软雅黑" panose="020B0503020204020204" pitchFamily="34" charset="-122"/>
                              </a:rPr>
                              <m:t>𝑿</m:t>
                            </m:r>
                          </m:e>
                        </m:acc>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29178" y="2132004"/>
                  <a:ext cx="2877519" cy="306494"/>
                </a:xfrm>
                <a:prstGeom prst="rect">
                  <a:avLst/>
                </a:prstGeom>
                <a:blipFill rotWithShape="0">
                  <a:blip r:embed="rId4"/>
                  <a:stretch>
                    <a:fillRect l="-2966" t="-4000" r="-1059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296000" y="2087856"/>
                  <a:ext cx="971741" cy="400110"/>
                </a:xfrm>
                <a:prstGeom prst="rect">
                  <a:avLst/>
                </a:prstGeom>
              </p:spPr>
              <p:txBody>
                <a:bodyPr wrap="none">
                  <a:spAutoFit/>
                </a:bodyPr>
                <a:lstStyle/>
                <a:p>
                  <a14:m>
                    <m:oMath xmlns:m="http://schemas.openxmlformats.org/officeDocument/2006/math">
                      <m:acc>
                        <m:accPr>
                          <m:chr m:val="̅"/>
                          <m:ctrlPr>
                            <a:rPr lang="zh-CN" altLang="en-US" sz="2000" i="1" smtClean="0">
                              <a:solidFill>
                                <a:schemeClr val="tx1"/>
                              </a:solidFill>
                              <a:latin typeface="Cambria Math" panose="02040503050406030204" pitchFamily="18" charset="0"/>
                              <a:ea typeface="微软雅黑" panose="020B0503020204020204" pitchFamily="34" charset="-122"/>
                            </a:rPr>
                          </m:ctrlPr>
                        </m:accPr>
                        <m:e>
                          <m:r>
                            <a:rPr lang="en-US" altLang="zh-CN" sz="2000" b="0" i="1">
                              <a:solidFill>
                                <a:schemeClr val="tx1"/>
                              </a:solidFill>
                              <a:latin typeface="Cambria Math" panose="02040503050406030204" pitchFamily="18" charset="0"/>
                              <a:ea typeface="微软雅黑" panose="020B0503020204020204" pitchFamily="34" charset="-122"/>
                            </a:rPr>
                            <m:t>𝑋</m:t>
                          </m:r>
                        </m:e>
                      </m:acc>
                    </m:oMath>
                  </a14:m>
                  <a:r>
                    <a:rPr lang="en-US" altLang="zh-CN" sz="2000" dirty="0" smtClean="0">
                      <a:solidFill>
                        <a:schemeClr val="tx1"/>
                      </a:solidFill>
                    </a:rPr>
                    <a:t> = P\X</a:t>
                  </a:r>
                  <a:endParaRPr lang="zh-CN" altLang="en-US" sz="2000"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296000" y="2087856"/>
                  <a:ext cx="971741" cy="400110"/>
                </a:xfrm>
                <a:prstGeom prst="rect">
                  <a:avLst/>
                </a:prstGeom>
                <a:blipFill rotWithShape="0">
                  <a:blip r:embed="rId5"/>
                  <a:stretch>
                    <a:fillRect t="-7576" r="-5660" b="-25758"/>
                  </a:stretch>
                </a:blipFill>
              </p:spPr>
              <p:txBody>
                <a:bodyPr/>
                <a:lstStyle/>
                <a:p>
                  <a:r>
                    <a:rPr lang="zh-CN" altLang="en-US">
                      <a:noFill/>
                    </a:rPr>
                    <a:t> </a:t>
                  </a:r>
                </a:p>
              </p:txBody>
            </p:sp>
          </mc:Fallback>
        </mc:AlternateContent>
      </p:grpSp>
      <p:sp>
        <p:nvSpPr>
          <p:cNvPr id="6" name="圆角矩形 5"/>
          <p:cNvSpPr/>
          <p:nvPr/>
        </p:nvSpPr>
        <p:spPr>
          <a:xfrm>
            <a:off x="3036000" y="2085196"/>
            <a:ext cx="870697" cy="4001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4482" y="1367388"/>
            <a:ext cx="3031856"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One-label lower bound</a:t>
            </a:r>
          </a:p>
        </p:txBody>
      </p:sp>
      <mc:AlternateContent xmlns:mc="http://schemas.openxmlformats.org/markup-compatibility/2006" xmlns:a14="http://schemas.microsoft.com/office/drawing/2010/main">
        <mc:Choice Requires="a14">
          <p:sp>
            <p:nvSpPr>
              <p:cNvPr id="9" name="矩形 8"/>
              <p:cNvSpPr/>
              <p:nvPr/>
            </p:nvSpPr>
            <p:spPr>
              <a:xfrm>
                <a:off x="4157674" y="1367388"/>
                <a:ext cx="10324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𝑇</m:t>
                      </m:r>
                      <m:r>
                        <a:rPr lang="en-US" altLang="zh-CN" sz="200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𝑣</m:t>
                      </m:r>
                      <m:r>
                        <a:rPr lang="en-US" altLang="zh-CN" sz="2000" i="1" smtClean="0">
                          <a:solidFill>
                            <a:schemeClr val="tx1"/>
                          </a:solidFill>
                          <a:latin typeface="Cambria Math" panose="02040503050406030204" pitchFamily="18" charset="0"/>
                        </a:rPr>
                        <m:t>,</m:t>
                      </m:r>
                      <m:acc>
                        <m:accPr>
                          <m:chr m:val="̅"/>
                          <m:ctrlPr>
                            <a:rPr lang="zh-CN" altLang="en-US" sz="2000" b="1" i="1">
                              <a:solidFill>
                                <a:schemeClr val="tx1"/>
                              </a:solidFill>
                              <a:latin typeface="Cambria Math" panose="02040503050406030204" pitchFamily="18" charset="0"/>
                              <a:ea typeface="微软雅黑" panose="020B0503020204020204" pitchFamily="34" charset="-122"/>
                            </a:rPr>
                          </m:ctrlPr>
                        </m:accPr>
                        <m:e>
                          <m:r>
                            <a:rPr lang="en-US" altLang="zh-CN" sz="2000" b="1" i="1">
                              <a:solidFill>
                                <a:schemeClr val="tx1"/>
                              </a:solidFill>
                              <a:latin typeface="Cambria Math" panose="02040503050406030204" pitchFamily="18" charset="0"/>
                              <a:ea typeface="微软雅黑" panose="020B0503020204020204" pitchFamily="34" charset="-122"/>
                            </a:rPr>
                            <m:t>𝑿</m:t>
                          </m:r>
                        </m:e>
                      </m:acc>
                      <m:r>
                        <a:rPr lang="en-US" altLang="zh-CN" sz="2000" i="1">
                          <a:solidFill>
                            <a:schemeClr val="tx1"/>
                          </a:solidFill>
                          <a:latin typeface="Cambria Math" panose="02040503050406030204" pitchFamily="18" charset="0"/>
                        </a:rPr>
                        <m:t>)</m:t>
                      </m:r>
                    </m:oMath>
                  </m:oMathPara>
                </a14:m>
                <a:endParaRPr lang="zh-CN" altLang="en-US" sz="2000"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157674" y="1367388"/>
                <a:ext cx="1032462" cy="400110"/>
              </a:xfrm>
              <a:prstGeom prst="rect">
                <a:avLst/>
              </a:prstGeom>
              <a:blipFill rotWithShape="0">
                <a:blip r:embed="rId6"/>
                <a:stretch>
                  <a:fillRect r="-21893"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64482" y="2936557"/>
                <a:ext cx="5825124" cy="9848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2000" b="1" i="1" smtClean="0">
                          <a:latin typeface="Cambria Math" panose="02040503050406030204" pitchFamily="18" charset="0"/>
                        </a:rPr>
                        <m:t>𝑻</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e>
                      </m:d>
                    </m:oMath>
                  </m:oMathPara>
                </a14:m>
                <a:endParaRPr lang="en-US" altLang="zh-CN" b="1" dirty="0" smtClean="0"/>
              </a:p>
              <a:p>
                <a:endParaRPr lang="en-US" altLang="zh-CN" b="0" dirty="0" smtClean="0"/>
              </a:p>
              <a:p>
                <a:pPr/>
                <a14:m>
                  <m:oMathPara xmlns:m="http://schemas.openxmlformats.org/officeDocument/2006/math">
                    <m:oMathParaPr>
                      <m:jc m:val="center"/>
                    </m:oMathParaPr>
                    <m:oMath xmlns:m="http://schemas.openxmlformats.org/officeDocument/2006/math">
                      <m:r>
                        <a:rPr lang="zh-CN" altLang="en-US" sz="2000" i="1" smtClean="0">
                          <a:latin typeface="Cambria Math" panose="02040503050406030204" pitchFamily="18" charset="0"/>
                        </a:rPr>
                        <m:t>𝛑</m:t>
                      </m:r>
                      <m:r>
                        <a:rPr lang="en-US" altLang="zh-CN" sz="2000" b="0" i="1" smtClean="0">
                          <a:latin typeface="Cambria Math" panose="02040503050406030204" pitchFamily="18" charset="0"/>
                        </a:rPr>
                        <m:t>1</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baseline="3000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e>
                      </m:d>
                      <m:r>
                        <a:rPr lang="en-US" altLang="zh-CN" sz="2000" b="0" i="1" smtClean="0">
                          <a:latin typeface="Cambria Math" panose="02040503050406030204" pitchFamily="18" charset="0"/>
                          <a:ea typeface="微软雅黑" panose="020B0503020204020204" pitchFamily="34" charset="-122"/>
                        </a:rPr>
                        <m:t>=</m:t>
                      </m:r>
                      <m:func>
                        <m:funcPr>
                          <m:ctrlPr>
                            <a:rPr lang="en-US" altLang="zh-CN" sz="2000" b="0" i="1" smtClean="0">
                              <a:latin typeface="Cambria Math" panose="02040503050406030204" pitchFamily="18" charset="0"/>
                              <a:ea typeface="微软雅黑" panose="020B0503020204020204" pitchFamily="34" charset="-122"/>
                            </a:rPr>
                          </m:ctrlPr>
                        </m:funcPr>
                        <m:fName>
                          <m:r>
                            <m:rPr>
                              <m:sty m:val="p"/>
                            </m:rPr>
                            <a:rPr lang="en-US" altLang="zh-CN" sz="2000" b="0" i="0" smtClean="0">
                              <a:latin typeface="Cambria Math" panose="02040503050406030204" pitchFamily="18" charset="0"/>
                              <a:ea typeface="微软雅黑" panose="020B0503020204020204" pitchFamily="34" charset="-122"/>
                            </a:rPr>
                            <m:t>max</m:t>
                          </m:r>
                        </m:fName>
                        <m:e>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𝑓</m:t>
                              </m:r>
                              <m:r>
                                <a:rPr lang="en-US" altLang="zh-CN" sz="2000" b="0" i="1" baseline="30000"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𝑣</m:t>
                                  </m:r>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𝑥</m:t>
                                      </m:r>
                                    </m:e>
                                  </m:d>
                                </m:e>
                              </m:d>
                            </m:e>
                          </m:d>
                        </m:e>
                      </m:func>
                      <m:r>
                        <a:rPr lang="en-US" altLang="zh-CN" sz="2000" b="0" i="1" smtClean="0">
                          <a:latin typeface="Cambria Math" panose="02040503050406030204" pitchFamily="18" charset="0"/>
                          <a:ea typeface="微软雅黑" panose="020B0503020204020204" pitchFamily="34" charset="-122"/>
                        </a:rPr>
                        <m:t>  </m:t>
                      </m:r>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𝑥</m:t>
                      </m:r>
                      <m:r>
                        <a:rPr lang="en-US" altLang="zh-CN" sz="20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000" i="1">
                              <a:solidFill>
                                <a:srgbClr val="FF0000"/>
                              </a:solidFill>
                              <a:latin typeface="Cambria Math" panose="02040503050406030204" pitchFamily="18" charset="0"/>
                              <a:ea typeface="微软雅黑" panose="020B0503020204020204" pitchFamily="34" charset="-122"/>
                            </a:rPr>
                          </m:ctrlPr>
                        </m:accPr>
                        <m:e>
                          <m:r>
                            <a:rPr lang="en-US" altLang="zh-CN" sz="2000" i="1">
                              <a:solidFill>
                                <a:srgbClr val="FF0000"/>
                              </a:solidFill>
                              <a:latin typeface="Cambria Math" panose="02040503050406030204" pitchFamily="18" charset="0"/>
                              <a:ea typeface="微软雅黑" panose="020B0503020204020204" pitchFamily="34" charset="-122"/>
                            </a:rPr>
                            <m:t>𝑋</m:t>
                          </m:r>
                        </m:e>
                      </m:acc>
                      <m:r>
                        <a:rPr lang="en-US" altLang="zh-CN" sz="20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000" dirty="0" smtClean="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664482" y="2936557"/>
                <a:ext cx="5825124" cy="984885"/>
              </a:xfrm>
              <a:prstGeom prst="rect">
                <a:avLst/>
              </a:prstGeom>
              <a:blipFill rotWithShape="0">
                <a:blip r:embed="rId7"/>
                <a:stretch>
                  <a:fillRect b="-5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98088" y="4319195"/>
                <a:ext cx="5791518" cy="1015663"/>
              </a:xfrm>
              <a:prstGeom prst="rect">
                <a:avLst/>
              </a:prstGeom>
            </p:spPr>
            <p:txBody>
              <a:bodyPr wrap="square">
                <a:spAutoFit/>
              </a:bodyPr>
              <a:lstStyle/>
              <a:p>
                <a:pPr>
                  <a:lnSpc>
                    <a:spcPct val="150000"/>
                  </a:lnSpc>
                </a:pPr>
                <a:r>
                  <a:rPr lang="zh-CN" altLang="en-US" sz="2000" b="1" dirty="0" smtClean="0"/>
                  <a:t>LEMMA </a:t>
                </a:r>
                <a:endParaRPr lang="en-US" altLang="zh-CN" sz="2000" b="1" dirty="0" smtClean="0"/>
              </a:p>
              <a:p>
                <a:pPr>
                  <a:lnSpc>
                    <a:spcPct val="150000"/>
                  </a:lnSpc>
                </a:pPr>
                <a:r>
                  <a:rPr lang="zh-CN" altLang="en-US" sz="2000" b="1" dirty="0" smtClean="0"/>
                  <a:t>For any state (v</a:t>
                </a:r>
                <a:r>
                  <a:rPr lang="en-US" altLang="zh-CN" sz="2000" b="1" dirty="0" smtClean="0"/>
                  <a:t>,</a:t>
                </a:r>
                <a:r>
                  <a:rPr lang="zh-CN" altLang="en-US" sz="2000" b="1" dirty="0" smtClean="0"/>
                  <a:t>X </a:t>
                </a:r>
                <a:r>
                  <a:rPr lang="zh-CN" altLang="en-US" sz="2000" b="1" dirty="0"/>
                  <a:t>), we have</a:t>
                </a:r>
                <a14:m>
                  <m:oMath xmlns:m="http://schemas.openxmlformats.org/officeDocument/2006/math">
                    <m:r>
                      <a:rPr lang="en-US" altLang="zh-CN" sz="2000" b="1" i="0" smtClean="0">
                        <a:latin typeface="Cambria Math" panose="02040503050406030204" pitchFamily="18" charset="0"/>
                      </a:rPr>
                      <m:t> </m:t>
                    </m:r>
                    <m:r>
                      <a:rPr lang="zh-CN" altLang="en-US" sz="2000" b="1" i="1">
                        <a:latin typeface="Cambria Math" panose="02040503050406030204" pitchFamily="18" charset="0"/>
                      </a:rPr>
                      <m:t>𝝅</m:t>
                    </m:r>
                    <m:r>
                      <a:rPr lang="en-US" altLang="zh-CN" sz="2000" b="1" i="1">
                        <a:latin typeface="Cambria Math" panose="02040503050406030204" pitchFamily="18" charset="0"/>
                      </a:rPr>
                      <m:t>𝟏</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𝒗</m:t>
                        </m:r>
                        <m:r>
                          <a:rPr lang="en-US" altLang="zh-CN" sz="2000" b="1" i="1">
                            <a:latin typeface="Cambria Math" panose="02040503050406030204" pitchFamily="18" charset="0"/>
                          </a:rPr>
                          <m:t>,</m:t>
                        </m:r>
                        <m:r>
                          <a:rPr lang="en-US" altLang="zh-CN" sz="2000" b="1" i="1">
                            <a:latin typeface="Cambria Math" panose="02040503050406030204" pitchFamily="18" charset="0"/>
                          </a:rPr>
                          <m:t>𝑿</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𝒇</m:t>
                    </m:r>
                    <m:r>
                      <a:rPr lang="en-US" altLang="zh-CN" sz="2000" b="1" i="1" baseline="30000" smtClean="0">
                        <a:latin typeface="Cambria Math" panose="02040503050406030204" pitchFamily="18" charset="0"/>
                      </a:rPr>
                      <m:t>∗</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a:latin typeface="Cambria Math" panose="02040503050406030204" pitchFamily="18" charset="0"/>
                            <a:ea typeface="微软雅黑" panose="020B0503020204020204" pitchFamily="34" charset="-122"/>
                          </a:rPr>
                          <m:t>𝑿</m:t>
                        </m:r>
                      </m:e>
                    </m:acc>
                    <m:r>
                      <a:rPr lang="en-US" altLang="zh-CN" sz="2000" b="1" i="1" smtClean="0">
                        <a:latin typeface="Cambria Math" panose="02040503050406030204" pitchFamily="18" charset="0"/>
                      </a:rPr>
                      <m:t>)</m:t>
                    </m:r>
                  </m:oMath>
                </a14:m>
                <a:endParaRPr lang="zh-CN" altLang="en-US" sz="2000" b="1" dirty="0"/>
              </a:p>
            </p:txBody>
          </p:sp>
        </mc:Choice>
        <mc:Fallback xmlns="">
          <p:sp>
            <p:nvSpPr>
              <p:cNvPr id="11" name="矩形 10"/>
              <p:cNvSpPr>
                <a:spLocks noRot="1" noChangeAspect="1" noMove="1" noResize="1" noEditPoints="1" noAdjustHandles="1" noChangeArrowheads="1" noChangeShapeType="1" noTextEdit="1"/>
              </p:cNvSpPr>
              <p:nvPr/>
            </p:nvSpPr>
            <p:spPr>
              <a:xfrm>
                <a:off x="698088" y="4319195"/>
                <a:ext cx="5791518" cy="1015663"/>
              </a:xfrm>
              <a:prstGeom prst="rect">
                <a:avLst/>
              </a:prstGeom>
              <a:blipFill rotWithShape="0">
                <a:blip r:embed="rId8"/>
                <a:stretch>
                  <a:fillRect l="-1158" b="-5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98088" y="2039048"/>
                <a:ext cx="6096000" cy="707886"/>
              </a:xfrm>
              <a:prstGeom prst="rect">
                <a:avLst/>
              </a:prstGeom>
            </p:spPr>
            <p:txBody>
              <a:bodyPr>
                <a:spAutoFit/>
              </a:bodyPr>
              <a:lstStyle/>
              <a:p>
                <a:r>
                  <a:rPr lang="zh-CN" altLang="en-US" sz="2000" dirty="0"/>
                  <a:t>consider the optimal connected tree rooted at v that covers only one label </a:t>
                </a:r>
                <a:r>
                  <a:rPr lang="zh-CN" altLang="en-US" sz="2000" dirty="0" smtClean="0"/>
                  <a:t>in </a:t>
                </a:r>
                <a14:m>
                  <m:oMath xmlns:m="http://schemas.openxmlformats.org/officeDocument/2006/math">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smtClean="0">
                            <a:latin typeface="Cambria Math" panose="02040503050406030204" pitchFamily="18" charset="0"/>
                            <a:ea typeface="微软雅黑" panose="020B0503020204020204" pitchFamily="34" charset="-122"/>
                          </a:rPr>
                          <m:t>𝑿</m:t>
                        </m:r>
                      </m:e>
                    </m:acc>
                  </m:oMath>
                </a14:m>
                <a:r>
                  <a:rPr lang="zh-CN" altLang="en-US" sz="2000" dirty="0"/>
                  <a:t> </a:t>
                </a:r>
                <a:r>
                  <a:rPr lang="en-US" altLang="zh-CN" sz="2000" dirty="0"/>
                  <a:t>.</a:t>
                </a:r>
              </a:p>
            </p:txBody>
          </p:sp>
        </mc:Choice>
        <mc:Fallback xmlns="">
          <p:sp>
            <p:nvSpPr>
              <p:cNvPr id="12" name="矩形 11"/>
              <p:cNvSpPr>
                <a:spLocks noRot="1" noChangeAspect="1" noMove="1" noResize="1" noEditPoints="1" noAdjustHandles="1" noChangeArrowheads="1" noChangeShapeType="1" noTextEdit="1"/>
              </p:cNvSpPr>
              <p:nvPr/>
            </p:nvSpPr>
            <p:spPr>
              <a:xfrm>
                <a:off x="698088" y="2039048"/>
                <a:ext cx="6096000" cy="707886"/>
              </a:xfrm>
              <a:prstGeom prst="rect">
                <a:avLst/>
              </a:prstGeom>
              <a:blipFill rotWithShape="0">
                <a:blip r:embed="rId9"/>
                <a:stretch>
                  <a:fillRect l="-1100" t="-4274"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87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3.125E-6 -4.81481E-6 L 0.50756 -0.25277 " pathEditMode="relative" rAng="0" ptsTypes="AA">
                                      <p:cBhvr>
                                        <p:cTn id="28" dur="1250" fill="hold"/>
                                        <p:tgtEl>
                                          <p:spTgt spid="7"/>
                                        </p:tgtEl>
                                        <p:attrNameLst>
                                          <p:attrName>ppt_x</p:attrName>
                                          <p:attrName>ppt_y</p:attrName>
                                        </p:attrNameLst>
                                      </p:cBhvr>
                                      <p:rCtr x="25378" y="-12639"/>
                                    </p:animMotion>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fade">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750"/>
                                        <p:tgtEl>
                                          <p:spTgt spid="10">
                                            <p:txEl>
                                              <p:pRg st="2" end="2"/>
                                            </p:txEl>
                                          </p:spTgt>
                                        </p:tgtEl>
                                      </p:cBhvr>
                                    </p:animEffect>
                                    <p:anim calcmode="lin" valueType="num">
                                      <p:cBhvr>
                                        <p:cTn id="56"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7"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6" grpId="1" animBg="1"/>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p:sp>
        <p:nvSpPr>
          <p:cNvPr id="3" name="矩形 2"/>
          <p:cNvSpPr/>
          <p:nvPr/>
        </p:nvSpPr>
        <p:spPr>
          <a:xfrm>
            <a:off x="696000" y="1370154"/>
            <a:ext cx="3181064"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Tour-based</a:t>
            </a:r>
            <a:r>
              <a:rPr lang="zh-CN" altLang="en-US"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lower bound</a:t>
            </a:r>
          </a:p>
        </p:txBody>
      </p:sp>
      <p:grpSp>
        <p:nvGrpSpPr>
          <p:cNvPr id="4" name="组合 3"/>
          <p:cNvGrpSpPr/>
          <p:nvPr/>
        </p:nvGrpSpPr>
        <p:grpSpPr>
          <a:xfrm>
            <a:off x="7190242" y="259865"/>
            <a:ext cx="4500776" cy="3145561"/>
            <a:chOff x="7731685" y="642554"/>
            <a:chExt cx="4500776" cy="3145561"/>
          </a:xfrm>
        </p:grpSpPr>
        <p:sp>
          <p:nvSpPr>
            <p:cNvPr id="5" name="椭圆 4"/>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 name="椭圆 11"/>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3" name="直接连接符 12"/>
            <p:cNvCxnSpPr>
              <a:stCxn id="11" idx="4"/>
              <a:endCxn id="5"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4" name="直接连接符 13"/>
            <p:cNvCxnSpPr>
              <a:stCxn id="11" idx="4"/>
              <a:endCxn id="9"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5" name="椭圆 14"/>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6" name="直接连接符 15"/>
            <p:cNvCxnSpPr>
              <a:stCxn id="5" idx="4"/>
              <a:endCxn id="6"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6" idx="4"/>
              <a:endCxn id="12"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6" idx="4"/>
              <a:endCxn id="8"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9" idx="4"/>
              <a:endCxn id="7"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19"/>
            <p:cNvCxnSpPr>
              <a:stCxn id="7" idx="3"/>
              <a:endCxn id="10"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20"/>
            <p:cNvCxnSpPr>
              <a:stCxn id="7" idx="5"/>
              <a:endCxn id="15"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43"/>
            <p:cNvCxnSpPr>
              <a:stCxn id="5" idx="2"/>
              <a:endCxn id="12"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49"/>
            <p:cNvCxnSpPr>
              <a:stCxn id="5" idx="6"/>
              <a:endCxn id="8"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4" name="直接连接符 58"/>
            <p:cNvCxnSpPr>
              <a:stCxn id="9" idx="2"/>
              <a:endCxn id="10"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5" name="直接连接符 61"/>
            <p:cNvCxnSpPr>
              <a:stCxn id="9" idx="6"/>
              <a:endCxn id="15"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7731685" y="3418783"/>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7" name="文本框 26"/>
            <p:cNvSpPr txBox="1"/>
            <p:nvPr/>
          </p:nvSpPr>
          <p:spPr>
            <a:xfrm>
              <a:off x="9546228" y="3418783"/>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8" name="文本框 27"/>
            <p:cNvSpPr txBox="1"/>
            <p:nvPr/>
          </p:nvSpPr>
          <p:spPr>
            <a:xfrm>
              <a:off x="10630386" y="3413154"/>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9" name="文本框 28"/>
            <p:cNvSpPr txBox="1"/>
            <p:nvPr/>
          </p:nvSpPr>
          <p:spPr>
            <a:xfrm>
              <a:off x="11640791" y="3403337"/>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30" name="文本框 29"/>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1" name="文本框 30"/>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2" name="文本框 31"/>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7" name="文本框 36"/>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8" name="文本框 37"/>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0" name="文本框 39"/>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1" name="文本框 40"/>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2" name="文本框 41"/>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43" name="文本框 42"/>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44" name="文本框 43"/>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45" name="文本框 44"/>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46" name="文本框 45"/>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62" name="组合 61"/>
          <p:cNvGrpSpPr/>
          <p:nvPr/>
        </p:nvGrpSpPr>
        <p:grpSpPr>
          <a:xfrm>
            <a:off x="7097322" y="3789000"/>
            <a:ext cx="3958932" cy="610315"/>
            <a:chOff x="7097322" y="3789000"/>
            <a:chExt cx="3958932" cy="610315"/>
          </a:xfrm>
        </p:grpSpPr>
        <p:grpSp>
          <p:nvGrpSpPr>
            <p:cNvPr id="49" name="组合 48"/>
            <p:cNvGrpSpPr/>
            <p:nvPr/>
          </p:nvGrpSpPr>
          <p:grpSpPr>
            <a:xfrm>
              <a:off x="7097322" y="3802602"/>
              <a:ext cx="519629" cy="596713"/>
              <a:chOff x="6820379" y="3735963"/>
              <a:chExt cx="519629" cy="596713"/>
            </a:xfrm>
          </p:grpSpPr>
          <mc:AlternateContent xmlns:mc="http://schemas.openxmlformats.org/markup-compatibility/2006" xmlns:a14="http://schemas.microsoft.com/office/drawing/2010/main">
            <mc:Choice Requires="a14">
              <p:sp>
                <p:nvSpPr>
                  <p:cNvPr id="50" name="矩形 49"/>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1" name="椭圆 50"/>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329963" y="3802602"/>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407250" y="3789000"/>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536625" y="3802602"/>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grpSp>
      <p:cxnSp>
        <p:nvCxnSpPr>
          <p:cNvPr id="65" name="直接连接符 64"/>
          <p:cNvCxnSpPr>
            <a:stCxn id="12" idx="3"/>
            <a:endCxn id="51" idx="0"/>
          </p:cNvCxnSpPr>
          <p:nvPr/>
        </p:nvCxnSpPr>
        <p:spPr>
          <a:xfrm flipH="1">
            <a:off x="7433444" y="3276269"/>
            <a:ext cx="345305" cy="526333"/>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77" name="直接连接符 76"/>
          <p:cNvCxnSpPr>
            <a:stCxn id="8" idx="4"/>
            <a:endCxn id="54" idx="0"/>
          </p:cNvCxnSpPr>
          <p:nvPr/>
        </p:nvCxnSpPr>
        <p:spPr>
          <a:xfrm flipH="1">
            <a:off x="8666085" y="3299261"/>
            <a:ext cx="296636"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0" name="直接连接符 79"/>
          <p:cNvCxnSpPr>
            <a:stCxn id="10" idx="4"/>
            <a:endCxn id="57" idx="0"/>
          </p:cNvCxnSpPr>
          <p:nvPr/>
        </p:nvCxnSpPr>
        <p:spPr>
          <a:xfrm flipH="1">
            <a:off x="9743372" y="3299261"/>
            <a:ext cx="201710" cy="489739"/>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3" name="直接连接符 82"/>
          <p:cNvCxnSpPr>
            <a:stCxn id="15" idx="4"/>
            <a:endCxn id="60" idx="0"/>
          </p:cNvCxnSpPr>
          <p:nvPr/>
        </p:nvCxnSpPr>
        <p:spPr>
          <a:xfrm flipH="1">
            <a:off x="10872747" y="3299261"/>
            <a:ext cx="148100"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sp>
        <p:nvSpPr>
          <p:cNvPr id="97" name="矩形 96"/>
          <p:cNvSpPr/>
          <p:nvPr/>
        </p:nvSpPr>
        <p:spPr>
          <a:xfrm>
            <a:off x="4926197" y="237638"/>
            <a:ext cx="2884123" cy="400110"/>
          </a:xfrm>
          <a:prstGeom prst="rect">
            <a:avLst/>
          </a:prstGeom>
        </p:spPr>
        <p:txBody>
          <a:bodyPr wrap="none">
            <a:spAutoFit/>
          </a:bodyPr>
          <a:lstStyle/>
          <a:p>
            <a:r>
              <a:rPr lang="zh-CN" altLang="en-US" sz="2000" u="sng" dirty="0">
                <a:solidFill>
                  <a:srgbClr val="FF0000"/>
                </a:solidFill>
                <a:latin typeface="微软雅黑" panose="020B0503020204020204" pitchFamily="34" charset="-122"/>
                <a:ea typeface="微软雅黑" panose="020B0503020204020204" pitchFamily="34" charset="-122"/>
              </a:rPr>
              <a:t>label-enhanced graph</a:t>
            </a:r>
          </a:p>
        </p:txBody>
      </p:sp>
      <mc:AlternateContent xmlns:mc="http://schemas.openxmlformats.org/markup-compatibility/2006">
        <mc:Choice xmlns:a14="http://schemas.microsoft.com/office/drawing/2010/main" Requires="a14">
          <p:sp>
            <p:nvSpPr>
              <p:cNvPr id="98" name="矩形 97"/>
              <p:cNvSpPr/>
              <p:nvPr/>
            </p:nvSpPr>
            <p:spPr>
              <a:xfrm>
                <a:off x="390636" y="2094751"/>
                <a:ext cx="6096000" cy="1015663"/>
              </a:xfrm>
              <a:prstGeom prst="rect">
                <a:avLst/>
              </a:prstGeom>
            </p:spPr>
            <p:txBody>
              <a:bodyPr>
                <a:spAutoFit/>
              </a:bodyPr>
              <a:lstStyle/>
              <a:p>
                <a:r>
                  <a:rPr lang="zh-CN" altLang="en-US" sz="2000" dirty="0" smtClean="0"/>
                  <a:t>For any  i </a:t>
                </a:r>
                <a:r>
                  <a:rPr lang="en-US" altLang="zh-CN" sz="2000" dirty="0" smtClean="0"/>
                  <a:t>, </a:t>
                </a:r>
                <a:r>
                  <a:rPr lang="zh-CN" altLang="en-US" sz="2000" dirty="0" smtClean="0"/>
                  <a:t>j ∈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oMath>
                </a14:m>
                <a:r>
                  <a:rPr lang="zh-CN" altLang="en-US" sz="2000" dirty="0" smtClean="0"/>
                  <a:t>  and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zh-CN" altLang="en-US" sz="2000" dirty="0" smtClean="0"/>
                  <a:t> </a:t>
                </a:r>
                <a:r>
                  <a:rPr lang="zh-CN" altLang="en-US" sz="2000" dirty="0"/>
                  <a:t>⊆ P , we let R(</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a:t>
                </a:r>
                <a:r>
                  <a:rPr lang="zh-CN" altLang="en-US" sz="2000" dirty="0" smtClean="0"/>
                  <a:t> </a:t>
                </a:r>
                <a:r>
                  <a:rPr lang="en-US" altLang="zh-CN" sz="2000" dirty="0" smtClean="0"/>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j </a:t>
                </a:r>
                <a:r>
                  <a:rPr lang="en-US" altLang="zh-CN" sz="2000" dirty="0" smtClean="0">
                    <a:solidFill>
                      <a:srgbClr val="FF0000"/>
                    </a:solidFill>
                  </a:rPr>
                  <a:t>,</a:t>
                </a:r>
                <a:r>
                  <a:rPr lang="zh-CN" altLang="en-US" sz="2000" dirty="0" smtClean="0">
                    <a:solidFill>
                      <a:srgbClr val="FF0000"/>
                    </a:solidFill>
                  </a:rPr>
                  <a:t>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a:t>
                </a:r>
                <a:r>
                  <a:rPr lang="zh-CN" altLang="en-US" sz="2000" dirty="0" smtClean="0"/>
                  <a:t> be </a:t>
                </a:r>
                <a:r>
                  <a:rPr lang="zh-CN" altLang="en-US" sz="2000" dirty="0"/>
                  <a:t>the minimum-weight </a:t>
                </a:r>
                <a:r>
                  <a:rPr lang="zh-CN" altLang="en-US" sz="2000" dirty="0" smtClean="0"/>
                  <a:t>route that </a:t>
                </a:r>
                <a:r>
                  <a:rPr lang="zh-CN" altLang="en-US" sz="2000" dirty="0"/>
                  <a:t>starts from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 </a:t>
                </a:r>
                <a:r>
                  <a:rPr lang="zh-CN" altLang="en-US" sz="2000" dirty="0" smtClean="0"/>
                  <a:t>, </a:t>
                </a:r>
                <a:r>
                  <a:rPr lang="zh-CN" altLang="en-US" sz="2000" dirty="0"/>
                  <a:t>ends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r>
                      <a:rPr lang="en-US" altLang="zh-CN" sz="2000" b="0" i="0" spc="-150" baseline="-25000" smtClean="0">
                        <a:solidFill>
                          <a:srgbClr val="FF0000"/>
                        </a:solidFill>
                        <a:latin typeface="Cambria Math" panose="02040503050406030204" pitchFamily="18" charset="0"/>
                      </a:rPr>
                      <m:t> </m:t>
                    </m:r>
                  </m:oMath>
                </a14:m>
                <a:r>
                  <a:rPr lang="en-US" altLang="zh-CN" sz="2000" dirty="0" smtClean="0">
                    <a:solidFill>
                      <a:srgbClr val="FF0000"/>
                    </a:solidFill>
                  </a:rPr>
                  <a:t>j</a:t>
                </a:r>
                <a:r>
                  <a:rPr lang="zh-CN" altLang="en-US" sz="2000" dirty="0" smtClean="0"/>
                  <a:t>, and passes </a:t>
                </a:r>
                <a:r>
                  <a:rPr lang="zh-CN" altLang="en-US" sz="2000" dirty="0"/>
                  <a:t>through all the </a:t>
                </a:r>
                <a:r>
                  <a:rPr lang="zh-CN" altLang="en-US" sz="2000" dirty="0" smtClean="0"/>
                  <a:t>virtual nodes in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 </a:t>
                </a:r>
                <a:endParaRPr lang="zh-CN" altLang="en-US" sz="2000" dirty="0"/>
              </a:p>
            </p:txBody>
          </p:sp>
        </mc:Choice>
        <mc:Fallback>
          <p:sp>
            <p:nvSpPr>
              <p:cNvPr id="98" name="矩形 97"/>
              <p:cNvSpPr>
                <a:spLocks noRot="1" noChangeAspect="1" noMove="1" noResize="1" noEditPoints="1" noAdjustHandles="1" noChangeArrowheads="1" noChangeShapeType="1" noTextEdit="1"/>
              </p:cNvSpPr>
              <p:nvPr/>
            </p:nvSpPr>
            <p:spPr>
              <a:xfrm>
                <a:off x="390636" y="2094751"/>
                <a:ext cx="6096000" cy="1015663"/>
              </a:xfrm>
              <a:prstGeom prst="rect">
                <a:avLst/>
              </a:prstGeom>
              <a:blipFill rotWithShape="0">
                <a:blip r:embed="rId8"/>
                <a:stretch>
                  <a:fillRect l="-1000" t="-4819" r="-1900" b="-102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9" name="矩形 98"/>
              <p:cNvSpPr/>
              <p:nvPr/>
            </p:nvSpPr>
            <p:spPr>
              <a:xfrm>
                <a:off x="390636" y="3657509"/>
                <a:ext cx="4567725"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R(v,</a:t>
                </a:r>
                <a:r>
                  <a:rPr lang="zh-CN" altLang="en-US"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smtClean="0">
                    <a:latin typeface="微软雅黑" panose="020B0503020204020204" pitchFamily="34" charset="-122"/>
                    <a:ea typeface="微软雅黑" panose="020B0503020204020204" pitchFamily="34" charset="-122"/>
                  </a:rPr>
                  <a:t> (v ~</a:t>
                </a:r>
                <a:r>
                  <a:rPr lang="zh-CN" altLang="en-US" sz="2400" dirty="0" smtClean="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j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 v)</a:t>
                </a:r>
                <a:endParaRPr lang="zh-CN" altLang="en-US" sz="2400" dirty="0">
                  <a:latin typeface="微软雅黑" panose="020B0503020204020204" pitchFamily="34" charset="-122"/>
                  <a:ea typeface="微软雅黑" panose="020B0503020204020204" pitchFamily="34" charset="-122"/>
                </a:endParaRPr>
              </a:p>
            </p:txBody>
          </p:sp>
        </mc:Choice>
        <mc:Fallback>
          <p:sp>
            <p:nvSpPr>
              <p:cNvPr id="99" name="矩形 98"/>
              <p:cNvSpPr>
                <a:spLocks noRot="1" noChangeAspect="1" noMove="1" noResize="1" noEditPoints="1" noAdjustHandles="1" noChangeArrowheads="1" noChangeShapeType="1" noTextEdit="1"/>
              </p:cNvSpPr>
              <p:nvPr/>
            </p:nvSpPr>
            <p:spPr>
              <a:xfrm>
                <a:off x="390636" y="3657509"/>
                <a:ext cx="4567725" cy="461665"/>
              </a:xfrm>
              <a:prstGeom prst="rect">
                <a:avLst/>
              </a:prstGeom>
              <a:blipFill rotWithShape="0">
                <a:blip r:embed="rId9"/>
                <a:stretch>
                  <a:fillRect l="-2003" t="-10526" r="-1335"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0" name="矩形 99"/>
              <p:cNvSpPr/>
              <p:nvPr/>
            </p:nvSpPr>
            <p:spPr>
              <a:xfrm>
                <a:off x="351170" y="4779573"/>
                <a:ext cx="9422238" cy="46993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𝛑</m:t>
                      </m:r>
                      <m:r>
                        <a:rPr lang="en-US" altLang="zh-CN" sz="2400" b="0" i="1" smtClean="0">
                          <a:latin typeface="Cambria Math" panose="02040503050406030204" pitchFamily="18" charset="0"/>
                        </a:rPr>
                        <m:t>1</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min</m:t>
                          </m:r>
                        </m:fName>
                        <m:e>
                          <m:d>
                            <m:dPr>
                              <m:begChr m:val="{"/>
                              <m:endChr m:val="}"/>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𝑑𝑖𝑠𝑡</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𝑣</m:t>
                                  </m:r>
                                  <m:r>
                                    <a:rPr lang="en-US" altLang="zh-CN" sz="2400" b="0" i="1" smtClean="0">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smtClean="0">
                                      <a:latin typeface="Cambria Math" panose="02040503050406030204" pitchFamily="18" charset="0"/>
                                    </a:rPr>
                                    <m:t>𝑖</m:t>
                                  </m:r>
                                </m:e>
                              </m:d>
                              <m:r>
                                <a:rPr lang="en-US" altLang="zh-CN" sz="2400" b="0" i="1" spc="-150" smtClean="0">
                                  <a:latin typeface="Cambria Math" panose="02040503050406030204" pitchFamily="18" charset="0"/>
                                </a:rPr>
                                <m:t>+</m:t>
                              </m:r>
                              <m:r>
                                <a:rPr lang="en-US" altLang="zh-CN" sz="2400" b="0" i="1" spc="-150" smtClean="0">
                                  <a:latin typeface="Cambria Math" panose="02040503050406030204" pitchFamily="18" charset="0"/>
                                </a:rPr>
                                <m:t>𝑤</m:t>
                              </m:r>
                              <m:r>
                                <m:rPr>
                                  <m:nor/>
                                </m:rPr>
                                <a:rPr lang="en-US" altLang="zh-CN" sz="2400" dirty="0">
                                  <a:latin typeface="微软雅黑" panose="020B0503020204020204" pitchFamily="34" charset="-122"/>
                                  <a:ea typeface="微软雅黑" panose="020B0503020204020204" pitchFamily="34" charset="-122"/>
                                </a:rPr>
                                <m:t>(</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i</m:t>
                              </m:r>
                              <m:r>
                                <m:rPr>
                                  <m:nor/>
                                </m:rPr>
                                <a:rPr lang="zh-CN" altLang="en-US" sz="2400" dirty="0">
                                  <a:latin typeface="微软雅黑" panose="020B0503020204020204" pitchFamily="34" charset="-122"/>
                                  <a:ea typeface="微软雅黑" panose="020B0503020204020204" pitchFamily="34" charset="-122"/>
                                </a:rPr>
                                <m:t> </m:t>
                              </m:r>
                              <m:r>
                                <m:rPr>
                                  <m:nor/>
                                </m:rPr>
                                <a:rPr lang="en-US" altLang="zh-CN" sz="2400" dirty="0">
                                  <a:latin typeface="微软雅黑" panose="020B0503020204020204" pitchFamily="34" charset="-122"/>
                                  <a:ea typeface="微软雅黑" panose="020B0503020204020204" pitchFamily="34" charset="-122"/>
                                </a:rPr>
                                <m:t>, </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j</m:t>
                              </m:r>
                              <m:r>
                                <m:rPr>
                                  <m:nor/>
                                </m:rPr>
                                <a:rPr lang="zh-CN" altLang="en-US" sz="2400" dirty="0">
                                  <a:solidFill>
                                    <a:srgbClr val="FF0000"/>
                                  </a:solidFill>
                                  <a:latin typeface="微软雅黑" panose="020B0503020204020204" pitchFamily="34" charset="-122"/>
                                  <a:ea typeface="微软雅黑" panose="020B0503020204020204" pitchFamily="34" charset="-122"/>
                                </a:rPr>
                                <m:t> </m:t>
                              </m:r>
                              <m:r>
                                <m:rPr>
                                  <m:nor/>
                                </m:rPr>
                                <a:rPr lang="en-US" altLang="zh-CN" sz="2400" dirty="0">
                                  <a:solidFill>
                                    <a:srgbClr val="FF0000"/>
                                  </a:solidFill>
                                  <a:latin typeface="微软雅黑" panose="020B0503020204020204" pitchFamily="34" charset="-122"/>
                                  <a:ea typeface="微软雅黑" panose="020B0503020204020204" pitchFamily="34" charset="-122"/>
                                </a:rPr>
                                <m:t>,</m:t>
                              </m:r>
                              <m:r>
                                <m:rPr>
                                  <m:nor/>
                                </m:rPr>
                                <a:rPr lang="zh-CN" altLang="en-US" sz="2400" dirty="0">
                                  <a:solidFill>
                                    <a:srgbClr val="FF0000"/>
                                  </a:solidFill>
                                  <a:latin typeface="微软雅黑" panose="020B0503020204020204" pitchFamily="34" charset="-122"/>
                                  <a:ea typeface="微软雅黑" panose="020B0503020204020204" pitchFamily="34" charset="-122"/>
                                </a:rPr>
                                <m:t> </m:t>
                              </m:r>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r>
                                <m:rPr>
                                  <m:nor/>
                                </m:rPr>
                                <a:rPr lang="en-US" altLang="zh-CN" sz="2400" dirty="0">
                                  <a:latin typeface="微软雅黑" panose="020B0503020204020204" pitchFamily="34" charset="-122"/>
                                  <a:ea typeface="微软雅黑" panose="020B0503020204020204" pitchFamily="34" charset="-122"/>
                                </a:rPr>
                                <m:t>)</m:t>
                              </m:r>
                              <m:r>
                                <a:rPr lang="en-US" altLang="zh-CN" sz="2400" b="0" i="1" dirty="0" smtClean="0">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𝑑𝑖𝑠𝑡</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𝑣</m:t>
                                  </m:r>
                                  <m:r>
                                    <a:rPr lang="en-US" altLang="zh-CN" sz="2400" i="1">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baseline="-25000" smtClean="0">
                                      <a:latin typeface="Cambria Math" panose="02040503050406030204" pitchFamily="18" charset="0"/>
                                    </a:rPr>
                                    <m:t>𝑗</m:t>
                                  </m:r>
                                </m:e>
                              </m:d>
                            </m:e>
                          </m:d>
                        </m:e>
                      </m:func>
                      <m:r>
                        <a:rPr lang="en-US" altLang="zh-CN" sz="2400" b="0" i="1" smtClean="0">
                          <a:latin typeface="Cambria Math" panose="02040503050406030204" pitchFamily="18" charset="0"/>
                          <a:ea typeface="微软雅黑" panose="020B0503020204020204" pitchFamily="34" charset="-122"/>
                        </a:rPr>
                        <m:t>/2  </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𝑖</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𝑗</m:t>
                      </m:r>
                      <m:r>
                        <a:rPr lang="en-US" altLang="zh-CN" sz="24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400" i="1">
                              <a:solidFill>
                                <a:srgbClr val="FF0000"/>
                              </a:solidFill>
                              <a:latin typeface="Cambria Math" panose="02040503050406030204" pitchFamily="18" charset="0"/>
                              <a:ea typeface="微软雅黑" panose="020B0503020204020204" pitchFamily="34" charset="-122"/>
                            </a:rPr>
                          </m:ctrlPr>
                        </m:accPr>
                        <m:e>
                          <m:r>
                            <a:rPr lang="en-US" altLang="zh-CN" sz="2400" i="1">
                              <a:solidFill>
                                <a:srgbClr val="FF0000"/>
                              </a:solidFill>
                              <a:latin typeface="Cambria Math" panose="02040503050406030204" pitchFamily="18" charset="0"/>
                              <a:ea typeface="微软雅黑" panose="020B0503020204020204" pitchFamily="34" charset="-122"/>
                            </a:rPr>
                            <m:t>𝑋</m:t>
                          </m:r>
                        </m:e>
                      </m:acc>
                      <m:r>
                        <a:rPr lang="en-US" altLang="zh-CN" sz="24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400" dirty="0" smtClean="0">
                  <a:solidFill>
                    <a:srgbClr val="FF0000"/>
                  </a:solidFill>
                </a:endParaRPr>
              </a:p>
            </p:txBody>
          </p:sp>
        </mc:Choice>
        <mc:Fallback>
          <p:sp>
            <p:nvSpPr>
              <p:cNvPr id="100" name="矩形 99"/>
              <p:cNvSpPr>
                <a:spLocks noRot="1" noChangeAspect="1" noMove="1" noResize="1" noEditPoints="1" noAdjustHandles="1" noChangeArrowheads="1" noChangeShapeType="1" noTextEdit="1"/>
              </p:cNvSpPr>
              <p:nvPr/>
            </p:nvSpPr>
            <p:spPr>
              <a:xfrm>
                <a:off x="351170" y="4779573"/>
                <a:ext cx="9422238" cy="469937"/>
              </a:xfrm>
              <a:prstGeom prst="rect">
                <a:avLst/>
              </a:prstGeom>
              <a:blipFill rotWithShape="0">
                <a:blip r:embed="rId10"/>
                <a:stretch>
                  <a:fillRect r="-2136" b="-22078"/>
                </a:stretch>
              </a:blipFill>
            </p:spPr>
            <p:txBody>
              <a:bodyPr/>
              <a:lstStyle/>
              <a:p>
                <a:r>
                  <a:rPr lang="zh-CN" altLang="en-US">
                    <a:noFill/>
                  </a:rPr>
                  <a:t> </a:t>
                </a:r>
              </a:p>
            </p:txBody>
          </p:sp>
        </mc:Fallback>
      </mc:AlternateContent>
      <p:sp>
        <p:nvSpPr>
          <p:cNvPr id="61" name="矩形 60"/>
          <p:cNvSpPr/>
          <p:nvPr/>
        </p:nvSpPr>
        <p:spPr>
          <a:xfrm>
            <a:off x="5042797" y="3701870"/>
            <a:ext cx="1386405"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Euler tour</a:t>
            </a:r>
          </a:p>
        </p:txBody>
      </p:sp>
      <p:grpSp>
        <p:nvGrpSpPr>
          <p:cNvPr id="74" name="组合 73"/>
          <p:cNvGrpSpPr/>
          <p:nvPr/>
        </p:nvGrpSpPr>
        <p:grpSpPr>
          <a:xfrm>
            <a:off x="7559410" y="1607142"/>
            <a:ext cx="3068274" cy="2013728"/>
            <a:chOff x="4116000" y="1394986"/>
            <a:chExt cx="3068274" cy="2013728"/>
          </a:xfrm>
        </p:grpSpPr>
        <p:sp>
          <p:nvSpPr>
            <p:cNvPr id="75" name="矩形 74"/>
            <p:cNvSpPr/>
            <p:nvPr/>
          </p:nvSpPr>
          <p:spPr>
            <a:xfrm>
              <a:off x="5703983" y="1394986"/>
              <a:ext cx="1480291" cy="20137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116000" y="2184046"/>
              <a:ext cx="423820" cy="42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v</a:t>
              </a:r>
              <a:endParaRPr lang="zh-CN" altLang="en-US" sz="2800" b="1" dirty="0"/>
            </a:p>
          </p:txBody>
        </p:sp>
        <p:grpSp>
          <p:nvGrpSpPr>
            <p:cNvPr id="78" name="组合 77"/>
            <p:cNvGrpSpPr/>
            <p:nvPr/>
          </p:nvGrpSpPr>
          <p:grpSpPr>
            <a:xfrm>
              <a:off x="6008008" y="1561267"/>
              <a:ext cx="582813" cy="441222"/>
              <a:chOff x="6141182" y="1429299"/>
              <a:chExt cx="659816" cy="499517"/>
            </a:xfrm>
          </p:grpSpPr>
          <p:sp>
            <p:nvSpPr>
              <p:cNvPr id="89" name="椭圆 88"/>
              <p:cNvSpPr/>
              <p:nvPr/>
            </p:nvSpPr>
            <p:spPr>
              <a:xfrm>
                <a:off x="6156184" y="1449000"/>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p>
            </p:txBody>
          </p:sp>
          <mc:AlternateContent xmlns:mc="http://schemas.openxmlformats.org/markup-compatibility/2006">
            <mc:Choice xmlns:a14="http://schemas.microsoft.com/office/drawing/2010/main" Requires="a14">
              <p:sp>
                <p:nvSpPr>
                  <p:cNvPr id="91" name="矩形 90"/>
                  <p:cNvSpPr/>
                  <p:nvPr/>
                </p:nvSpPr>
                <p:spPr>
                  <a:xfrm>
                    <a:off x="6141182" y="1429299"/>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i</a:t>
                    </a:r>
                    <a:endParaRPr lang="zh-CN" altLang="en-US" sz="2000" b="1" dirty="0">
                      <a:solidFill>
                        <a:schemeClr val="bg1"/>
                      </a:solidFill>
                    </a:endParaRPr>
                  </a:p>
                </p:txBody>
              </p:sp>
            </mc:Choice>
            <mc:Fallback>
              <p:sp>
                <p:nvSpPr>
                  <p:cNvPr id="91" name="矩形 90"/>
                  <p:cNvSpPr>
                    <a:spLocks noRot="1" noChangeAspect="1" noMove="1" noResize="1" noEditPoints="1" noAdjustHandles="1" noChangeArrowheads="1" noChangeShapeType="1" noTextEdit="1"/>
                  </p:cNvSpPr>
                  <p:nvPr/>
                </p:nvSpPr>
                <p:spPr>
                  <a:xfrm>
                    <a:off x="6141182" y="1429299"/>
                    <a:ext cx="659816" cy="400110"/>
                  </a:xfrm>
                  <a:prstGeom prst="rect">
                    <a:avLst/>
                  </a:prstGeom>
                  <a:blipFill rotWithShape="0">
                    <a:blip r:embed="rId11"/>
                    <a:stretch>
                      <a:fillRect t="-10345" r="-5208" b="-43103"/>
                    </a:stretch>
                  </a:blipFill>
                </p:spPr>
                <p:txBody>
                  <a:bodyPr/>
                  <a:lstStyle/>
                  <a:p>
                    <a:r>
                      <a:rPr lang="zh-CN" altLang="en-US">
                        <a:noFill/>
                      </a:rPr>
                      <a:t> </a:t>
                    </a:r>
                  </a:p>
                </p:txBody>
              </p:sp>
            </mc:Fallback>
          </mc:AlternateContent>
        </p:grpSp>
        <p:grpSp>
          <p:nvGrpSpPr>
            <p:cNvPr id="79" name="组合 78"/>
            <p:cNvGrpSpPr/>
            <p:nvPr/>
          </p:nvGrpSpPr>
          <p:grpSpPr>
            <a:xfrm>
              <a:off x="6003793" y="2819302"/>
              <a:ext cx="582813" cy="433334"/>
              <a:chOff x="6206716" y="2979518"/>
              <a:chExt cx="659816" cy="490587"/>
            </a:xfrm>
          </p:grpSpPr>
          <p:sp>
            <p:nvSpPr>
              <p:cNvPr id="86" name="椭圆 85"/>
              <p:cNvSpPr/>
              <p:nvPr/>
            </p:nvSpPr>
            <p:spPr>
              <a:xfrm>
                <a:off x="6226492" y="2990289"/>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p>
            </p:txBody>
          </p:sp>
          <mc:AlternateContent xmlns:mc="http://schemas.openxmlformats.org/markup-compatibility/2006">
            <mc:Choice xmlns:a14="http://schemas.microsoft.com/office/drawing/2010/main" Requires="a14">
              <p:sp>
                <p:nvSpPr>
                  <p:cNvPr id="88" name="矩形 87"/>
                  <p:cNvSpPr/>
                  <p:nvPr/>
                </p:nvSpPr>
                <p:spPr>
                  <a:xfrm>
                    <a:off x="6206716" y="2979518"/>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j</a:t>
                    </a:r>
                    <a:endParaRPr lang="zh-CN" altLang="en-US" sz="2000" b="1" dirty="0">
                      <a:solidFill>
                        <a:schemeClr val="bg1"/>
                      </a:solidFill>
                    </a:endParaRPr>
                  </a:p>
                </p:txBody>
              </p:sp>
            </mc:Choice>
            <mc:Fallback>
              <p:sp>
                <p:nvSpPr>
                  <p:cNvPr id="88" name="矩形 87"/>
                  <p:cNvSpPr>
                    <a:spLocks noRot="1" noChangeAspect="1" noMove="1" noResize="1" noEditPoints="1" noAdjustHandles="1" noChangeArrowheads="1" noChangeShapeType="1" noTextEdit="1"/>
                  </p:cNvSpPr>
                  <p:nvPr/>
                </p:nvSpPr>
                <p:spPr>
                  <a:xfrm>
                    <a:off x="6206716" y="2979518"/>
                    <a:ext cx="659816" cy="400110"/>
                  </a:xfrm>
                  <a:prstGeom prst="rect">
                    <a:avLst/>
                  </a:prstGeom>
                  <a:blipFill rotWithShape="0">
                    <a:blip r:embed="rId12"/>
                    <a:stretch>
                      <a:fillRect t="-8621" r="-5263" b="-43103"/>
                    </a:stretch>
                  </a:blipFill>
                </p:spPr>
                <p:txBody>
                  <a:bodyPr/>
                  <a:lstStyle/>
                  <a:p>
                    <a:r>
                      <a:rPr lang="zh-CN" altLang="en-US">
                        <a:noFill/>
                      </a:rPr>
                      <a:t> </a:t>
                    </a:r>
                  </a:p>
                </p:txBody>
              </p:sp>
            </mc:Fallback>
          </mc:AlternateContent>
        </p:grpSp>
        <p:cxnSp>
          <p:nvCxnSpPr>
            <p:cNvPr id="81" name="直接箭头连接符 80"/>
            <p:cNvCxnSpPr>
              <a:stCxn id="89" idx="4"/>
              <a:endCxn id="86" idx="0"/>
            </p:cNvCxnSpPr>
            <p:nvPr/>
          </p:nvCxnSpPr>
          <p:spPr>
            <a:xfrm flipH="1">
              <a:off x="6233169" y="2002488"/>
              <a:ext cx="1" cy="82632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86" idx="2"/>
              <a:endCxn id="76" idx="5"/>
            </p:cNvCxnSpPr>
            <p:nvPr/>
          </p:nvCxnSpPr>
          <p:spPr>
            <a:xfrm flipH="1" flipV="1">
              <a:off x="4477753" y="2545799"/>
              <a:ext cx="1543506" cy="4949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7"/>
              <a:endCxn id="89" idx="2"/>
            </p:cNvCxnSpPr>
            <p:nvPr/>
          </p:nvCxnSpPr>
          <p:spPr>
            <a:xfrm flipV="1">
              <a:off x="4477753" y="1790578"/>
              <a:ext cx="1543507" cy="45553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5" name="矩形 84"/>
                <p:cNvSpPr/>
                <p:nvPr/>
              </p:nvSpPr>
              <p:spPr>
                <a:xfrm>
                  <a:off x="6669389" y="2084646"/>
                  <a:ext cx="5148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800" b="1" i="1">
                                <a:latin typeface="Cambria Math" panose="02040503050406030204" pitchFamily="18" charset="0"/>
                                <a:ea typeface="微软雅黑" panose="020B0503020204020204" pitchFamily="34" charset="-122"/>
                              </a:rPr>
                            </m:ctrlPr>
                          </m:accPr>
                          <m:e>
                            <m:r>
                              <a:rPr lang="en-US" altLang="zh-CN" sz="2800" b="1" i="1">
                                <a:latin typeface="Cambria Math" panose="02040503050406030204" pitchFamily="18" charset="0"/>
                                <a:ea typeface="微软雅黑" panose="020B0503020204020204" pitchFamily="34" charset="-122"/>
                              </a:rPr>
                              <m:t>𝑿</m:t>
                            </m:r>
                          </m:e>
                        </m:acc>
                      </m:oMath>
                    </m:oMathPara>
                  </a14:m>
                  <a:endParaRPr lang="zh-CN" altLang="en-US" sz="2800" b="1" dirty="0"/>
                </a:p>
              </p:txBody>
            </p:sp>
          </mc:Choice>
          <mc:Fallback>
            <p:sp>
              <p:nvSpPr>
                <p:cNvPr id="85" name="矩形 84"/>
                <p:cNvSpPr>
                  <a:spLocks noRot="1" noChangeAspect="1" noMove="1" noResize="1" noEditPoints="1" noAdjustHandles="1" noChangeArrowheads="1" noChangeShapeType="1" noTextEdit="1"/>
                </p:cNvSpPr>
                <p:nvPr/>
              </p:nvSpPr>
              <p:spPr>
                <a:xfrm>
                  <a:off x="6669389" y="2084646"/>
                  <a:ext cx="514885" cy="523220"/>
                </a:xfrm>
                <a:prstGeom prst="rect">
                  <a:avLst/>
                </a:prstGeom>
                <a:blipFill rotWithShape="0">
                  <a:blip r:embed="rId1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0132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down)">
                                      <p:cBhvr>
                                        <p:cTn id="24" dur="500"/>
                                        <p:tgtEl>
                                          <p:spTgt spid="65"/>
                                        </p:tgtEl>
                                      </p:cBhvr>
                                    </p:animEffect>
                                  </p:childTnLst>
                                </p:cTn>
                              </p:par>
                              <p:par>
                                <p:cTn id="25" presetID="22" presetClass="entr" presetSubtype="4"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down)">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9"/>
                                        </p:tgtEl>
                                        <p:attrNameLst>
                                          <p:attrName>style.visibility</p:attrName>
                                        </p:attrNameLst>
                                      </p:cBhvr>
                                      <p:to>
                                        <p:strVal val="visible"/>
                                      </p:to>
                                    </p:set>
                                    <p:animEffect transition="in" filter="fade">
                                      <p:cBhvr>
                                        <p:cTn id="48" dur="500"/>
                                        <p:tgtEl>
                                          <p:spTgt spid="99"/>
                                        </p:tgtEl>
                                      </p:cBhvr>
                                    </p:animEffect>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down)">
                                      <p:cBhvr>
                                        <p:cTn id="53" dur="362">
                                          <p:stCondLst>
                                            <p:cond delay="0"/>
                                          </p:stCondLst>
                                        </p:cTn>
                                        <p:tgtEl>
                                          <p:spTgt spid="61"/>
                                        </p:tgtEl>
                                      </p:cBhvr>
                                    </p:animEffect>
                                    <p:anim calcmode="lin" valueType="num">
                                      <p:cBhvr>
                                        <p:cTn id="54" dur="1139"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55" dur="415"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56" dur="415" tmFilter="0, 0; 0.125,0.2665; 0.25,0.4; 0.375,0.465; 0.5,0.5;  0.625,0.535; 0.75,0.6; 0.875,0.7335; 1,1">
                                          <p:stCondLst>
                                            <p:cond delay="415"/>
                                          </p:stCondLst>
                                        </p:cTn>
                                        <p:tgtEl>
                                          <p:spTgt spid="61"/>
                                        </p:tgtEl>
                                        <p:attrNameLst>
                                          <p:attrName>ppt_y</p:attrName>
                                        </p:attrNameLst>
                                      </p:cBhvr>
                                      <p:tavLst>
                                        <p:tav tm="0" fmla="#ppt_y-sin(pi*$)/9">
                                          <p:val>
                                            <p:fltVal val="0"/>
                                          </p:val>
                                        </p:tav>
                                        <p:tav tm="100000">
                                          <p:val>
                                            <p:fltVal val="1"/>
                                          </p:val>
                                        </p:tav>
                                      </p:tavLst>
                                    </p:anim>
                                    <p:anim calcmode="lin" valueType="num">
                                      <p:cBhvr>
                                        <p:cTn id="57" dur="207" tmFilter="0, 0; 0.125,0.2665; 0.25,0.4; 0.375,0.465; 0.5,0.5;  0.625,0.535; 0.75,0.6; 0.875,0.7335; 1,1">
                                          <p:stCondLst>
                                            <p:cond delay="828"/>
                                          </p:stCondLst>
                                        </p:cTn>
                                        <p:tgtEl>
                                          <p:spTgt spid="61"/>
                                        </p:tgtEl>
                                        <p:attrNameLst>
                                          <p:attrName>ppt_y</p:attrName>
                                        </p:attrNameLst>
                                      </p:cBhvr>
                                      <p:tavLst>
                                        <p:tav tm="0" fmla="#ppt_y-sin(pi*$)/27">
                                          <p:val>
                                            <p:fltVal val="0"/>
                                          </p:val>
                                        </p:tav>
                                        <p:tav tm="100000">
                                          <p:val>
                                            <p:fltVal val="1"/>
                                          </p:val>
                                        </p:tav>
                                      </p:tavLst>
                                    </p:anim>
                                    <p:anim calcmode="lin" valueType="num">
                                      <p:cBhvr>
                                        <p:cTn id="58" dur="103" tmFilter="0, 0; 0.125,0.2665; 0.25,0.4; 0.375,0.465; 0.5,0.5;  0.625,0.535; 0.75,0.6; 0.875,0.7335; 1,1">
                                          <p:stCondLst>
                                            <p:cond delay="1035"/>
                                          </p:stCondLst>
                                        </p:cTn>
                                        <p:tgtEl>
                                          <p:spTgt spid="61"/>
                                        </p:tgtEl>
                                        <p:attrNameLst>
                                          <p:attrName>ppt_y</p:attrName>
                                        </p:attrNameLst>
                                      </p:cBhvr>
                                      <p:tavLst>
                                        <p:tav tm="0" fmla="#ppt_y-sin(pi*$)/81">
                                          <p:val>
                                            <p:fltVal val="0"/>
                                          </p:val>
                                        </p:tav>
                                        <p:tav tm="100000">
                                          <p:val>
                                            <p:fltVal val="1"/>
                                          </p:val>
                                        </p:tav>
                                      </p:tavLst>
                                    </p:anim>
                                    <p:animScale>
                                      <p:cBhvr>
                                        <p:cTn id="59" dur="16">
                                          <p:stCondLst>
                                            <p:cond delay="406"/>
                                          </p:stCondLst>
                                        </p:cTn>
                                        <p:tgtEl>
                                          <p:spTgt spid="61"/>
                                        </p:tgtEl>
                                      </p:cBhvr>
                                      <p:to x="100000" y="60000"/>
                                    </p:animScale>
                                    <p:animScale>
                                      <p:cBhvr>
                                        <p:cTn id="60" dur="104" decel="50000">
                                          <p:stCondLst>
                                            <p:cond delay="423"/>
                                          </p:stCondLst>
                                        </p:cTn>
                                        <p:tgtEl>
                                          <p:spTgt spid="61"/>
                                        </p:tgtEl>
                                      </p:cBhvr>
                                      <p:to x="100000" y="100000"/>
                                    </p:animScale>
                                    <p:animScale>
                                      <p:cBhvr>
                                        <p:cTn id="61" dur="16">
                                          <p:stCondLst>
                                            <p:cond delay="820"/>
                                          </p:stCondLst>
                                        </p:cTn>
                                        <p:tgtEl>
                                          <p:spTgt spid="61"/>
                                        </p:tgtEl>
                                      </p:cBhvr>
                                      <p:to x="100000" y="80000"/>
                                    </p:animScale>
                                    <p:animScale>
                                      <p:cBhvr>
                                        <p:cTn id="62" dur="104" decel="50000">
                                          <p:stCondLst>
                                            <p:cond delay="836"/>
                                          </p:stCondLst>
                                        </p:cTn>
                                        <p:tgtEl>
                                          <p:spTgt spid="61"/>
                                        </p:tgtEl>
                                      </p:cBhvr>
                                      <p:to x="100000" y="100000"/>
                                    </p:animScale>
                                    <p:animScale>
                                      <p:cBhvr>
                                        <p:cTn id="63" dur="16">
                                          <p:stCondLst>
                                            <p:cond delay="1026"/>
                                          </p:stCondLst>
                                        </p:cTn>
                                        <p:tgtEl>
                                          <p:spTgt spid="61"/>
                                        </p:tgtEl>
                                      </p:cBhvr>
                                      <p:to x="100000" y="90000"/>
                                    </p:animScale>
                                    <p:animScale>
                                      <p:cBhvr>
                                        <p:cTn id="64" dur="104" decel="50000">
                                          <p:stCondLst>
                                            <p:cond delay="1042"/>
                                          </p:stCondLst>
                                        </p:cTn>
                                        <p:tgtEl>
                                          <p:spTgt spid="61"/>
                                        </p:tgtEl>
                                      </p:cBhvr>
                                      <p:to x="100000" y="100000"/>
                                    </p:animScale>
                                    <p:animScale>
                                      <p:cBhvr>
                                        <p:cTn id="65" dur="16">
                                          <p:stCondLst>
                                            <p:cond delay="1130"/>
                                          </p:stCondLst>
                                        </p:cTn>
                                        <p:tgtEl>
                                          <p:spTgt spid="61"/>
                                        </p:tgtEl>
                                      </p:cBhvr>
                                      <p:to x="100000" y="95000"/>
                                    </p:animScale>
                                    <p:animScale>
                                      <p:cBhvr>
                                        <p:cTn id="66" dur="104" decel="50000">
                                          <p:stCondLst>
                                            <p:cond delay="1146"/>
                                          </p:stCondLst>
                                        </p:cTn>
                                        <p:tgtEl>
                                          <p:spTgt spid="61"/>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00">
                                            <p:txEl>
                                              <p:pRg st="0" end="0"/>
                                            </p:txEl>
                                          </p:spTgt>
                                        </p:tgtEl>
                                        <p:attrNameLst>
                                          <p:attrName>style.visibility</p:attrName>
                                        </p:attrNameLst>
                                      </p:cBhvr>
                                      <p:to>
                                        <p:strVal val="visible"/>
                                      </p:to>
                                    </p:set>
                                    <p:animEffect transition="in" filter="fade">
                                      <p:cBhvr>
                                        <p:cTn id="71" dur="750"/>
                                        <p:tgtEl>
                                          <p:spTgt spid="100">
                                            <p:txEl>
                                              <p:pRg st="0" end="0"/>
                                            </p:txEl>
                                          </p:spTgt>
                                        </p:tgtEl>
                                      </p:cBhvr>
                                    </p:animEffect>
                                    <p:anim calcmode="lin" valueType="num">
                                      <p:cBhvr>
                                        <p:cTn id="72" dur="75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73" dur="75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4"/>
                                        </p:tgtEl>
                                      </p:cBhvr>
                                    </p:animEffect>
                                    <p:set>
                                      <p:cBhvr>
                                        <p:cTn id="78" dur="1" fill="hold">
                                          <p:stCondLst>
                                            <p:cond delay="499"/>
                                          </p:stCondLst>
                                        </p:cTn>
                                        <p:tgtEl>
                                          <p:spTgt spid="4"/>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2"/>
                                        </p:tgtEl>
                                      </p:cBhvr>
                                    </p:animEffect>
                                    <p:set>
                                      <p:cBhvr>
                                        <p:cTn id="81" dur="1" fill="hold">
                                          <p:stCondLst>
                                            <p:cond delay="499"/>
                                          </p:stCondLst>
                                        </p:cTn>
                                        <p:tgtEl>
                                          <p:spTgt spid="6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5"/>
                                        </p:tgtEl>
                                      </p:cBhvr>
                                    </p:animEffect>
                                    <p:set>
                                      <p:cBhvr>
                                        <p:cTn id="84" dur="1" fill="hold">
                                          <p:stCondLst>
                                            <p:cond delay="499"/>
                                          </p:stCondLst>
                                        </p:cTn>
                                        <p:tgtEl>
                                          <p:spTgt spid="65"/>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77"/>
                                        </p:tgtEl>
                                      </p:cBhvr>
                                    </p:animEffect>
                                    <p:set>
                                      <p:cBhvr>
                                        <p:cTn id="87" dur="1" fill="hold">
                                          <p:stCondLst>
                                            <p:cond delay="499"/>
                                          </p:stCondLst>
                                        </p:cTn>
                                        <p:tgtEl>
                                          <p:spTgt spid="7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80"/>
                                        </p:tgtEl>
                                      </p:cBhvr>
                                    </p:animEffect>
                                    <p:set>
                                      <p:cBhvr>
                                        <p:cTn id="90" dur="1" fill="hold">
                                          <p:stCondLst>
                                            <p:cond delay="499"/>
                                          </p:stCondLst>
                                        </p:cTn>
                                        <p:tgtEl>
                                          <p:spTgt spid="80"/>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83"/>
                                        </p:tgtEl>
                                      </p:cBhvr>
                                    </p:animEffect>
                                    <p:set>
                                      <p:cBhvr>
                                        <p:cTn id="93" dur="1" fill="hold">
                                          <p:stCondLst>
                                            <p:cond delay="499"/>
                                          </p:stCondLst>
                                        </p:cTn>
                                        <p:tgtEl>
                                          <p:spTgt spid="8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74"/>
                                        </p:tgtEl>
                                        <p:attrNameLst>
                                          <p:attrName>style.visibility</p:attrName>
                                        </p:attrNameLst>
                                      </p:cBhvr>
                                      <p:to>
                                        <p:strVal val="visible"/>
                                      </p:to>
                                    </p:set>
                                    <p:animEffect transition="in" filter="fade">
                                      <p:cBhvr>
                                        <p:cTn id="9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7" grpId="0"/>
      <p:bldP spid="98" grpId="0"/>
      <p:bldP spid="99"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pic>
        <p:nvPicPr>
          <p:cNvPr id="2" name="图片 1"/>
          <p:cNvPicPr>
            <a:picLocks noChangeAspect="1"/>
          </p:cNvPicPr>
          <p:nvPr/>
        </p:nvPicPr>
        <p:blipFill rotWithShape="1">
          <a:blip r:embed="rId3">
            <a:clrChange>
              <a:clrFrom>
                <a:srgbClr val="FFFFFF"/>
              </a:clrFrom>
              <a:clrTo>
                <a:srgbClr val="FFFFFF">
                  <a:alpha val="0"/>
                </a:srgbClr>
              </a:clrTo>
            </a:clrChange>
          </a:blip>
          <a:srcRect r="74691"/>
          <a:stretch/>
        </p:blipFill>
        <p:spPr>
          <a:xfrm>
            <a:off x="1162016" y="1475504"/>
            <a:ext cx="4461985" cy="3240000"/>
          </a:xfrm>
          <a:prstGeom prst="rect">
            <a:avLst/>
          </a:prstGeom>
        </p:spPr>
      </p:pic>
      <p:pic>
        <p:nvPicPr>
          <p:cNvPr id="96" name="图片 95"/>
          <p:cNvPicPr>
            <a:picLocks noChangeAspect="1"/>
          </p:cNvPicPr>
          <p:nvPr/>
        </p:nvPicPr>
        <p:blipFill rotWithShape="1">
          <a:blip r:embed="rId3">
            <a:clrChange>
              <a:clrFrom>
                <a:srgbClr val="FFFFFF"/>
              </a:clrFrom>
              <a:clrTo>
                <a:srgbClr val="FFFFFF">
                  <a:alpha val="0"/>
                </a:srgbClr>
              </a:clrTo>
            </a:clrChange>
          </a:blip>
          <a:srcRect l="25310" t="-3001" r="49381" b="1"/>
          <a:stretch/>
        </p:blipFill>
        <p:spPr>
          <a:xfrm>
            <a:off x="6781772" y="1378276"/>
            <a:ext cx="4461988" cy="3337228"/>
          </a:xfrm>
          <a:prstGeom prst="rect">
            <a:avLst/>
          </a:prstGeom>
        </p:spPr>
      </p:pic>
      <p:sp>
        <p:nvSpPr>
          <p:cNvPr id="12" name="矩形 11"/>
          <p:cNvSpPr/>
          <p:nvPr/>
        </p:nvSpPr>
        <p:spPr>
          <a:xfrm>
            <a:off x="1481286" y="5052025"/>
            <a:ext cx="10309428"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Number of Labels </a:t>
            </a:r>
            <a:r>
              <a:rPr lang="zh-CN" altLang="en-US" dirty="0">
                <a:latin typeface="微软雅黑" panose="020B0503020204020204" pitchFamily="34" charset="-122"/>
                <a:ea typeface="微软雅黑" panose="020B0503020204020204" pitchFamily="34" charset="-122"/>
              </a:rPr>
              <a:t>(knum) on DBLP</a:t>
            </a:r>
          </a:p>
        </p:txBody>
      </p:sp>
    </p:spTree>
    <p:extLst>
      <p:ext uri="{BB962C8B-B14F-4D97-AF65-F5344CB8AC3E}">
        <p14:creationId xmlns:p14="http://schemas.microsoft.com/office/powerpoint/2010/main" val="943632035"/>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96000" y="5589000"/>
            <a:ext cx="99000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Label Frequency</a:t>
            </a:r>
            <a:r>
              <a:rPr lang="zh-CN" altLang="en-US" dirty="0">
                <a:latin typeface="微软雅黑" panose="020B0503020204020204" pitchFamily="34" charset="-122"/>
                <a:ea typeface="微软雅黑" panose="020B0503020204020204" pitchFamily="34" charset="-122"/>
              </a:rPr>
              <a:t>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555756" y="1435748"/>
            <a:ext cx="4905180"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207337" y="1435748"/>
            <a:ext cx="4996800"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Tree>
    <p:extLst>
      <p:ext uri="{BB962C8B-B14F-4D97-AF65-F5344CB8AC3E}">
        <p14:creationId xmlns:p14="http://schemas.microsoft.com/office/powerpoint/2010/main" val="41378009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540" y="5589000"/>
            <a:ext cx="9720000" cy="369332"/>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Memory </a:t>
            </a:r>
            <a:r>
              <a:rPr lang="zh-CN" altLang="en-US" dirty="0">
                <a:latin typeface="微软雅黑" panose="020B0503020204020204" pitchFamily="34" charset="-122"/>
                <a:ea typeface="微软雅黑" panose="020B0503020204020204" pitchFamily="34" charset="-122"/>
              </a:rPr>
              <a:t>Overhead vs. Approximation Ratio: Vary Number of </a:t>
            </a:r>
            <a:r>
              <a:rPr lang="zh-CN" altLang="en-US" dirty="0" smtClean="0">
                <a:latin typeface="微软雅黑" panose="020B0503020204020204" pitchFamily="34" charset="-122"/>
                <a:ea typeface="微软雅黑" panose="020B0503020204020204" pitchFamily="34" charset="-122"/>
              </a:rPr>
              <a:t>Labels (</a:t>
            </a:r>
            <a:r>
              <a:rPr lang="zh-CN" altLang="en-US" dirty="0">
                <a:latin typeface="微软雅黑" panose="020B0503020204020204" pitchFamily="34" charset="-122"/>
                <a:ea typeface="微软雅黑" panose="020B0503020204020204" pitchFamily="34" charset="-122"/>
              </a:rPr>
              <a:t>knum)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457464" y="1432548"/>
            <a:ext cx="5122769" cy="3726563"/>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276000" y="1497547"/>
            <a:ext cx="4818700" cy="3546563"/>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Tree>
    <p:extLst>
      <p:ext uri="{BB962C8B-B14F-4D97-AF65-F5344CB8AC3E}">
        <p14:creationId xmlns:p14="http://schemas.microsoft.com/office/powerpoint/2010/main" val="4604071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243" y="5774600"/>
            <a:ext cx="9191514" cy="369332"/>
          </a:xfrm>
          <a:prstGeom prst="rect">
            <a:avLst/>
          </a:prstGeom>
        </p:spPr>
        <p:txBody>
          <a:bodyPr wrap="square">
            <a:spAutoFit/>
          </a:bodyPr>
          <a:lstStyle/>
          <a:p>
            <a:pPr algn="ctr"/>
            <a:r>
              <a:rPr lang="zh-CN" altLang="en-US" dirty="0">
                <a:solidFill>
                  <a:srgbClr val="FF0000"/>
                </a:solidFill>
                <a:latin typeface="微软雅黑" panose="020B0503020204020204" pitchFamily="34" charset="-122"/>
                <a:ea typeface="微软雅黑" panose="020B0503020204020204" pitchFamily="34" charset="-122"/>
              </a:rPr>
              <a:t>Memory</a:t>
            </a:r>
            <a:r>
              <a:rPr lang="zh-CN" altLang="en-US" dirty="0">
                <a:latin typeface="微软雅黑" panose="020B0503020204020204" pitchFamily="34" charset="-122"/>
                <a:ea typeface="微软雅黑" panose="020B0503020204020204" pitchFamily="34" charset="-122"/>
              </a:rPr>
              <a:t> Overhead vs. Approximation Ratio: Vary Label Frequency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641661" y="1483228"/>
            <a:ext cx="4901087"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162260" y="1509732"/>
            <a:ext cx="4974724"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Tree>
    <p:extLst>
      <p:ext uri="{BB962C8B-B14F-4D97-AF65-F5344CB8AC3E}">
        <p14:creationId xmlns:p14="http://schemas.microsoft.com/office/powerpoint/2010/main" val="286644907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6000" y="5164020"/>
            <a:ext cx="62967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Progressive Performance Testing (knum = 8; kwf = 400)</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323504" y="1449000"/>
            <a:ext cx="3642874" cy="2834156"/>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269575" y="1432330"/>
            <a:ext cx="3652849" cy="2850826"/>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8225621" y="1432330"/>
            <a:ext cx="3919840" cy="2908741"/>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矩形 1"/>
          <p:cNvSpPr/>
          <p:nvPr/>
        </p:nvSpPr>
        <p:spPr>
          <a:xfrm>
            <a:off x="3036000" y="630367"/>
            <a:ext cx="3889270"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LB</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the </a:t>
            </a:r>
            <a:r>
              <a:rPr lang="zh-CN" altLang="en-US" dirty="0">
                <a:latin typeface="微软雅黑" panose="020B0503020204020204" pitchFamily="34" charset="-122"/>
                <a:ea typeface="微软雅黑" panose="020B0503020204020204" pitchFamily="34" charset="-122"/>
              </a:rPr>
              <a:t>lower bounds denoted </a:t>
            </a:r>
            <a:r>
              <a:rPr lang="zh-CN" altLang="en-US" dirty="0" smtClean="0">
                <a:latin typeface="微软雅黑" panose="020B0503020204020204" pitchFamily="34" charset="-122"/>
                <a:ea typeface="微软雅黑" panose="020B0503020204020204" pitchFamily="34" charset="-122"/>
              </a:rPr>
              <a:t>by</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7176000" y="630367"/>
            <a:ext cx="4680000" cy="369332"/>
          </a:xfrm>
          <a:prstGeom prst="rect">
            <a:avLst/>
          </a:prstGeom>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UB</a:t>
            </a:r>
            <a:r>
              <a:rPr lang="zh-CN" altLang="en-US" dirty="0" smtClean="0"/>
              <a:t>  </a:t>
            </a:r>
            <a:r>
              <a:rPr lang="zh-CN" altLang="en-US" dirty="0">
                <a:latin typeface="微软雅黑" panose="020B0503020204020204" pitchFamily="34" charset="-122"/>
                <a:ea typeface="微软雅黑" panose="020B0503020204020204" pitchFamily="34" charset="-122"/>
              </a:rPr>
              <a:t>the </a:t>
            </a:r>
            <a:r>
              <a:rPr lang="zh-CN" altLang="en-US" dirty="0">
                <a:latin typeface="微软雅黑" panose="020B0503020204020204" pitchFamily="34" charset="-122"/>
                <a:ea typeface="微软雅黑" panose="020B0503020204020204" pitchFamily="34" charset="-122"/>
              </a:rPr>
              <a:t>weights of the </a:t>
            </a:r>
            <a:r>
              <a:rPr lang="zh-CN" altLang="en-US" dirty="0">
                <a:latin typeface="微软雅黑" panose="020B0503020204020204" pitchFamily="34" charset="-122"/>
                <a:ea typeface="微软雅黑" panose="020B0503020204020204" pitchFamily="34" charset="-122"/>
              </a:rPr>
              <a:t>feasible </a:t>
            </a:r>
            <a:r>
              <a:rPr lang="zh-CN" altLang="en-US" dirty="0" smtClean="0">
                <a:latin typeface="微软雅黑" panose="020B0503020204020204" pitchFamily="34" charset="-122"/>
                <a:ea typeface="微软雅黑" panose="020B0503020204020204" pitchFamily="34" charset="-122"/>
              </a:rPr>
              <a:t>solutions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089714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p:nvPr/>
        </p:nvSpPr>
        <p:spPr>
          <a:xfrm>
            <a:off x="351170" y="553423"/>
            <a:ext cx="1778051" cy="523220"/>
          </a:xfrm>
          <a:prstGeom prst="rect">
            <a:avLst/>
          </a:prstGeom>
        </p:spPr>
        <p:txBody>
          <a:bodyPr wrap="none">
            <a:spAutoFit/>
          </a:bodyPr>
          <a:lstStyle/>
          <a:p>
            <a:r>
              <a:rPr lang="en-US" altLang="zh-CN" sz="2800" dirty="0" smtClean="0"/>
              <a:t>Conclusion</a:t>
            </a:r>
            <a:endParaRPr lang="zh-CN" altLang="en-US" sz="2800" dirty="0"/>
          </a:p>
        </p:txBody>
      </p:sp>
    </p:spTree>
    <p:extLst>
      <p:ext uri="{BB962C8B-B14F-4D97-AF65-F5344CB8AC3E}">
        <p14:creationId xmlns:p14="http://schemas.microsoft.com/office/powerpoint/2010/main" val="1008615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4102" y="2705724"/>
            <a:ext cx="3978128" cy="1569660"/>
          </a:xfrm>
          <a:prstGeom prst="rect">
            <a:avLst/>
          </a:prstGeom>
        </p:spPr>
        <p:txBody>
          <a:bodyPr wrap="square">
            <a:spAutoFit/>
          </a:bodyPr>
          <a:lstStyle/>
          <a:p>
            <a:r>
              <a:rPr lang="en-US" altLang="zh-CN" sz="9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9600" b="1" spc="6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30545239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clrChange>
              <a:clrFrom>
                <a:srgbClr val="FFFFFF"/>
              </a:clrFrom>
              <a:clrTo>
                <a:srgbClr val="FFFFFF">
                  <a:alpha val="0"/>
                </a:srgbClr>
              </a:clrTo>
            </a:clrChange>
          </a:blip>
          <a:srcRect l="49797" t="-2220" r="24894"/>
          <a:stretch/>
        </p:blipFill>
        <p:spPr>
          <a:xfrm>
            <a:off x="2136000" y="189000"/>
            <a:ext cx="3924089" cy="2912692"/>
          </a:xfrm>
          <a:prstGeom prst="rect">
            <a:avLst/>
          </a:prstGeom>
        </p:spPr>
      </p:pic>
      <p:pic>
        <p:nvPicPr>
          <p:cNvPr id="5" name="图片 4"/>
          <p:cNvPicPr>
            <a:picLocks noChangeAspect="1"/>
          </p:cNvPicPr>
          <p:nvPr/>
        </p:nvPicPr>
        <p:blipFill rotWithShape="1">
          <a:blip r:embed="rId2">
            <a:clrChange>
              <a:clrFrom>
                <a:srgbClr val="FFFFFF"/>
              </a:clrFrom>
              <a:clrTo>
                <a:srgbClr val="FFFFFF">
                  <a:alpha val="0"/>
                </a:srgbClr>
              </a:clrTo>
            </a:clrChange>
          </a:blip>
          <a:srcRect l="74520" t="2760" r="198" b="536"/>
          <a:stretch/>
        </p:blipFill>
        <p:spPr>
          <a:xfrm>
            <a:off x="6456000" y="351328"/>
            <a:ext cx="3879803" cy="2727225"/>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1596000" y="3703484"/>
            <a:ext cx="3767532" cy="2854541"/>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6667622" y="3752742"/>
            <a:ext cx="3809643" cy="2805283"/>
          </a:xfrm>
          <a:prstGeom prst="rect">
            <a:avLst/>
          </a:prstGeom>
        </p:spPr>
      </p:pic>
    </p:spTree>
    <p:extLst>
      <p:ext uri="{BB962C8B-B14F-4D97-AF65-F5344CB8AC3E}">
        <p14:creationId xmlns:p14="http://schemas.microsoft.com/office/powerpoint/2010/main" val="2190621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16000" y="1809000"/>
            <a:ext cx="6105149" cy="3785652"/>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Problem definition</a:t>
            </a: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Exist Solution</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835264" y="644237"/>
            <a:ext cx="2366682"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9641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3.95833E-6 -2.59259E-6 L 3.95833E-6 -0.07222 " pathEditMode="relative" rAng="0" ptsTypes="AA">
                                      <p:cBhvr>
                                        <p:cTn id="6" dur="250" accel="50000" decel="50000" autoRev="1" fill="hold">
                                          <p:stCondLst>
                                            <p:cond delay="0"/>
                                          </p:stCondLst>
                                        </p:cTn>
                                        <p:tgtEl>
                                          <p:spTgt spid="4">
                                            <p:txEl>
                                              <p:pRg st="0" end="0"/>
                                            </p:txEl>
                                          </p:spTgt>
                                        </p:tgtEl>
                                        <p:attrNameLst>
                                          <p:attrName>ppt_x</p:attrName>
                                          <p:attrName>ppt_y</p:attrName>
                                        </p:attrNameLst>
                                      </p:cBhvr>
                                      <p:rCtr x="0" y="-3611"/>
                                    </p:animMotion>
                                    <p:animRot by="1500000">
                                      <p:cBhvr>
                                        <p:cTn id="7" dur="125" fill="hold">
                                          <p:stCondLst>
                                            <p:cond delay="0"/>
                                          </p:stCondLst>
                                        </p:cTn>
                                        <p:tgtEl>
                                          <p:spTgt spid="4">
                                            <p:txEl>
                                              <p:pRg st="0" end="0"/>
                                            </p:txEl>
                                          </p:spTgt>
                                        </p:tgtEl>
                                        <p:attrNameLst>
                                          <p:attrName>r</p:attrName>
                                        </p:attrNameLst>
                                      </p:cBhvr>
                                    </p:animRot>
                                    <p:animRot by="-1500000">
                                      <p:cBhvr>
                                        <p:cTn id="8" dur="125" fill="hold">
                                          <p:stCondLst>
                                            <p:cond delay="125"/>
                                          </p:stCondLst>
                                        </p:cTn>
                                        <p:tgtEl>
                                          <p:spTgt spid="4">
                                            <p:txEl>
                                              <p:pRg st="0" end="0"/>
                                            </p:txEl>
                                          </p:spTgt>
                                        </p:tgtEl>
                                        <p:attrNameLst>
                                          <p:attrName>r</p:attrName>
                                        </p:attrNameLst>
                                      </p:cBhvr>
                                    </p:animRot>
                                    <p:animRot by="-1500000">
                                      <p:cBhvr>
                                        <p:cTn id="9" dur="125" fill="hold">
                                          <p:stCondLst>
                                            <p:cond delay="250"/>
                                          </p:stCondLst>
                                        </p:cTn>
                                        <p:tgtEl>
                                          <p:spTgt spid="4">
                                            <p:txEl>
                                              <p:pRg st="0" end="0"/>
                                            </p:txEl>
                                          </p:spTgt>
                                        </p:tgtEl>
                                        <p:attrNameLst>
                                          <p:attrName>r</p:attrName>
                                        </p:attrNameLst>
                                      </p:cBhvr>
                                    </p:animRot>
                                    <p:animRot by="1500000">
                                      <p:cBhvr>
                                        <p:cTn id="10" dur="125" fill="hold">
                                          <p:stCondLst>
                                            <p:cond delay="375"/>
                                          </p:stCondLst>
                                        </p:cTn>
                                        <p:tgtEl>
                                          <p:spTgt spid="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nodeType="clickEffect">
                                  <p:stCondLst>
                                    <p:cond delay="0"/>
                                  </p:stCondLst>
                                  <p:iterate type="lt">
                                    <p:tmPct val="10000"/>
                                  </p:iterate>
                                  <p:childTnLst>
                                    <p:animMotion origin="layout" path="M 8.33333E-7 4.44444E-6 L 8.33333E-7 -0.07223 " pathEditMode="relative" rAng="0" ptsTypes="AA">
                                      <p:cBhvr>
                                        <p:cTn id="14" dur="250" accel="50000" decel="50000" autoRev="1" fill="hold">
                                          <p:stCondLst>
                                            <p:cond delay="0"/>
                                          </p:stCondLst>
                                        </p:cTn>
                                        <p:tgtEl>
                                          <p:spTgt spid="4">
                                            <p:txEl>
                                              <p:pRg st="1" end="1"/>
                                            </p:txEl>
                                          </p:spTgt>
                                        </p:tgtEl>
                                        <p:attrNameLst>
                                          <p:attrName>ppt_x</p:attrName>
                                          <p:attrName>ppt_y</p:attrName>
                                        </p:attrNameLst>
                                      </p:cBhvr>
                                      <p:rCtr x="0" y="-3611"/>
                                    </p:animMotion>
                                    <p:animRot by="1500000">
                                      <p:cBhvr>
                                        <p:cTn id="15" dur="125" fill="hold">
                                          <p:stCondLst>
                                            <p:cond delay="0"/>
                                          </p:stCondLst>
                                        </p:cTn>
                                        <p:tgtEl>
                                          <p:spTgt spid="4">
                                            <p:txEl>
                                              <p:pRg st="1" end="1"/>
                                            </p:txEl>
                                          </p:spTgt>
                                        </p:tgtEl>
                                        <p:attrNameLst>
                                          <p:attrName>r</p:attrName>
                                        </p:attrNameLst>
                                      </p:cBhvr>
                                    </p:animRot>
                                    <p:animRot by="-1500000">
                                      <p:cBhvr>
                                        <p:cTn id="16" dur="125" fill="hold">
                                          <p:stCondLst>
                                            <p:cond delay="125"/>
                                          </p:stCondLst>
                                        </p:cTn>
                                        <p:tgtEl>
                                          <p:spTgt spid="4">
                                            <p:txEl>
                                              <p:pRg st="1" end="1"/>
                                            </p:txEl>
                                          </p:spTgt>
                                        </p:tgtEl>
                                        <p:attrNameLst>
                                          <p:attrName>r</p:attrName>
                                        </p:attrNameLst>
                                      </p:cBhvr>
                                    </p:animRot>
                                    <p:animRot by="-1500000">
                                      <p:cBhvr>
                                        <p:cTn id="17" dur="125" fill="hold">
                                          <p:stCondLst>
                                            <p:cond delay="250"/>
                                          </p:stCondLst>
                                        </p:cTn>
                                        <p:tgtEl>
                                          <p:spTgt spid="4">
                                            <p:txEl>
                                              <p:pRg st="1" end="1"/>
                                            </p:txEl>
                                          </p:spTgt>
                                        </p:tgtEl>
                                        <p:attrNameLst>
                                          <p:attrName>r</p:attrName>
                                        </p:attrNameLst>
                                      </p:cBhvr>
                                    </p:animRot>
                                    <p:animRot by="1500000">
                                      <p:cBhvr>
                                        <p:cTn id="18" dur="125" fill="hold">
                                          <p:stCondLst>
                                            <p:cond delay="375"/>
                                          </p:stCondLst>
                                        </p:cTn>
                                        <p:tgtEl>
                                          <p:spTgt spid="4">
                                            <p:txEl>
                                              <p:pRg st="1" end="1"/>
                                            </p:txEl>
                                          </p:spTgt>
                                        </p:tgtEl>
                                        <p:attrNameLst>
                                          <p:attrName>r</p:attrName>
                                        </p:attrNameLst>
                                      </p:cBhvr>
                                    </p:animRot>
                                  </p:childTnLst>
                                </p:cTn>
                              </p:par>
                              <p:par>
                                <p:cTn id="19" presetID="3" presetClass="emph" presetSubtype="2" fill="hold" nodeType="withEffect">
                                  <p:stCondLst>
                                    <p:cond delay="0"/>
                                  </p:stCondLst>
                                  <p:iterate type="lt">
                                    <p:tmPct val="0"/>
                                  </p:iterate>
                                  <p:childTnLst>
                                    <p:animClr clrSpc="rgb" dir="cw">
                                      <p:cBhvr override="childStyle">
                                        <p:cTn id="20" dur="750" fill="hold"/>
                                        <p:tgtEl>
                                          <p:spTgt spid="4">
                                            <p:txEl>
                                              <p:pRg st="0" end="0"/>
                                            </p:txEl>
                                          </p:spTgt>
                                        </p:tgtEl>
                                        <p:attrNameLst>
                                          <p:attrName>style.color</p:attrName>
                                        </p:attrNameLst>
                                      </p:cBhvr>
                                      <p:to>
                                        <a:srgbClr val="FF0000"/>
                                      </p:to>
                                    </p:animClr>
                                  </p:childTnLst>
                                </p:cTn>
                              </p:par>
                              <p:par>
                                <p:cTn id="21" presetID="3" presetClass="emph" presetSubtype="2" fill="hold" nodeType="withEffect">
                                  <p:stCondLst>
                                    <p:cond delay="0"/>
                                  </p:stCondLst>
                                  <p:iterate type="lt">
                                    <p:tmPct val="0"/>
                                  </p:iterate>
                                  <p:childTnLst>
                                    <p:animClr clrSpc="rgb" dir="cw">
                                      <p:cBhvr override="childStyle">
                                        <p:cTn id="22" dur="750" fill="hold"/>
                                        <p:tgtEl>
                                          <p:spTgt spid="4">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50" y="553080"/>
            <a:ext cx="3391545"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The GST Problem</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2283" y="1628746"/>
            <a:ext cx="561948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Given a </a:t>
            </a:r>
            <a:r>
              <a:rPr lang="en-US" altLang="zh-CN" sz="2000" dirty="0">
                <a:solidFill>
                  <a:srgbClr val="FF0000"/>
                </a:solidFill>
                <a:latin typeface="微软雅黑" panose="020B0503020204020204" pitchFamily="34" charset="-122"/>
                <a:ea typeface="微软雅黑" panose="020B0503020204020204" pitchFamily="34" charset="-122"/>
              </a:rPr>
              <a:t>weighted</a:t>
            </a:r>
            <a:r>
              <a:rPr lang="en-US" altLang="zh-CN" sz="2000" dirty="0">
                <a:latin typeface="微软雅黑" panose="020B0503020204020204" pitchFamily="34" charset="-122"/>
                <a:ea typeface="微软雅黑" panose="020B0503020204020204" pitchFamily="34" charset="-122"/>
              </a:rPr>
              <a:t> and </a:t>
            </a:r>
            <a:r>
              <a:rPr lang="en-US" altLang="zh-CN" sz="2000" dirty="0">
                <a:solidFill>
                  <a:srgbClr val="FF0000"/>
                </a:solidFill>
                <a:latin typeface="微软雅黑" panose="020B0503020204020204" pitchFamily="34" charset="-122"/>
                <a:ea typeface="微软雅黑" panose="020B0503020204020204" pitchFamily="34" charset="-122"/>
              </a:rPr>
              <a:t>labelled</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S ) graph </a:t>
            </a:r>
            <a:r>
              <a:rPr lang="en-US" altLang="zh-CN" sz="2000" dirty="0">
                <a:latin typeface="微软雅黑" panose="020B0503020204020204" pitchFamily="34" charset="-122"/>
                <a:ea typeface="微软雅黑" panose="020B0503020204020204" pitchFamily="34" charset="-122"/>
              </a:rPr>
              <a:t>G </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64983" y="2603226"/>
            <a:ext cx="373058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 </a:t>
            </a:r>
            <a:r>
              <a:rPr lang="en-US" altLang="zh-CN" sz="2000" dirty="0">
                <a:latin typeface="微软雅黑" panose="020B0503020204020204" pitchFamily="34" charset="-122"/>
                <a:ea typeface="微软雅黑" panose="020B0503020204020204" pitchFamily="34" charset="-122"/>
              </a:rPr>
              <a:t>subset of labels P ( P ⊆ S </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8414" y="3380460"/>
            <a:ext cx="5920154" cy="1015663"/>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Find </a:t>
            </a:r>
            <a:r>
              <a:rPr lang="en-US" altLang="zh-CN" sz="2000" dirty="0">
                <a:latin typeface="微软雅黑" panose="020B0503020204020204" pitchFamily="34" charset="-122"/>
                <a:ea typeface="微软雅黑" panose="020B0503020204020204" pitchFamily="34" charset="-122"/>
              </a:rPr>
              <a:t>the </a:t>
            </a:r>
            <a:r>
              <a:rPr lang="en-US" altLang="zh-CN" sz="2000" dirty="0">
                <a:solidFill>
                  <a:srgbClr val="FF0000"/>
                </a:solidFill>
                <a:latin typeface="微软雅黑" panose="020B0503020204020204" pitchFamily="34" charset="-122"/>
                <a:ea typeface="微软雅黑" panose="020B0503020204020204" pitchFamily="34" charset="-122"/>
              </a:rPr>
              <a:t>minimum</a:t>
            </a:r>
            <a:r>
              <a:rPr lang="en-US" altLang="zh-CN" sz="2000" dirty="0">
                <a:latin typeface="微软雅黑" panose="020B0503020204020204" pitchFamily="34" charset="-122"/>
                <a:ea typeface="微软雅黑" panose="020B0503020204020204" pitchFamily="34" charset="-122"/>
              </a:rPr>
              <a:t> weight connected tree from G that includes all the labels in P</a:t>
            </a:r>
            <a:endParaRPr lang="zh-CN" altLang="en-US" sz="20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683500" y="3954396"/>
            <a:ext cx="3838601" cy="369332"/>
            <a:chOff x="7872186" y="3765709"/>
            <a:chExt cx="3838601" cy="369332"/>
          </a:xfrm>
        </p:grpSpPr>
        <p:sp>
          <p:nvSpPr>
            <p:cNvPr id="117" name="文本框 116"/>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118" name="文本框 117"/>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119" name="文本框 118"/>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120" name="文本框 119"/>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22" name="组合 21"/>
          <p:cNvGrpSpPr/>
          <p:nvPr/>
        </p:nvGrpSpPr>
        <p:grpSpPr>
          <a:xfrm>
            <a:off x="7514237" y="920141"/>
            <a:ext cx="4074459" cy="3039396"/>
            <a:chOff x="7702923" y="731454"/>
            <a:chExt cx="4074459" cy="3039396"/>
          </a:xfrm>
        </p:grpSpPr>
        <p:grpSp>
          <p:nvGrpSpPr>
            <p:cNvPr id="19" name="组合 18"/>
            <p:cNvGrpSpPr/>
            <p:nvPr/>
          </p:nvGrpSpPr>
          <p:grpSpPr>
            <a:xfrm>
              <a:off x="8796860" y="731454"/>
              <a:ext cx="2081350" cy="1031789"/>
              <a:chOff x="8796860" y="731454"/>
              <a:chExt cx="2081350" cy="1031789"/>
            </a:xfrm>
          </p:grpSpPr>
          <p:sp>
            <p:nvSpPr>
              <p:cNvPr id="12" name="椭圆 11"/>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6" name="组合 15"/>
              <p:cNvGrpSpPr/>
              <p:nvPr/>
            </p:nvGrpSpPr>
            <p:grpSpPr>
              <a:xfrm>
                <a:off x="8796860" y="888456"/>
                <a:ext cx="1045602" cy="874787"/>
                <a:chOff x="8796860" y="888456"/>
                <a:chExt cx="1045602" cy="874787"/>
              </a:xfrm>
            </p:grpSpPr>
            <p:cxnSp>
              <p:nvCxnSpPr>
                <p:cNvPr id="15" name="直接连接符 14"/>
                <p:cNvCxnSpPr>
                  <a:stCxn id="12" idx="4"/>
                  <a:endCxn id="6"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7" name="组合 16"/>
              <p:cNvGrpSpPr/>
              <p:nvPr/>
            </p:nvGrpSpPr>
            <p:grpSpPr>
              <a:xfrm>
                <a:off x="9842462" y="888456"/>
                <a:ext cx="1035748" cy="874787"/>
                <a:chOff x="9842462" y="888456"/>
                <a:chExt cx="1035748" cy="874787"/>
              </a:xfrm>
            </p:grpSpPr>
            <p:cxnSp>
              <p:nvCxnSpPr>
                <p:cNvPr id="18" name="直接连接符 17"/>
                <p:cNvCxnSpPr>
                  <a:stCxn id="12" idx="4"/>
                  <a:endCxn id="10"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20" name="组合 19"/>
            <p:cNvGrpSpPr/>
            <p:nvPr/>
          </p:nvGrpSpPr>
          <p:grpSpPr>
            <a:xfrm>
              <a:off x="7702923" y="1763243"/>
              <a:ext cx="2003612" cy="2007607"/>
              <a:chOff x="7702923" y="1763243"/>
              <a:chExt cx="2003612" cy="2007607"/>
            </a:xfrm>
          </p:grpSpPr>
          <p:sp>
            <p:nvSpPr>
              <p:cNvPr id="6" name="椭圆 5"/>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 name="椭圆 12"/>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25" name="直接连接符 24"/>
              <p:cNvCxnSpPr>
                <a:stCxn id="6" idx="4"/>
                <a:endCxn id="7"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28" name="直接连接符 27"/>
              <p:cNvCxnSpPr>
                <a:stCxn id="7" idx="4"/>
                <a:endCxn id="13"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1" name="直接连接符 30"/>
              <p:cNvCxnSpPr>
                <a:stCxn id="7" idx="4"/>
                <a:endCxn id="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4" name="直接连接符 43"/>
              <p:cNvCxnSpPr>
                <a:stCxn id="6" idx="2"/>
                <a:endCxn id="13"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0" name="直接连接符 49"/>
              <p:cNvCxnSpPr>
                <a:stCxn id="6" idx="6"/>
                <a:endCxn id="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4" name="文本框 123"/>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5" name="文本框 124"/>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6" name="文本框 125"/>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2" name="文本框 131"/>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3" name="文本框 132"/>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21" name="组合 20"/>
            <p:cNvGrpSpPr/>
            <p:nvPr/>
          </p:nvGrpSpPr>
          <p:grpSpPr>
            <a:xfrm>
              <a:off x="9935135" y="1763243"/>
              <a:ext cx="1842247" cy="2007607"/>
              <a:chOff x="9935135" y="1763243"/>
              <a:chExt cx="1842247" cy="2007607"/>
            </a:xfrm>
          </p:grpSpPr>
          <p:sp>
            <p:nvSpPr>
              <p:cNvPr id="8" name="椭圆 7"/>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23" name="椭圆 22"/>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 name="直接连接符 34"/>
              <p:cNvCxnSpPr>
                <a:stCxn id="10" idx="4"/>
                <a:endCxn id="8"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8" name="直接连接符 37"/>
              <p:cNvCxnSpPr>
                <a:stCxn id="8" idx="3"/>
                <a:endCxn id="11"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1" name="直接连接符 40"/>
              <p:cNvCxnSpPr>
                <a:stCxn id="8" idx="5"/>
                <a:endCxn id="23"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9" name="直接连接符 58"/>
              <p:cNvCxnSpPr>
                <a:stCxn id="10" idx="2"/>
                <a:endCxn id="11"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62" name="直接连接符 61"/>
              <p:cNvCxnSpPr>
                <a:stCxn id="10" idx="6"/>
                <a:endCxn id="23"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7" name="文本框 126"/>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0" name="文本框 129"/>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1" name="文本框 130"/>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5" name="文本框 13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6" name="文本框 13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cxnSp>
        <p:nvCxnSpPr>
          <p:cNvPr id="84" name="直接连接符 83"/>
          <p:cNvCxnSpPr>
            <a:stCxn id="7" idx="0"/>
            <a:endCxn id="6" idx="4"/>
          </p:cNvCxnSpPr>
          <p:nvPr/>
        </p:nvCxnSpPr>
        <p:spPr>
          <a:xfrm flipV="1">
            <a:off x="8605630" y="2108932"/>
            <a:ext cx="2544" cy="93257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86" name="直接连接符 85"/>
          <p:cNvCxnSpPr>
            <a:stCxn id="10" idx="0"/>
            <a:endCxn id="12" idx="4"/>
          </p:cNvCxnSpPr>
          <p:nvPr/>
        </p:nvCxnSpPr>
        <p:spPr>
          <a:xfrm flipH="1" flipV="1">
            <a:off x="9653776" y="1077143"/>
            <a:ext cx="1035748"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1" name="直接连接符 90"/>
          <p:cNvCxnSpPr>
            <a:stCxn id="8" idx="0"/>
            <a:endCxn id="10" idx="4"/>
          </p:cNvCxnSpPr>
          <p:nvPr/>
        </p:nvCxnSpPr>
        <p:spPr>
          <a:xfrm flipH="1" flipV="1">
            <a:off x="10689524" y="2108932"/>
            <a:ext cx="5489" cy="94781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4" name="直接连接符 93"/>
          <p:cNvCxnSpPr>
            <a:stCxn id="6" idx="0"/>
            <a:endCxn id="12" idx="4"/>
          </p:cNvCxnSpPr>
          <p:nvPr/>
        </p:nvCxnSpPr>
        <p:spPr>
          <a:xfrm flipV="1">
            <a:off x="8608174" y="1077143"/>
            <a:ext cx="1045602"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7" name="直接连接符 96"/>
          <p:cNvCxnSpPr>
            <a:stCxn id="13" idx="7"/>
            <a:endCxn id="7" idx="4"/>
          </p:cNvCxnSpPr>
          <p:nvPr/>
        </p:nvCxnSpPr>
        <p:spPr>
          <a:xfrm flipV="1">
            <a:off x="8052024" y="3198505"/>
            <a:ext cx="553606"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1" name="直接连接符 100"/>
          <p:cNvCxnSpPr>
            <a:stCxn id="9" idx="1"/>
            <a:endCxn id="7" idx="4"/>
          </p:cNvCxnSpPr>
          <p:nvPr/>
        </p:nvCxnSpPr>
        <p:spPr>
          <a:xfrm flipH="1" flipV="1">
            <a:off x="8605630" y="3198505"/>
            <a:ext cx="463839"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6" name="直接连接符 105"/>
          <p:cNvCxnSpPr>
            <a:stCxn id="23" idx="1"/>
            <a:endCxn id="8" idx="5"/>
          </p:cNvCxnSpPr>
          <p:nvPr/>
        </p:nvCxnSpPr>
        <p:spPr>
          <a:xfrm flipH="1" flipV="1">
            <a:off x="10750522" y="3190753"/>
            <a:ext cx="377073"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8" name="直接连接符 107"/>
          <p:cNvCxnSpPr>
            <a:stCxn id="11" idx="7"/>
            <a:endCxn id="8" idx="3"/>
          </p:cNvCxnSpPr>
          <p:nvPr/>
        </p:nvCxnSpPr>
        <p:spPr>
          <a:xfrm flipV="1">
            <a:off x="10162848" y="3190753"/>
            <a:ext cx="476656"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113" name="椭圆 112"/>
          <p:cNvSpPr/>
          <p:nvPr/>
        </p:nvSpPr>
        <p:spPr>
          <a:xfrm>
            <a:off x="9556621" y="8925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6" name="椭圆 115"/>
          <p:cNvSpPr/>
          <p:nvPr/>
        </p:nvSpPr>
        <p:spPr>
          <a:xfrm>
            <a:off x="8512046"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8" name="椭圆 127"/>
          <p:cNvSpPr/>
          <p:nvPr/>
        </p:nvSpPr>
        <p:spPr>
          <a:xfrm>
            <a:off x="10598021"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9" name="椭圆 128"/>
          <p:cNvSpPr/>
          <p:nvPr/>
        </p:nvSpPr>
        <p:spPr>
          <a:xfrm>
            <a:off x="8512046"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4" name="椭圆 133"/>
          <p:cNvSpPr/>
          <p:nvPr/>
        </p:nvSpPr>
        <p:spPr>
          <a:xfrm>
            <a:off x="10598021"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7" name="椭圆 136"/>
          <p:cNvSpPr/>
          <p:nvPr/>
        </p:nvSpPr>
        <p:spPr>
          <a:xfrm>
            <a:off x="790244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2" name="椭圆 141"/>
          <p:cNvSpPr/>
          <p:nvPr/>
        </p:nvSpPr>
        <p:spPr>
          <a:xfrm>
            <a:off x="9035921"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3" name="椭圆 142"/>
          <p:cNvSpPr/>
          <p:nvPr/>
        </p:nvSpPr>
        <p:spPr>
          <a:xfrm>
            <a:off x="10016996" y="3788107"/>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4" name="椭圆 143"/>
          <p:cNvSpPr/>
          <p:nvPr/>
        </p:nvSpPr>
        <p:spPr>
          <a:xfrm>
            <a:off x="1108379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Tree>
    <p:extLst>
      <p:ext uri="{BB962C8B-B14F-4D97-AF65-F5344CB8AC3E}">
        <p14:creationId xmlns:p14="http://schemas.microsoft.com/office/powerpoint/2010/main" val="247882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wipe(up)">
                                      <p:cBhvr>
                                        <p:cTn id="32" dur="500"/>
                                        <p:tgtEl>
                                          <p:spTgt spid="113"/>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up)">
                                      <p:cBhvr>
                                        <p:cTn id="36" dur="500"/>
                                        <p:tgtEl>
                                          <p:spTgt spid="94"/>
                                        </p:tgtEl>
                                      </p:cBhvr>
                                    </p:animEffect>
                                  </p:childTnLst>
                                </p:cTn>
                              </p:par>
                              <p:par>
                                <p:cTn id="37" presetID="22" presetClass="entr" presetSubtype="1"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up)">
                                      <p:cBhvr>
                                        <p:cTn id="39" dur="500"/>
                                        <p:tgtEl>
                                          <p:spTgt spid="86"/>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up)">
                                      <p:cBhvr>
                                        <p:cTn id="43" dur="500"/>
                                        <p:tgtEl>
                                          <p:spTgt spid="11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wipe(up)">
                                      <p:cBhvr>
                                        <p:cTn id="46" dur="500"/>
                                        <p:tgtEl>
                                          <p:spTgt spid="128"/>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up)">
                                      <p:cBhvr>
                                        <p:cTn id="50" dur="500"/>
                                        <p:tgtEl>
                                          <p:spTgt spid="84"/>
                                        </p:tgtEl>
                                      </p:cBhvr>
                                    </p:animEffect>
                                  </p:childTnLst>
                                </p:cTn>
                              </p:par>
                              <p:par>
                                <p:cTn id="51" presetID="22" presetClass="entr" presetSubtype="1"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up)">
                                      <p:cBhvr>
                                        <p:cTn id="53" dur="500"/>
                                        <p:tgtEl>
                                          <p:spTgt spid="91"/>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29"/>
                                        </p:tgtEl>
                                        <p:attrNameLst>
                                          <p:attrName>style.visibility</p:attrName>
                                        </p:attrNameLst>
                                      </p:cBhvr>
                                      <p:to>
                                        <p:strVal val="visible"/>
                                      </p:to>
                                    </p:set>
                                    <p:animEffect transition="in" filter="wipe(up)">
                                      <p:cBhvr>
                                        <p:cTn id="57" dur="500"/>
                                        <p:tgtEl>
                                          <p:spTgt spid="129"/>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wipe(up)">
                                      <p:cBhvr>
                                        <p:cTn id="60" dur="500"/>
                                        <p:tgtEl>
                                          <p:spTgt spid="134"/>
                                        </p:tgtEl>
                                      </p:cBhvr>
                                    </p:animEffect>
                                  </p:childTnLst>
                                </p:cTn>
                              </p:par>
                            </p:childTnLst>
                          </p:cTn>
                        </p:par>
                        <p:par>
                          <p:cTn id="61" fill="hold">
                            <p:stCondLst>
                              <p:cond delay="2500"/>
                            </p:stCondLst>
                            <p:childTnLst>
                              <p:par>
                                <p:cTn id="62" presetID="22" presetClass="entr" presetSubtype="1" fill="hold"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up)">
                                      <p:cBhvr>
                                        <p:cTn id="64" dur="500"/>
                                        <p:tgtEl>
                                          <p:spTgt spid="97"/>
                                        </p:tgtEl>
                                      </p:cBhvr>
                                    </p:animEffect>
                                  </p:childTnLst>
                                </p:cTn>
                              </p:par>
                              <p:par>
                                <p:cTn id="65" presetID="22" presetClass="entr" presetSubtype="1"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500"/>
                                        <p:tgtEl>
                                          <p:spTgt spid="101"/>
                                        </p:tgtEl>
                                      </p:cBhvr>
                                    </p:animEffect>
                                  </p:childTnLst>
                                </p:cTn>
                              </p:par>
                              <p:par>
                                <p:cTn id="68" presetID="22" presetClass="entr" presetSubtype="1"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up)">
                                      <p:cBhvr>
                                        <p:cTn id="70" dur="500"/>
                                        <p:tgtEl>
                                          <p:spTgt spid="108"/>
                                        </p:tgtEl>
                                      </p:cBhvr>
                                    </p:animEffect>
                                  </p:childTnLst>
                                </p:cTn>
                              </p:par>
                              <p:par>
                                <p:cTn id="71" presetID="22" presetClass="entr" presetSubtype="1" fill="hold" nodeType="with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wipe(up)">
                                      <p:cBhvr>
                                        <p:cTn id="73" dur="500"/>
                                        <p:tgtEl>
                                          <p:spTgt spid="106"/>
                                        </p:tgtEl>
                                      </p:cBhvr>
                                    </p:animEffect>
                                  </p:childTnLst>
                                </p:cTn>
                              </p:par>
                            </p:childTnLst>
                          </p:cTn>
                        </p:par>
                        <p:par>
                          <p:cTn id="74" fill="hold">
                            <p:stCondLst>
                              <p:cond delay="3000"/>
                            </p:stCondLst>
                            <p:childTnLst>
                              <p:par>
                                <p:cTn id="75" presetID="22" presetClass="entr" presetSubtype="1" fill="hold" grpId="0" nodeType="afterEffect">
                                  <p:stCondLst>
                                    <p:cond delay="0"/>
                                  </p:stCondLst>
                                  <p:childTnLst>
                                    <p:set>
                                      <p:cBhvr>
                                        <p:cTn id="76" dur="1" fill="hold">
                                          <p:stCondLst>
                                            <p:cond delay="0"/>
                                          </p:stCondLst>
                                        </p:cTn>
                                        <p:tgtEl>
                                          <p:spTgt spid="144"/>
                                        </p:tgtEl>
                                        <p:attrNameLst>
                                          <p:attrName>style.visibility</p:attrName>
                                        </p:attrNameLst>
                                      </p:cBhvr>
                                      <p:to>
                                        <p:strVal val="visible"/>
                                      </p:to>
                                    </p:set>
                                    <p:animEffect transition="in" filter="wipe(up)">
                                      <p:cBhvr>
                                        <p:cTn id="77" dur="500"/>
                                        <p:tgtEl>
                                          <p:spTgt spid="14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43"/>
                                        </p:tgtEl>
                                        <p:attrNameLst>
                                          <p:attrName>style.visibility</p:attrName>
                                        </p:attrNameLst>
                                      </p:cBhvr>
                                      <p:to>
                                        <p:strVal val="visible"/>
                                      </p:to>
                                    </p:set>
                                    <p:animEffect transition="in" filter="wipe(up)">
                                      <p:cBhvr>
                                        <p:cTn id="80" dur="500"/>
                                        <p:tgtEl>
                                          <p:spTgt spid="14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wipe(up)">
                                      <p:cBhvr>
                                        <p:cTn id="83" dur="500"/>
                                        <p:tgtEl>
                                          <p:spTgt spid="142"/>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37"/>
                                        </p:tgtEl>
                                        <p:attrNameLst>
                                          <p:attrName>style.visibility</p:attrName>
                                        </p:attrNameLst>
                                      </p:cBhvr>
                                      <p:to>
                                        <p:strVal val="visible"/>
                                      </p:to>
                                    </p:set>
                                    <p:animEffect transition="in" filter="wipe(up)">
                                      <p:cBhvr>
                                        <p:cTn id="8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3" grpId="0" animBg="1"/>
      <p:bldP spid="116" grpId="0" animBg="1"/>
      <p:bldP spid="128" grpId="0" animBg="1"/>
      <p:bldP spid="129" grpId="0" animBg="1"/>
      <p:bldP spid="134" grpId="0" animBg="1"/>
      <p:bldP spid="137" grpId="0" animBg="1"/>
      <p:bldP spid="142" grpId="0" animBg="1"/>
      <p:bldP spid="143" grpId="0" animBg="1"/>
      <p:bldP spid="1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24" name="矩形 23"/>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87" name="矩形 86"/>
          <p:cNvSpPr/>
          <p:nvPr/>
        </p:nvSpPr>
        <p:spPr>
          <a:xfrm>
            <a:off x="490275" y="2308890"/>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88" name="矩形 87"/>
          <p:cNvSpPr/>
          <p:nvPr/>
        </p:nvSpPr>
        <p:spPr>
          <a:xfrm>
            <a:off x="490275" y="3168387"/>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8976000" y="1306369"/>
            <a:ext cx="698390" cy="369332"/>
            <a:chOff x="8127097" y="1529702"/>
            <a:chExt cx="698390" cy="369332"/>
          </a:xfrm>
        </p:grpSpPr>
        <p:sp>
          <p:nvSpPr>
            <p:cNvPr id="89" name="椭圆 88"/>
            <p:cNvSpPr/>
            <p:nvPr/>
          </p:nvSpPr>
          <p:spPr>
            <a:xfrm>
              <a:off x="8622350" y="1612800"/>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1" name="文本框 90"/>
            <p:cNvSpPr txBox="1"/>
            <p:nvPr/>
          </p:nvSpPr>
          <p:spPr>
            <a:xfrm>
              <a:off x="8127097" y="1529702"/>
              <a:ext cx="540870" cy="369332"/>
            </a:xfrm>
            <a:prstGeom prst="rect">
              <a:avLst/>
            </a:prstGeom>
            <a:noFill/>
          </p:spPr>
          <p:txBody>
            <a:bodyPr wrap="square" rtlCol="0">
              <a:spAutoFit/>
            </a:bodyPr>
            <a:lstStyle/>
            <a:p>
              <a:pPr algn="ctr"/>
              <a:r>
                <a:rPr lang="en-US" altLang="zh-CN" b="1" i="1" spc="300" dirty="0" smtClean="0"/>
                <a:t>v</a:t>
              </a:r>
              <a:endParaRPr lang="zh-CN" altLang="en-US" b="1" i="1" spc="300" dirty="0"/>
            </a:p>
          </p:txBody>
        </p:sp>
      </p:grpSp>
      <p:cxnSp>
        <p:nvCxnSpPr>
          <p:cNvPr id="5" name="直接连接符 4"/>
          <p:cNvCxnSpPr>
            <a:stCxn id="89" idx="4"/>
            <a:endCxn id="92" idx="0"/>
          </p:cNvCxnSpPr>
          <p:nvPr/>
        </p:nvCxnSpPr>
        <p:spPr>
          <a:xfrm flipH="1">
            <a:off x="9562487" y="1592604"/>
            <a:ext cx="10335" cy="48310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
        <p:nvSpPr>
          <p:cNvPr id="99" name="文本框 98"/>
          <p:cNvSpPr txBox="1"/>
          <p:nvPr/>
        </p:nvSpPr>
        <p:spPr>
          <a:xfrm>
            <a:off x="9720007" y="1223272"/>
            <a:ext cx="1023908" cy="369332"/>
          </a:xfrm>
          <a:prstGeom prst="rect">
            <a:avLst/>
          </a:prstGeom>
          <a:noFill/>
        </p:spPr>
        <p:txBody>
          <a:bodyPr wrap="square" rtlCol="0">
            <a:spAutoFit/>
          </a:bodyPr>
          <a:lstStyle/>
          <a:p>
            <a:pPr algn="ctr"/>
            <a:r>
              <a:rPr lang="en-US" altLang="zh-CN" b="1" spc="300" dirty="0" smtClean="0">
                <a:solidFill>
                  <a:srgbClr val="FF0000"/>
                </a:solidFill>
              </a:rPr>
              <a:t>T(v,X)</a:t>
            </a:r>
            <a:endParaRPr lang="zh-CN" altLang="en-US" b="1" spc="300" dirty="0">
              <a:solidFill>
                <a:srgbClr val="FF0000"/>
              </a:solidFill>
            </a:endParaRPr>
          </a:p>
        </p:txBody>
      </p:sp>
      <p:grpSp>
        <p:nvGrpSpPr>
          <p:cNvPr id="6" name="组合 5"/>
          <p:cNvGrpSpPr/>
          <p:nvPr/>
        </p:nvGrpSpPr>
        <p:grpSpPr>
          <a:xfrm>
            <a:off x="8449320" y="1977062"/>
            <a:ext cx="2413622" cy="1368102"/>
            <a:chOff x="7799297" y="2245108"/>
            <a:chExt cx="2413622" cy="1368102"/>
          </a:xfrm>
        </p:grpSpPr>
        <p:sp>
          <p:nvSpPr>
            <p:cNvPr id="92" name="椭圆 91"/>
            <p:cNvSpPr/>
            <p:nvPr/>
          </p:nvSpPr>
          <p:spPr>
            <a:xfrm>
              <a:off x="8810895" y="2343752"/>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3" name="文本框 92"/>
            <p:cNvSpPr txBox="1"/>
            <p:nvPr/>
          </p:nvSpPr>
          <p:spPr>
            <a:xfrm>
              <a:off x="8362750" y="2249378"/>
              <a:ext cx="514819" cy="369332"/>
            </a:xfrm>
            <a:prstGeom prst="rect">
              <a:avLst/>
            </a:prstGeom>
            <a:noFill/>
          </p:spPr>
          <p:txBody>
            <a:bodyPr wrap="square" rtlCol="0">
              <a:spAutoFit/>
            </a:bodyPr>
            <a:lstStyle/>
            <a:p>
              <a:pPr algn="ctr"/>
              <a:r>
                <a:rPr lang="en-US" altLang="zh-CN" b="1" i="1" spc="300" dirty="0" smtClean="0"/>
                <a:t>u</a:t>
              </a:r>
              <a:endParaRPr lang="zh-CN" altLang="en-US" b="1" i="1" spc="300" dirty="0"/>
            </a:p>
          </p:txBody>
        </p:sp>
        <p:sp>
          <p:nvSpPr>
            <p:cNvPr id="95" name="椭圆 94"/>
            <p:cNvSpPr>
              <a:spLocks/>
            </p:cNvSpPr>
            <p:nvPr/>
          </p:nvSpPr>
          <p:spPr>
            <a:xfrm flipV="1">
              <a:off x="7799297" y="3022132"/>
              <a:ext cx="2193027" cy="580623"/>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0" name="直接连接符 89"/>
            <p:cNvCxnSpPr>
              <a:stCxn id="92" idx="4"/>
            </p:cNvCxnSpPr>
            <p:nvPr/>
          </p:nvCxnSpPr>
          <p:spPr>
            <a:xfrm flipH="1">
              <a:off x="8899603" y="2546889"/>
              <a:ext cx="12861" cy="776523"/>
            </a:xfrm>
            <a:prstGeom prst="line">
              <a:avLst/>
            </a:prstGeom>
          </p:spPr>
          <p:style>
            <a:lnRef idx="3">
              <a:schemeClr val="dk1"/>
            </a:lnRef>
            <a:fillRef idx="0">
              <a:schemeClr val="dk1"/>
            </a:fillRef>
            <a:effectRef idx="2">
              <a:schemeClr val="dk1"/>
            </a:effectRef>
            <a:fontRef idx="minor">
              <a:schemeClr val="tx1"/>
            </a:fontRef>
          </p:style>
        </p:cxnSp>
        <p:sp>
          <p:nvSpPr>
            <p:cNvPr id="94" name="文本框 93"/>
            <p:cNvSpPr txBox="1"/>
            <p:nvPr/>
          </p:nvSpPr>
          <p:spPr>
            <a:xfrm>
              <a:off x="9461894" y="3135350"/>
              <a:ext cx="437339" cy="477860"/>
            </a:xfrm>
            <a:prstGeom prst="rect">
              <a:avLst/>
            </a:prstGeom>
            <a:noFill/>
          </p:spPr>
          <p:txBody>
            <a:bodyPr wrap="square" rtlCol="0">
              <a:spAutoFit/>
            </a:bodyPr>
            <a:lstStyle/>
            <a:p>
              <a:pPr algn="ctr"/>
              <a:r>
                <a:rPr lang="en-US" altLang="zh-CN" b="1" i="1" spc="300" dirty="0" smtClean="0"/>
                <a:t>X</a:t>
              </a:r>
              <a:endParaRPr lang="zh-CN" altLang="en-US" b="1" i="1" spc="300" dirty="0"/>
            </a:p>
          </p:txBody>
        </p:sp>
        <p:cxnSp>
          <p:nvCxnSpPr>
            <p:cNvPr id="96" name="直接连接符 95"/>
            <p:cNvCxnSpPr>
              <a:stCxn id="92" idx="3"/>
            </p:cNvCxnSpPr>
            <p:nvPr/>
          </p:nvCxnSpPr>
          <p:spPr>
            <a:xfrm flipH="1">
              <a:off x="8357350" y="2517141"/>
              <a:ext cx="483293" cy="814488"/>
            </a:xfrm>
            <a:prstGeom prst="line">
              <a:avLst/>
            </a:prstGeom>
          </p:spPr>
          <p:style>
            <a:lnRef idx="3">
              <a:schemeClr val="dk1"/>
            </a:lnRef>
            <a:fillRef idx="0">
              <a:schemeClr val="dk1"/>
            </a:fillRef>
            <a:effectRef idx="2">
              <a:schemeClr val="dk1"/>
            </a:effectRef>
            <a:fontRef idx="minor">
              <a:schemeClr val="tx1"/>
            </a:fontRef>
          </p:style>
        </p:cxnSp>
        <p:cxnSp>
          <p:nvCxnSpPr>
            <p:cNvPr id="97" name="直接连接符 96"/>
            <p:cNvCxnSpPr>
              <a:stCxn id="92" idx="5"/>
            </p:cNvCxnSpPr>
            <p:nvPr/>
          </p:nvCxnSpPr>
          <p:spPr>
            <a:xfrm>
              <a:off x="8984284" y="2517141"/>
              <a:ext cx="383628" cy="773408"/>
            </a:xfrm>
            <a:prstGeom prst="line">
              <a:avLst/>
            </a:prstGeom>
          </p:spPr>
          <p:style>
            <a:lnRef idx="3">
              <a:schemeClr val="dk1"/>
            </a:lnRef>
            <a:fillRef idx="0">
              <a:schemeClr val="dk1"/>
            </a:fillRef>
            <a:effectRef idx="2">
              <a:schemeClr val="dk1"/>
            </a:effectRef>
            <a:fontRef idx="minor">
              <a:schemeClr val="tx1"/>
            </a:fontRef>
          </p:style>
        </p:cxnSp>
        <p:sp>
          <p:nvSpPr>
            <p:cNvPr id="100" name="文本框 99"/>
            <p:cNvSpPr txBox="1"/>
            <p:nvPr/>
          </p:nvSpPr>
          <p:spPr>
            <a:xfrm>
              <a:off x="9050043" y="2245108"/>
              <a:ext cx="1162876" cy="477860"/>
            </a:xfrm>
            <a:prstGeom prst="rect">
              <a:avLst/>
            </a:prstGeom>
            <a:noFill/>
          </p:spPr>
          <p:txBody>
            <a:bodyPr wrap="square" rtlCol="0">
              <a:spAutoFit/>
            </a:bodyPr>
            <a:lstStyle/>
            <a:p>
              <a:pPr algn="ctr"/>
              <a:r>
                <a:rPr lang="en-US" altLang="zh-CN" b="1" spc="300" dirty="0" smtClean="0"/>
                <a:t>T(u,X)</a:t>
              </a:r>
              <a:endParaRPr lang="zh-CN" altLang="en-US" b="1" spc="300" dirty="0"/>
            </a:p>
          </p:txBody>
        </p:sp>
      </p:grpSp>
      <p:grpSp>
        <p:nvGrpSpPr>
          <p:cNvPr id="129" name="组合 128"/>
          <p:cNvGrpSpPr/>
          <p:nvPr/>
        </p:nvGrpSpPr>
        <p:grpSpPr>
          <a:xfrm>
            <a:off x="7332548" y="4849355"/>
            <a:ext cx="1771418" cy="1356658"/>
            <a:chOff x="5525576" y="4226199"/>
            <a:chExt cx="1388439" cy="1063351"/>
          </a:xfrm>
        </p:grpSpPr>
        <p:grpSp>
          <p:nvGrpSpPr>
            <p:cNvPr id="110" name="组合 109"/>
            <p:cNvGrpSpPr/>
            <p:nvPr/>
          </p:nvGrpSpPr>
          <p:grpSpPr>
            <a:xfrm>
              <a:off x="5848350" y="4840794"/>
              <a:ext cx="1055594" cy="448756"/>
              <a:chOff x="3651250" y="5551994"/>
              <a:chExt cx="1055594" cy="448756"/>
            </a:xfrm>
          </p:grpSpPr>
          <p:sp>
            <p:nvSpPr>
              <p:cNvPr id="111" name="椭圆 110"/>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2</a:t>
                </a:r>
                <a:endParaRPr lang="zh-CN" altLang="en-US" b="1" i="1" baseline="-25000" dirty="0"/>
              </a:p>
            </p:txBody>
          </p:sp>
        </p:grpSp>
        <p:sp>
          <p:nvSpPr>
            <p:cNvPr id="113" name="椭圆 112"/>
            <p:cNvSpPr/>
            <p:nvPr/>
          </p:nvSpPr>
          <p:spPr>
            <a:xfrm>
              <a:off x="5885557" y="431076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18" name="直接连接符 117"/>
            <p:cNvCxnSpPr>
              <a:stCxn id="113" idx="5"/>
            </p:cNvCxnSpPr>
            <p:nvPr/>
          </p:nvCxnSpPr>
          <p:spPr>
            <a:xfrm>
              <a:off x="6019567" y="4444775"/>
              <a:ext cx="389847" cy="547352"/>
            </a:xfrm>
            <a:prstGeom prst="line">
              <a:avLst/>
            </a:prstGeom>
          </p:spPr>
          <p:style>
            <a:lnRef idx="3">
              <a:schemeClr val="dk1"/>
            </a:lnRef>
            <a:fillRef idx="0">
              <a:schemeClr val="dk1"/>
            </a:fillRef>
            <a:effectRef idx="2">
              <a:schemeClr val="dk1"/>
            </a:effectRef>
            <a:fontRef idx="minor">
              <a:schemeClr val="tx1"/>
            </a:fontRef>
          </p:style>
        </p:cxnSp>
        <p:cxnSp>
          <p:nvCxnSpPr>
            <p:cNvPr id="119" name="直接连接符 118"/>
            <p:cNvCxnSpPr>
              <a:stCxn id="113" idx="4"/>
            </p:cNvCxnSpPr>
            <p:nvPr/>
          </p:nvCxnSpPr>
          <p:spPr>
            <a:xfrm>
              <a:off x="5964059" y="4467768"/>
              <a:ext cx="240521" cy="597404"/>
            </a:xfrm>
            <a:prstGeom prst="line">
              <a:avLst/>
            </a:prstGeom>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a:off x="5525576" y="4226199"/>
              <a:ext cx="361876" cy="313607"/>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4" name="文本框 123"/>
            <p:cNvSpPr txBox="1"/>
            <p:nvPr/>
          </p:nvSpPr>
          <p:spPr>
            <a:xfrm>
              <a:off x="6122845" y="4262942"/>
              <a:ext cx="791170" cy="289483"/>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2</a:t>
              </a:r>
              <a:r>
                <a:rPr lang="en-US" altLang="zh-CN" b="1" spc="300" dirty="0" smtClean="0"/>
                <a:t>)</a:t>
              </a:r>
              <a:endParaRPr lang="zh-CN" altLang="en-US" b="1" spc="300" dirty="0"/>
            </a:p>
          </p:txBody>
        </p:sp>
      </p:grpSp>
      <p:grpSp>
        <p:nvGrpSpPr>
          <p:cNvPr id="128" name="组合 127"/>
          <p:cNvGrpSpPr/>
          <p:nvPr/>
        </p:nvGrpSpPr>
        <p:grpSpPr>
          <a:xfrm>
            <a:off x="4175630" y="4827916"/>
            <a:ext cx="1920370" cy="1421470"/>
            <a:chOff x="5441783" y="5642209"/>
            <a:chExt cx="1385142" cy="1025291"/>
          </a:xfrm>
        </p:grpSpPr>
        <p:grpSp>
          <p:nvGrpSpPr>
            <p:cNvPr id="114" name="组合 113"/>
            <p:cNvGrpSpPr/>
            <p:nvPr/>
          </p:nvGrpSpPr>
          <p:grpSpPr>
            <a:xfrm>
              <a:off x="5645150" y="6218744"/>
              <a:ext cx="1055594" cy="448756"/>
              <a:chOff x="3651250" y="5551994"/>
              <a:chExt cx="1055594" cy="448756"/>
            </a:xfrm>
          </p:grpSpPr>
          <p:sp>
            <p:nvSpPr>
              <p:cNvPr id="115" name="椭圆 114"/>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1</a:t>
                </a:r>
                <a:endParaRPr lang="zh-CN" altLang="en-US" b="1" i="1" baseline="-25000" dirty="0"/>
              </a:p>
            </p:txBody>
          </p:sp>
        </p:grpSp>
        <p:sp>
          <p:nvSpPr>
            <p:cNvPr id="117" name="椭圆 116"/>
            <p:cNvSpPr/>
            <p:nvPr/>
          </p:nvSpPr>
          <p:spPr>
            <a:xfrm>
              <a:off x="6338589" y="57134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20" name="直接连接符 119"/>
            <p:cNvCxnSpPr>
              <a:stCxn id="117" idx="3"/>
            </p:cNvCxnSpPr>
            <p:nvPr/>
          </p:nvCxnSpPr>
          <p:spPr>
            <a:xfrm flipH="1">
              <a:off x="5873750" y="5847493"/>
              <a:ext cx="487831" cy="572357"/>
            </a:xfrm>
            <a:prstGeom prst="line">
              <a:avLst/>
            </a:prstGeom>
          </p:spPr>
          <p:style>
            <a:lnRef idx="3">
              <a:schemeClr val="dk1"/>
            </a:lnRef>
            <a:fillRef idx="0">
              <a:schemeClr val="dk1"/>
            </a:fillRef>
            <a:effectRef idx="2">
              <a:schemeClr val="dk1"/>
            </a:effectRef>
            <a:fontRef idx="minor">
              <a:schemeClr val="tx1"/>
            </a:fontRef>
          </p:style>
        </p:cxnSp>
        <p:cxnSp>
          <p:nvCxnSpPr>
            <p:cNvPr id="121" name="直接连接符 120"/>
            <p:cNvCxnSpPr>
              <a:stCxn id="117" idx="4"/>
            </p:cNvCxnSpPr>
            <p:nvPr/>
          </p:nvCxnSpPr>
          <p:spPr>
            <a:xfrm flipH="1">
              <a:off x="6216650" y="5870485"/>
              <a:ext cx="200440" cy="498565"/>
            </a:xfrm>
            <a:prstGeom prst="line">
              <a:avLst/>
            </a:prstGeom>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6515236" y="5642209"/>
              <a:ext cx="311689" cy="288595"/>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5" name="文本框 124"/>
            <p:cNvSpPr txBox="1"/>
            <p:nvPr/>
          </p:nvSpPr>
          <p:spPr>
            <a:xfrm>
              <a:off x="5441783" y="5697472"/>
              <a:ext cx="740612" cy="266395"/>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1</a:t>
              </a:r>
              <a:r>
                <a:rPr lang="en-US" altLang="zh-CN" b="1" spc="300" dirty="0" smtClean="0"/>
                <a:t>)</a:t>
              </a:r>
              <a:endParaRPr lang="zh-CN" altLang="en-US" b="1" spc="300" dirty="0"/>
            </a:p>
          </p:txBody>
        </p:sp>
      </p:grpSp>
      <p:cxnSp>
        <p:nvCxnSpPr>
          <p:cNvPr id="126" name="直接箭头连接符 125"/>
          <p:cNvCxnSpPr/>
          <p:nvPr/>
        </p:nvCxnSpPr>
        <p:spPr>
          <a:xfrm flipV="1">
            <a:off x="5782497" y="3996962"/>
            <a:ext cx="409960"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90275" y="1491035"/>
            <a:ext cx="7049913"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he </a:t>
            </a:r>
            <a:r>
              <a:rPr lang="zh-CN" altLang="en-US" dirty="0">
                <a:latin typeface="微软雅黑" panose="020B0503020204020204" pitchFamily="34" charset="-122"/>
                <a:ea typeface="微软雅黑" panose="020B0503020204020204" pitchFamily="34" charset="-122"/>
              </a:rPr>
              <a:t>optimal weight of the </a:t>
            </a:r>
            <a:r>
              <a:rPr lang="zh-CN" altLang="en-US" b="1" dirty="0">
                <a:solidFill>
                  <a:srgbClr val="FF0000"/>
                </a:solidFill>
                <a:latin typeface="微软雅黑" panose="020B0503020204020204" pitchFamily="34" charset="-122"/>
                <a:ea typeface="微软雅黑" panose="020B0503020204020204" pitchFamily="34" charset="-122"/>
              </a:rPr>
              <a:t>state (</a:t>
            </a:r>
            <a:r>
              <a:rPr lang="zh-CN" altLang="en-US" b="1" dirty="0" smtClean="0">
                <a:solidFill>
                  <a:srgbClr val="FF0000"/>
                </a:solidFill>
                <a:latin typeface="微软雅黑" panose="020B0503020204020204" pitchFamily="34" charset="-122"/>
                <a:ea typeface="微软雅黑" panose="020B0503020204020204" pitchFamily="34" charset="-122"/>
              </a:rPr>
              <a:t>v </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X</a:t>
            </a:r>
            <a:r>
              <a:rPr lang="zh-CN" altLang="en-US" b="1" dirty="0" smtClean="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could </a:t>
            </a:r>
            <a:r>
              <a:rPr lang="zh-CN" altLang="en-US" dirty="0" smtClean="0">
                <a:latin typeface="微软雅黑" panose="020B0503020204020204" pitchFamily="34" charset="-122"/>
                <a:ea typeface="微软雅黑" panose="020B0503020204020204" pitchFamily="34" charset="-122"/>
              </a:rPr>
              <a:t>be obtained by </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820925" y="2553801"/>
            <a:ext cx="3868861" cy="1521530"/>
            <a:chOff x="478539" y="4318681"/>
            <a:chExt cx="3868861" cy="1521530"/>
          </a:xfrm>
        </p:grpSpPr>
        <p:grpSp>
          <p:nvGrpSpPr>
            <p:cNvPr id="45" name="组合 44"/>
            <p:cNvGrpSpPr/>
            <p:nvPr/>
          </p:nvGrpSpPr>
          <p:grpSpPr>
            <a:xfrm>
              <a:off x="478539" y="4318681"/>
              <a:ext cx="2107712" cy="1163066"/>
              <a:chOff x="2889738" y="4837684"/>
              <a:chExt cx="2107712" cy="1163066"/>
            </a:xfrm>
          </p:grpSpPr>
          <p:sp>
            <p:nvSpPr>
              <p:cNvPr id="102" name="文本框 101"/>
              <p:cNvSpPr txBox="1"/>
              <p:nvPr/>
            </p:nvSpPr>
            <p:spPr>
              <a:xfrm>
                <a:off x="3261270" y="4853107"/>
                <a:ext cx="348876" cy="369332"/>
              </a:xfrm>
              <a:prstGeom prst="rect">
                <a:avLst/>
              </a:prstGeom>
              <a:noFill/>
            </p:spPr>
            <p:txBody>
              <a:bodyPr wrap="square" rtlCol="0">
                <a:spAutoFit/>
              </a:bodyPr>
              <a:lstStyle/>
              <a:p>
                <a:pPr algn="ctr"/>
                <a:r>
                  <a:rPr lang="en-US" altLang="zh-CN" b="1" i="1" spc="300" dirty="0" smtClean="0"/>
                  <a:t>V </a:t>
                </a:r>
                <a:endParaRPr lang="zh-CN" altLang="en-US" b="1" i="1" spc="300" dirty="0"/>
              </a:p>
            </p:txBody>
          </p:sp>
          <p:sp>
            <p:nvSpPr>
              <p:cNvPr id="108" name="文本框 107"/>
              <p:cNvSpPr txBox="1"/>
              <p:nvPr/>
            </p:nvSpPr>
            <p:spPr>
              <a:xfrm>
                <a:off x="3657066" y="4837684"/>
                <a:ext cx="1340384" cy="369332"/>
              </a:xfrm>
              <a:prstGeom prst="rect">
                <a:avLst/>
              </a:prstGeom>
              <a:noFill/>
            </p:spPr>
            <p:txBody>
              <a:bodyPr wrap="square" rtlCol="0">
                <a:spAutoFit/>
              </a:bodyPr>
              <a:lstStyle/>
              <a:p>
                <a:pPr algn="ctr"/>
                <a:r>
                  <a:rPr lang="en-US" altLang="zh-CN" b="1" spc="300" dirty="0" smtClean="0"/>
                  <a:t>T(v,X)</a:t>
                </a:r>
                <a:endParaRPr lang="zh-CN" altLang="en-US" b="1" spc="300" dirty="0"/>
              </a:p>
            </p:txBody>
          </p:sp>
          <p:sp>
            <p:nvSpPr>
              <p:cNvPr id="101" name="椭圆 100"/>
              <p:cNvSpPr/>
              <p:nvPr/>
            </p:nvSpPr>
            <p:spPr>
              <a:xfrm>
                <a:off x="3671589" y="50276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04" name="直接连接符 103"/>
              <p:cNvCxnSpPr>
                <a:stCxn id="101" idx="4"/>
              </p:cNvCxnSpPr>
              <p:nvPr/>
            </p:nvCxnSpPr>
            <p:spPr>
              <a:xfrm flipH="1">
                <a:off x="3511550" y="5184685"/>
                <a:ext cx="238540" cy="606515"/>
              </a:xfrm>
              <a:prstGeom prst="line">
                <a:avLst/>
              </a:prstGeom>
            </p:spPr>
            <p:style>
              <a:lnRef idx="3">
                <a:schemeClr val="dk1"/>
              </a:lnRef>
              <a:fillRef idx="0">
                <a:schemeClr val="dk1"/>
              </a:fillRef>
              <a:effectRef idx="2">
                <a:schemeClr val="dk1"/>
              </a:effectRef>
              <a:fontRef idx="minor">
                <a:schemeClr val="tx1"/>
              </a:fontRef>
            </p:style>
          </p:cxnSp>
          <p:grpSp>
            <p:nvGrpSpPr>
              <p:cNvPr id="33" name="组合 32"/>
              <p:cNvGrpSpPr/>
              <p:nvPr/>
            </p:nvGrpSpPr>
            <p:grpSpPr>
              <a:xfrm>
                <a:off x="2889738" y="5551994"/>
                <a:ext cx="1694962" cy="448756"/>
                <a:chOff x="2889738" y="5551994"/>
                <a:chExt cx="1694962" cy="448756"/>
              </a:xfrm>
            </p:grpSpPr>
            <p:sp>
              <p:nvSpPr>
                <p:cNvPr id="103" name="椭圆 102"/>
                <p:cNvSpPr>
                  <a:spLocks/>
                </p:cNvSpPr>
                <p:nvPr/>
              </p:nvSpPr>
              <p:spPr>
                <a:xfrm flipV="1">
                  <a:off x="2889738" y="5551994"/>
                  <a:ext cx="1694962"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4247790" y="5568434"/>
                  <a:ext cx="307143" cy="369332"/>
                </a:xfrm>
                <a:prstGeom prst="rect">
                  <a:avLst/>
                </a:prstGeom>
                <a:noFill/>
              </p:spPr>
              <p:txBody>
                <a:bodyPr wrap="square" rtlCol="0">
                  <a:spAutoFit/>
                </a:bodyPr>
                <a:lstStyle/>
                <a:p>
                  <a:pPr algn="ctr"/>
                  <a:r>
                    <a:rPr lang="en-US" altLang="zh-CN" b="1" i="1" spc="300" dirty="0" smtClean="0"/>
                    <a:t>X</a:t>
                  </a:r>
                  <a:endParaRPr lang="zh-CN" altLang="en-US" b="1" i="1" spc="300" dirty="0"/>
                </a:p>
              </p:txBody>
            </p:sp>
          </p:grpSp>
          <p:cxnSp>
            <p:nvCxnSpPr>
              <p:cNvPr id="106" name="直接连接符 105"/>
              <p:cNvCxnSpPr>
                <a:stCxn id="101" idx="3"/>
              </p:cNvCxnSpPr>
              <p:nvPr/>
            </p:nvCxnSpPr>
            <p:spPr>
              <a:xfrm flipH="1">
                <a:off x="3181350" y="5161693"/>
                <a:ext cx="513231" cy="591407"/>
              </a:xfrm>
              <a:prstGeom prst="line">
                <a:avLst/>
              </a:prstGeom>
            </p:spPr>
            <p:style>
              <a:lnRef idx="3">
                <a:schemeClr val="dk1"/>
              </a:lnRef>
              <a:fillRef idx="0">
                <a:schemeClr val="dk1"/>
              </a:fillRef>
              <a:effectRef idx="2">
                <a:schemeClr val="dk1"/>
              </a:effectRef>
              <a:fontRef idx="minor">
                <a:schemeClr val="tx1"/>
              </a:fontRef>
            </p:style>
          </p:cxnSp>
          <p:cxnSp>
            <p:nvCxnSpPr>
              <p:cNvPr id="107" name="直接连接符 106"/>
              <p:cNvCxnSpPr>
                <a:stCxn id="101" idx="5"/>
              </p:cNvCxnSpPr>
              <p:nvPr/>
            </p:nvCxnSpPr>
            <p:spPr>
              <a:xfrm>
                <a:off x="3805599" y="5161693"/>
                <a:ext cx="360001" cy="616807"/>
              </a:xfrm>
              <a:prstGeom prst="line">
                <a:avLst/>
              </a:prstGeom>
            </p:spPr>
            <p:style>
              <a:lnRef idx="3">
                <a:schemeClr val="dk1"/>
              </a:lnRef>
              <a:fillRef idx="0">
                <a:schemeClr val="dk1"/>
              </a:fillRef>
              <a:effectRef idx="2">
                <a:schemeClr val="dk1"/>
              </a:effectRef>
              <a:fontRef idx="minor">
                <a:schemeClr val="tx1"/>
              </a:fontRef>
            </p:style>
          </p:cxnSp>
          <p:cxnSp>
            <p:nvCxnSpPr>
              <p:cNvPr id="109" name="直接连接符 108"/>
              <p:cNvCxnSpPr>
                <a:stCxn id="101" idx="4"/>
              </p:cNvCxnSpPr>
              <p:nvPr/>
            </p:nvCxnSpPr>
            <p:spPr>
              <a:xfrm>
                <a:off x="3750090" y="5184685"/>
                <a:ext cx="160506" cy="593815"/>
              </a:xfrm>
              <a:prstGeom prst="line">
                <a:avLst/>
              </a:prstGeom>
            </p:spPr>
            <p:style>
              <a:lnRef idx="3">
                <a:schemeClr val="dk1"/>
              </a:lnRef>
              <a:fillRef idx="0">
                <a:schemeClr val="dk1"/>
              </a:fillRef>
              <a:effectRef idx="2">
                <a:schemeClr val="dk1"/>
              </a:effectRef>
              <a:fontRef idx="minor">
                <a:schemeClr val="tx1"/>
              </a:fontRef>
            </p:style>
          </p:cxnSp>
        </p:grpSp>
        <p:sp>
          <p:nvSpPr>
            <p:cNvPr id="138" name="文本框 137"/>
            <p:cNvSpPr txBox="1"/>
            <p:nvPr/>
          </p:nvSpPr>
          <p:spPr>
            <a:xfrm>
              <a:off x="2213134" y="5193880"/>
              <a:ext cx="2134266" cy="646331"/>
            </a:xfrm>
            <a:prstGeom prst="rect">
              <a:avLst/>
            </a:prstGeom>
            <a:noFill/>
          </p:spPr>
          <p:txBody>
            <a:bodyPr wrap="square" rtlCol="0">
              <a:spAutoFit/>
            </a:bodyPr>
            <a:lstStyle/>
            <a:p>
              <a:pPr algn="ctr"/>
              <a:r>
                <a:rPr lang="en-US" altLang="zh-CN" b="1" spc="300" dirty="0" smtClean="0"/>
                <a:t>X = X</a:t>
              </a:r>
              <a:r>
                <a:rPr lang="en-US" altLang="zh-CN" b="1" spc="300" baseline="-25000" dirty="0" smtClean="0"/>
                <a:t>1</a:t>
              </a:r>
              <a:r>
                <a:rPr lang="en-US" altLang="zh-CN" b="1" spc="300" dirty="0" smtClean="0"/>
                <a:t> ∪ X</a:t>
              </a:r>
              <a:r>
                <a:rPr lang="en-US" altLang="zh-CN" b="1" spc="300" baseline="-25000" dirty="0" smtClean="0"/>
                <a:t>2</a:t>
              </a:r>
            </a:p>
            <a:p>
              <a:pPr algn="ctr"/>
              <a:r>
                <a:rPr lang="en-US" altLang="zh-CN" b="1" spc="300" baseline="-25000" dirty="0" smtClean="0"/>
                <a:t> </a:t>
              </a:r>
              <a:r>
                <a:rPr lang="en-US" altLang="zh-CN" b="1" spc="300" dirty="0" smtClean="0"/>
                <a:t>(X</a:t>
              </a:r>
              <a:r>
                <a:rPr lang="en-US" altLang="zh-CN" b="1" spc="300" baseline="-25000" dirty="0" smtClean="0"/>
                <a:t>1</a:t>
              </a:r>
              <a:r>
                <a:rPr lang="en-US" altLang="zh-CN" b="1" spc="300" dirty="0" smtClean="0"/>
                <a:t> ∩ X</a:t>
              </a:r>
              <a:r>
                <a:rPr lang="en-US" altLang="zh-CN" b="1" spc="300" baseline="-25000" dirty="0" smtClean="0"/>
                <a:t>2</a:t>
              </a:r>
              <a:r>
                <a:rPr lang="en-US" altLang="zh-CN" b="1" spc="300" dirty="0" smtClean="0"/>
                <a:t>=NULL)</a:t>
              </a:r>
              <a:endParaRPr lang="zh-CN" altLang="en-US" b="1" spc="300" dirty="0"/>
            </a:p>
          </p:txBody>
        </p:sp>
      </p:grpSp>
      <p:cxnSp>
        <p:nvCxnSpPr>
          <p:cNvPr id="139" name="直接箭头连接符 138"/>
          <p:cNvCxnSpPr/>
          <p:nvPr/>
        </p:nvCxnSpPr>
        <p:spPr>
          <a:xfrm flipH="1" flipV="1">
            <a:off x="7198232" y="3996962"/>
            <a:ext cx="365163"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26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anim calcmode="lin" valueType="num">
                                      <p:cBhvr>
                                        <p:cTn id="13" dur="500" fill="hold"/>
                                        <p:tgtEl>
                                          <p:spTgt spid="87"/>
                                        </p:tgtEl>
                                        <p:attrNameLst>
                                          <p:attrName>ppt_x</p:attrName>
                                        </p:attrNameLst>
                                      </p:cBhvr>
                                      <p:tavLst>
                                        <p:tav tm="0">
                                          <p:val>
                                            <p:strVal val="#ppt_x"/>
                                          </p:val>
                                        </p:tav>
                                        <p:tav tm="100000">
                                          <p:val>
                                            <p:strVal val="#ppt_x"/>
                                          </p:val>
                                        </p:tav>
                                      </p:tavLst>
                                    </p:anim>
                                    <p:anim calcmode="lin" valueType="num">
                                      <p:cBhvr>
                                        <p:cTn id="14" dur="500" fill="hold"/>
                                        <p:tgtEl>
                                          <p:spTgt spid="8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anim calcmode="lin" valueType="num">
                                      <p:cBhvr>
                                        <p:cTn id="19" dur="500" fill="hold"/>
                                        <p:tgtEl>
                                          <p:spTgt spid="88"/>
                                        </p:tgtEl>
                                        <p:attrNameLst>
                                          <p:attrName>ppt_x</p:attrName>
                                        </p:attrNameLst>
                                      </p:cBhvr>
                                      <p:tavLst>
                                        <p:tav tm="0">
                                          <p:val>
                                            <p:strVal val="#ppt_x"/>
                                          </p:val>
                                        </p:tav>
                                        <p:tav tm="100000">
                                          <p:val>
                                            <p:strVal val="#ppt_x"/>
                                          </p:val>
                                        </p:tav>
                                      </p:tavLst>
                                    </p:anim>
                                    <p:anim calcmode="lin" valueType="num">
                                      <p:cBhvr>
                                        <p:cTn id="20" dur="5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50" fill="hold"/>
                                        <p:tgtEl>
                                          <p:spTgt spid="87"/>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outHorizontal)">
                                      <p:cBhvr>
                                        <p:cTn id="39" dur="500"/>
                                        <p:tgtEl>
                                          <p:spTgt spid="5"/>
                                        </p:tgtEl>
                                      </p:cBhvr>
                                    </p:animEffect>
                                  </p:childTnLst>
                                </p:cTn>
                              </p:par>
                            </p:childTnLst>
                          </p:cTn>
                        </p:par>
                        <p:par>
                          <p:cTn id="40" fill="hold">
                            <p:stCondLst>
                              <p:cond delay="500"/>
                            </p:stCondLst>
                            <p:childTnLst>
                              <p:par>
                                <p:cTn id="41" presetID="49" presetClass="entr" presetSubtype="0" decel="100000" fill="hold" grpId="0" nodeType="afterEffect">
                                  <p:stCondLst>
                                    <p:cond delay="0"/>
                                  </p:stCondLst>
                                  <p:childTnLst>
                                    <p:set>
                                      <p:cBhvr>
                                        <p:cTn id="42" dur="1" fill="hold">
                                          <p:stCondLst>
                                            <p:cond delay="0"/>
                                          </p:stCondLst>
                                        </p:cTn>
                                        <p:tgtEl>
                                          <p:spTgt spid="99"/>
                                        </p:tgtEl>
                                        <p:attrNameLst>
                                          <p:attrName>style.visibility</p:attrName>
                                        </p:attrNameLst>
                                      </p:cBhvr>
                                      <p:to>
                                        <p:strVal val="visible"/>
                                      </p:to>
                                    </p:set>
                                    <p:anim calcmode="lin" valueType="num">
                                      <p:cBhvr>
                                        <p:cTn id="43" dur="500" fill="hold"/>
                                        <p:tgtEl>
                                          <p:spTgt spid="99"/>
                                        </p:tgtEl>
                                        <p:attrNameLst>
                                          <p:attrName>ppt_w</p:attrName>
                                        </p:attrNameLst>
                                      </p:cBhvr>
                                      <p:tavLst>
                                        <p:tav tm="0">
                                          <p:val>
                                            <p:fltVal val="0"/>
                                          </p:val>
                                        </p:tav>
                                        <p:tav tm="100000">
                                          <p:val>
                                            <p:strVal val="#ppt_w"/>
                                          </p:val>
                                        </p:tav>
                                      </p:tavLst>
                                    </p:anim>
                                    <p:anim calcmode="lin" valueType="num">
                                      <p:cBhvr>
                                        <p:cTn id="44" dur="500" fill="hold"/>
                                        <p:tgtEl>
                                          <p:spTgt spid="99"/>
                                        </p:tgtEl>
                                        <p:attrNameLst>
                                          <p:attrName>ppt_h</p:attrName>
                                        </p:attrNameLst>
                                      </p:cBhvr>
                                      <p:tavLst>
                                        <p:tav tm="0">
                                          <p:val>
                                            <p:fltVal val="0"/>
                                          </p:val>
                                        </p:tav>
                                        <p:tav tm="100000">
                                          <p:val>
                                            <p:strVal val="#ppt_h"/>
                                          </p:val>
                                        </p:tav>
                                      </p:tavLst>
                                    </p:anim>
                                    <p:anim calcmode="lin" valueType="num">
                                      <p:cBhvr>
                                        <p:cTn id="45" dur="500" fill="hold"/>
                                        <p:tgtEl>
                                          <p:spTgt spid="99"/>
                                        </p:tgtEl>
                                        <p:attrNameLst>
                                          <p:attrName>style.rotation</p:attrName>
                                        </p:attrNameLst>
                                      </p:cBhvr>
                                      <p:tavLst>
                                        <p:tav tm="0">
                                          <p:val>
                                            <p:fltVal val="360"/>
                                          </p:val>
                                        </p:tav>
                                        <p:tav tm="100000">
                                          <p:val>
                                            <p:fltVal val="0"/>
                                          </p:val>
                                        </p:tav>
                                      </p:tavLst>
                                    </p:anim>
                                    <p:animEffect transition="in" filter="fade">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99"/>
                                        </p:tgtEl>
                                      </p:cBhvr>
                                    </p:animEffect>
                                    <p:set>
                                      <p:cBhvr>
                                        <p:cTn id="60" dur="1" fill="hold">
                                          <p:stCondLst>
                                            <p:cond delay="499"/>
                                          </p:stCondLst>
                                        </p:cTn>
                                        <p:tgtEl>
                                          <p:spTgt spid="99"/>
                                        </p:tgtEl>
                                        <p:attrNameLst>
                                          <p:attrName>style.visibility</p:attrName>
                                        </p:attrNameLst>
                                      </p:cBhvr>
                                      <p:to>
                                        <p:strVal val="hidden"/>
                                      </p:to>
                                    </p:set>
                                  </p:childTnLst>
                                </p:cTn>
                              </p:par>
                              <p:par>
                                <p:cTn id="61" presetID="3" presetClass="emph" presetSubtype="2" fill="hold" grpId="2" nodeType="withEffect">
                                  <p:stCondLst>
                                    <p:cond delay="0"/>
                                  </p:stCondLst>
                                  <p:childTnLst>
                                    <p:animClr clrSpc="rgb" dir="cw">
                                      <p:cBhvr override="childStyle">
                                        <p:cTn id="62" dur="250" fill="hold"/>
                                        <p:tgtEl>
                                          <p:spTgt spid="87"/>
                                        </p:tgtEl>
                                        <p:attrNameLst>
                                          <p:attrName>style.color</p:attrName>
                                        </p:attrNameLst>
                                      </p:cBhvr>
                                      <p:to>
                                        <a:srgbClr val="000000"/>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childTnLst>
                                    <p:animClr clrSpc="rgb" dir="cw">
                                      <p:cBhvr override="childStyle">
                                        <p:cTn id="66" dur="250" fill="hold"/>
                                        <p:tgtEl>
                                          <p:spTgt spid="88"/>
                                        </p:tgtEl>
                                        <p:attrNameLst>
                                          <p:attrName>style.color</p:attrName>
                                        </p:attrNameLst>
                                      </p:cBhvr>
                                      <p:to>
                                        <a:srgbClr val="FF0000"/>
                                      </p:to>
                                    </p:animClr>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fade">
                                      <p:cBhvr>
                                        <p:cTn id="71" dur="500"/>
                                        <p:tgtEl>
                                          <p:spTgt spid="128"/>
                                        </p:tgtEl>
                                      </p:cBhvr>
                                    </p:animEffect>
                                  </p:childTnLst>
                                </p:cTn>
                              </p:par>
                              <p:par>
                                <p:cTn id="72" presetID="10" presetClass="entr" presetSubtype="0" fill="hold" nodeType="withEffect">
                                  <p:stCondLst>
                                    <p:cond delay="0"/>
                                  </p:stCondLst>
                                  <p:childTnLst>
                                    <p:set>
                                      <p:cBhvr>
                                        <p:cTn id="73" dur="1" fill="hold">
                                          <p:stCondLst>
                                            <p:cond delay="0"/>
                                          </p:stCondLst>
                                        </p:cTn>
                                        <p:tgtEl>
                                          <p:spTgt spid="129"/>
                                        </p:tgtEl>
                                        <p:attrNameLst>
                                          <p:attrName>style.visibility</p:attrName>
                                        </p:attrNameLst>
                                      </p:cBhvr>
                                      <p:to>
                                        <p:strVal val="visible"/>
                                      </p:to>
                                    </p:set>
                                    <p:animEffect transition="in" filter="fade">
                                      <p:cBhvr>
                                        <p:cTn id="74" dur="500"/>
                                        <p:tgtEl>
                                          <p:spTgt spid="129"/>
                                        </p:tgtEl>
                                      </p:cBhvr>
                                    </p:animEffect>
                                  </p:childTnLst>
                                </p:cTn>
                              </p:par>
                            </p:childTnLst>
                          </p:cTn>
                        </p:par>
                        <p:par>
                          <p:cTn id="75" fill="hold">
                            <p:stCondLst>
                              <p:cond delay="500"/>
                            </p:stCondLst>
                            <p:childTnLst>
                              <p:par>
                                <p:cTn id="76" presetID="22" presetClass="entr" presetSubtype="4" fill="hold" nodeType="afterEffect">
                                  <p:stCondLst>
                                    <p:cond delay="0"/>
                                  </p:stCondLst>
                                  <p:childTnLst>
                                    <p:set>
                                      <p:cBhvr>
                                        <p:cTn id="77" dur="1" fill="hold">
                                          <p:stCondLst>
                                            <p:cond delay="0"/>
                                          </p:stCondLst>
                                        </p:cTn>
                                        <p:tgtEl>
                                          <p:spTgt spid="126"/>
                                        </p:tgtEl>
                                        <p:attrNameLst>
                                          <p:attrName>style.visibility</p:attrName>
                                        </p:attrNameLst>
                                      </p:cBhvr>
                                      <p:to>
                                        <p:strVal val="visible"/>
                                      </p:to>
                                    </p:set>
                                    <p:animEffect transition="in" filter="wipe(down)">
                                      <p:cBhvr>
                                        <p:cTn id="78" dur="500"/>
                                        <p:tgtEl>
                                          <p:spTgt spid="126"/>
                                        </p:tgtEl>
                                      </p:cBhvr>
                                    </p:animEffect>
                                  </p:childTnLst>
                                </p:cTn>
                              </p:par>
                              <p:par>
                                <p:cTn id="79" presetID="22" presetClass="entr" presetSubtype="4" fill="hold" nodeType="withEffect">
                                  <p:stCondLst>
                                    <p:cond delay="0"/>
                                  </p:stCondLst>
                                  <p:childTnLst>
                                    <p:set>
                                      <p:cBhvr>
                                        <p:cTn id="80" dur="1" fill="hold">
                                          <p:stCondLst>
                                            <p:cond delay="0"/>
                                          </p:stCondLst>
                                        </p:cTn>
                                        <p:tgtEl>
                                          <p:spTgt spid="139"/>
                                        </p:tgtEl>
                                        <p:attrNameLst>
                                          <p:attrName>style.visibility</p:attrName>
                                        </p:attrNameLst>
                                      </p:cBhvr>
                                      <p:to>
                                        <p:strVal val="visible"/>
                                      </p:to>
                                    </p:set>
                                    <p:animEffect transition="in" filter="wipe(down)">
                                      <p:cBhvr>
                                        <p:cTn id="81" dur="500"/>
                                        <p:tgtEl>
                                          <p:spTgt spid="139"/>
                                        </p:tgtEl>
                                      </p:cBhvr>
                                    </p:animEffect>
                                  </p:childTnLst>
                                </p:cTn>
                              </p:par>
                            </p:childTnLst>
                          </p:cTn>
                        </p:par>
                        <p:par>
                          <p:cTn id="82" fill="hold">
                            <p:stCondLst>
                              <p:cond delay="1000"/>
                            </p:stCondLst>
                            <p:childTnLst>
                              <p:par>
                                <p:cTn id="83" presetID="22" presetClass="entr" presetSubtype="4" fill="hold"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down)">
                                      <p:cBhvr>
                                        <p:cTn id="8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7" grpId="2"/>
      <p:bldP spid="88" grpId="0"/>
      <p:bldP spid="88" grpId="1"/>
      <p:bldP spid="99" grpId="0"/>
      <p:bldP spid="99"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61541" y="1285413"/>
            <a:ext cx="4074459" cy="3403587"/>
            <a:chOff x="7893423" y="642554"/>
            <a:chExt cx="4074459" cy="3403587"/>
          </a:xfrm>
        </p:grpSpPr>
        <p:sp>
          <p:nvSpPr>
            <p:cNvPr id="3" name="椭圆 2"/>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4" name="椭圆 3"/>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5" name="椭圆 4"/>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1" name="直接连接符 10"/>
            <p:cNvCxnSpPr>
              <a:stCxn id="9" idx="4"/>
              <a:endCxn id="3"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2" name="直接连接符 11"/>
            <p:cNvCxnSpPr>
              <a:stCxn id="9" idx="4"/>
              <a:endCxn id="7"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3" name="椭圆 12"/>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4" name="直接连接符 13"/>
            <p:cNvCxnSpPr>
              <a:stCxn id="3" idx="4"/>
              <a:endCxn id="4"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5" name="直接连接符 14"/>
            <p:cNvCxnSpPr>
              <a:stCxn id="4" idx="4"/>
              <a:endCxn id="10"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6" name="直接连接符 15"/>
            <p:cNvCxnSpPr>
              <a:stCxn id="4" idx="4"/>
              <a:endCxn id="6"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7" idx="4"/>
              <a:endCxn id="5"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5" idx="3"/>
              <a:endCxn id="8"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5" idx="5"/>
              <a:endCxn id="13"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43"/>
            <p:cNvCxnSpPr>
              <a:stCxn id="3" idx="2"/>
              <a:endCxn id="10"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49"/>
            <p:cNvCxnSpPr>
              <a:stCxn id="3" idx="6"/>
              <a:endCxn id="6"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58"/>
            <p:cNvCxnSpPr>
              <a:stCxn id="7" idx="2"/>
              <a:endCxn id="8"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61"/>
            <p:cNvCxnSpPr>
              <a:stCxn id="7" idx="6"/>
              <a:endCxn id="13"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8088086" y="3676809"/>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5" name="文本框 24"/>
            <p:cNvSpPr txBox="1"/>
            <p:nvPr/>
          </p:nvSpPr>
          <p:spPr>
            <a:xfrm>
              <a:off x="9225323" y="3676809"/>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6" name="文本框 25"/>
            <p:cNvSpPr txBox="1"/>
            <p:nvPr/>
          </p:nvSpPr>
          <p:spPr>
            <a:xfrm>
              <a:off x="10260747" y="3676809"/>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7" name="文本框 26"/>
            <p:cNvSpPr txBox="1"/>
            <p:nvPr/>
          </p:nvSpPr>
          <p:spPr>
            <a:xfrm>
              <a:off x="11309617" y="3676809"/>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28" name="文本框 27"/>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29" name="文本框 28"/>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0" name="文本框 29"/>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1" name="文本框 30"/>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2" name="文本框 31"/>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7" name="文本框 36"/>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8" name="文本框 37"/>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57" name="文本框 56"/>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59" name="文本框 58"/>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60" name="文本框 59"/>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61" name="文本框 60"/>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62" name="文本框 61"/>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55" name="组合 54"/>
          <p:cNvGrpSpPr/>
          <p:nvPr/>
        </p:nvGrpSpPr>
        <p:grpSpPr>
          <a:xfrm>
            <a:off x="3990738" y="1403694"/>
            <a:ext cx="2825262" cy="504093"/>
            <a:chOff x="3200400" y="1266092"/>
            <a:chExt cx="2825262" cy="504093"/>
          </a:xfrm>
        </p:grpSpPr>
        <p:cxnSp>
          <p:nvCxnSpPr>
            <p:cNvPr id="53" name="直接连接符 52"/>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488544" y="2968088"/>
            <a:ext cx="4083684" cy="1015663"/>
          </a:xfrm>
          <a:prstGeom prst="rect">
            <a:avLst/>
          </a:prstGeom>
          <a:noFill/>
        </p:spPr>
        <p:txBody>
          <a:bodyPr wrap="square" rtlCol="0">
            <a:spAutoFit/>
          </a:bodyPr>
          <a:lstStyle/>
          <a:p>
            <a:pPr>
              <a:lnSpc>
                <a:spcPct val="150000"/>
              </a:lnSpc>
            </a:pPr>
            <a:r>
              <a:rPr lang="en-US" altLang="zh-CN" sz="2000" dirty="0" smtClean="0"/>
              <a:t>Single </a:t>
            </a:r>
            <a:r>
              <a:rPr lang="en-US" altLang="zh-CN" sz="2000" dirty="0"/>
              <a:t>node tree are with a zero </a:t>
            </a:r>
            <a:r>
              <a:rPr lang="en-US" altLang="zh-CN" sz="2000" dirty="0" smtClean="0"/>
              <a:t>cost</a:t>
            </a:r>
          </a:p>
          <a:p>
            <a:pPr algn="ctr">
              <a:lnSpc>
                <a:spcPct val="150000"/>
              </a:lnSpc>
            </a:pPr>
            <a:r>
              <a:rPr lang="en-US" altLang="zh-CN" sz="2000" b="1" dirty="0" smtClean="0">
                <a:solidFill>
                  <a:srgbClr val="FF0000"/>
                </a:solidFill>
              </a:rPr>
              <a:t>T ( v , p ) = 0</a:t>
            </a:r>
            <a:endParaRPr lang="zh-CN" altLang="en-US" sz="2000" b="1" dirty="0" smtClean="0">
              <a:solidFill>
                <a:srgbClr val="FF0000"/>
              </a:solidFill>
            </a:endParaRPr>
          </a:p>
        </p:txBody>
      </p:sp>
      <p:grpSp>
        <p:nvGrpSpPr>
          <p:cNvPr id="75" name="组合 74"/>
          <p:cNvGrpSpPr/>
          <p:nvPr/>
        </p:nvGrpSpPr>
        <p:grpSpPr>
          <a:xfrm>
            <a:off x="4076956" y="1504573"/>
            <a:ext cx="591670" cy="438501"/>
            <a:chOff x="3598147" y="3354124"/>
            <a:chExt cx="591670" cy="438501"/>
          </a:xfrm>
        </p:grpSpPr>
        <p:sp>
          <p:nvSpPr>
            <p:cNvPr id="76" name="椭圆 75"/>
            <p:cNvSpPr/>
            <p:nvPr/>
          </p:nvSpPr>
          <p:spPr>
            <a:xfrm>
              <a:off x="3807261" y="335412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77" name="文本框 76"/>
            <p:cNvSpPr txBox="1"/>
            <p:nvPr/>
          </p:nvSpPr>
          <p:spPr>
            <a:xfrm>
              <a:off x="3598147" y="3454071"/>
              <a:ext cx="591670"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78" name="组合 77"/>
          <p:cNvGrpSpPr/>
          <p:nvPr/>
        </p:nvGrpSpPr>
        <p:grpSpPr>
          <a:xfrm>
            <a:off x="4552747" y="1504573"/>
            <a:ext cx="591670" cy="453899"/>
            <a:chOff x="3598147" y="3377122"/>
            <a:chExt cx="591670" cy="453899"/>
          </a:xfrm>
        </p:grpSpPr>
        <p:sp>
          <p:nvSpPr>
            <p:cNvPr id="79" name="椭圆 78"/>
            <p:cNvSpPr/>
            <p:nvPr/>
          </p:nvSpPr>
          <p:spPr>
            <a:xfrm>
              <a:off x="3807261" y="337712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0" name="文本框 79"/>
            <p:cNvSpPr txBox="1"/>
            <p:nvPr/>
          </p:nvSpPr>
          <p:spPr>
            <a:xfrm>
              <a:off x="3598147" y="3492467"/>
              <a:ext cx="591670"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81" name="组合 80"/>
          <p:cNvGrpSpPr/>
          <p:nvPr/>
        </p:nvGrpSpPr>
        <p:grpSpPr>
          <a:xfrm>
            <a:off x="5028538" y="1504573"/>
            <a:ext cx="591670" cy="461108"/>
            <a:chOff x="3598147" y="3255317"/>
            <a:chExt cx="591670" cy="461108"/>
          </a:xfrm>
        </p:grpSpPr>
        <p:sp>
          <p:nvSpPr>
            <p:cNvPr id="82" name="椭圆 8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3" name="文本框 82"/>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84" name="组合 83"/>
          <p:cNvGrpSpPr/>
          <p:nvPr/>
        </p:nvGrpSpPr>
        <p:grpSpPr>
          <a:xfrm>
            <a:off x="5504330" y="1504573"/>
            <a:ext cx="591670" cy="461108"/>
            <a:chOff x="3598147" y="3255317"/>
            <a:chExt cx="591670" cy="461108"/>
          </a:xfrm>
        </p:grpSpPr>
        <p:sp>
          <p:nvSpPr>
            <p:cNvPr id="85" name="椭圆 8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6" name="文本框 85"/>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41" name="组合 40"/>
          <p:cNvGrpSpPr/>
          <p:nvPr/>
        </p:nvGrpSpPr>
        <p:grpSpPr>
          <a:xfrm>
            <a:off x="5093909" y="3135213"/>
            <a:ext cx="1459073" cy="1598974"/>
            <a:chOff x="1136095" y="5193992"/>
            <a:chExt cx="1180391" cy="1212457"/>
          </a:xfrm>
        </p:grpSpPr>
        <p:sp>
          <p:nvSpPr>
            <p:cNvPr id="175" name="椭圆 174"/>
            <p:cNvSpPr/>
            <p:nvPr/>
          </p:nvSpPr>
          <p:spPr>
            <a:xfrm>
              <a:off x="1256807"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170" name="组合 169"/>
            <p:cNvGrpSpPr/>
            <p:nvPr/>
          </p:nvGrpSpPr>
          <p:grpSpPr>
            <a:xfrm>
              <a:off x="1182832" y="5193992"/>
              <a:ext cx="488884" cy="350068"/>
              <a:chOff x="3475379" y="3137709"/>
              <a:chExt cx="488884" cy="350068"/>
            </a:xfrm>
          </p:grpSpPr>
          <p:sp>
            <p:nvSpPr>
              <p:cNvPr id="173" name="椭圆 17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74" name="文本框 173"/>
              <p:cNvSpPr txBox="1"/>
              <p:nvPr/>
            </p:nvSpPr>
            <p:spPr>
              <a:xfrm>
                <a:off x="3475379" y="3137709"/>
                <a:ext cx="322763" cy="350068"/>
              </a:xfrm>
              <a:prstGeom prst="rect">
                <a:avLst/>
              </a:prstGeom>
              <a:noFill/>
            </p:spPr>
            <p:txBody>
              <a:bodyPr wrap="square" rtlCol="0">
                <a:spAutoFit/>
              </a:bodyPr>
              <a:lstStyle/>
              <a:p>
                <a:pPr algn="ctr"/>
                <a:r>
                  <a:rPr lang="en-US" altLang="zh-CN" sz="2400" b="1" i="1" dirty="0" smtClean="0"/>
                  <a:t>v</a:t>
                </a:r>
                <a:endParaRPr lang="zh-CN" altLang="en-US" sz="2400" b="1" i="1" dirty="0"/>
              </a:p>
            </p:txBody>
          </p:sp>
        </p:grpSp>
        <p:cxnSp>
          <p:nvCxnSpPr>
            <p:cNvPr id="171" name="直接连接符 170"/>
            <p:cNvCxnSpPr>
              <a:stCxn id="173" idx="4"/>
              <a:endCxn id="175" idx="0"/>
            </p:cNvCxnSpPr>
            <p:nvPr/>
          </p:nvCxnSpPr>
          <p:spPr>
            <a:xfrm flipH="1">
              <a:off x="1335308" y="5468602"/>
              <a:ext cx="257907"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72" name="文本框 171"/>
            <p:cNvSpPr txBox="1"/>
            <p:nvPr/>
          </p:nvSpPr>
          <p:spPr>
            <a:xfrm>
              <a:off x="1136095" y="5703673"/>
              <a:ext cx="351406" cy="256716"/>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178" name="椭圆 177"/>
            <p:cNvSpPr/>
            <p:nvPr/>
          </p:nvSpPr>
          <p:spPr>
            <a:xfrm>
              <a:off x="2159484"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80" name="文本框 179"/>
            <p:cNvSpPr txBox="1"/>
            <p:nvPr/>
          </p:nvSpPr>
          <p:spPr>
            <a:xfrm>
              <a:off x="1908527" y="5690900"/>
              <a:ext cx="267581" cy="256716"/>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181" name="直接连接符 180"/>
            <p:cNvCxnSpPr>
              <a:stCxn id="173" idx="4"/>
              <a:endCxn id="178" idx="0"/>
            </p:cNvCxnSpPr>
            <p:nvPr/>
          </p:nvCxnSpPr>
          <p:spPr>
            <a:xfrm>
              <a:off x="1593215" y="5468602"/>
              <a:ext cx="644770"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168" name="矩形 167"/>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182" name="矩形 181"/>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42" name="矩形 41"/>
          <p:cNvSpPr/>
          <p:nvPr/>
        </p:nvSpPr>
        <p:spPr>
          <a:xfrm>
            <a:off x="517117" y="1437338"/>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43" name="矩形 42"/>
          <p:cNvSpPr/>
          <p:nvPr/>
        </p:nvSpPr>
        <p:spPr>
          <a:xfrm>
            <a:off x="482459" y="2053428"/>
            <a:ext cx="5750051" cy="1015663"/>
          </a:xfrm>
          <a:prstGeom prst="rect">
            <a:avLst/>
          </a:prstGeom>
        </p:spPr>
        <p:txBody>
          <a:bodyPr wrap="square">
            <a:spAutoFit/>
          </a:bodyPr>
          <a:lstStyle/>
          <a:p>
            <a:pPr>
              <a:lnSpc>
                <a:spcPct val="150000"/>
              </a:lnSpc>
            </a:pPr>
            <a:r>
              <a:rPr lang="en-US" altLang="zh-CN" sz="2000" dirty="0" smtClean="0"/>
              <a:t>a) </a:t>
            </a:r>
            <a:r>
              <a:rPr lang="zh-CN" altLang="en-US" sz="2000" dirty="0" smtClean="0"/>
              <a:t>maintain </a:t>
            </a:r>
            <a:r>
              <a:rPr lang="zh-CN" altLang="en-US" sz="2000" dirty="0"/>
              <a:t>the states (</a:t>
            </a:r>
            <a:r>
              <a:rPr lang="zh-CN" altLang="en-US" sz="2000" dirty="0">
                <a:solidFill>
                  <a:srgbClr val="FF0000"/>
                </a:solidFill>
              </a:rPr>
              <a:t>e.g., (</a:t>
            </a:r>
            <a:r>
              <a:rPr lang="zh-CN" altLang="en-US" sz="2000" dirty="0" smtClean="0">
                <a:solidFill>
                  <a:srgbClr val="FF0000"/>
                </a:solidFill>
              </a:rPr>
              <a:t>v </a:t>
            </a:r>
            <a:r>
              <a:rPr lang="en-US" altLang="zh-CN" sz="2000" dirty="0" smtClean="0">
                <a:solidFill>
                  <a:srgbClr val="FF0000"/>
                </a:solidFill>
              </a:rPr>
              <a:t>,</a:t>
            </a:r>
            <a:r>
              <a:rPr lang="zh-CN" altLang="en-US" sz="2000" dirty="0" smtClean="0">
                <a:solidFill>
                  <a:srgbClr val="FF0000"/>
                </a:solidFill>
              </a:rPr>
              <a:t> </a:t>
            </a:r>
            <a:r>
              <a:rPr lang="zh-CN" altLang="en-US" sz="2000" dirty="0">
                <a:solidFill>
                  <a:srgbClr val="FF0000"/>
                </a:solidFill>
              </a:rPr>
              <a:t>X </a:t>
            </a:r>
            <a:r>
              <a:rPr lang="zh-CN" altLang="en-US" sz="2000" dirty="0" smtClean="0">
                <a:solidFill>
                  <a:srgbClr val="FF0000"/>
                </a:solidFill>
              </a:rPr>
              <a:t>)</a:t>
            </a:r>
            <a:r>
              <a:rPr lang="zh-CN" altLang="en-US" sz="2000" dirty="0" smtClean="0"/>
              <a:t>) </a:t>
            </a:r>
            <a:endParaRPr lang="en-US" altLang="zh-CN" sz="2000" dirty="0" smtClean="0"/>
          </a:p>
          <a:p>
            <a:pPr>
              <a:lnSpc>
                <a:spcPct val="150000"/>
              </a:lnSpc>
            </a:pPr>
            <a:r>
              <a:rPr lang="en-US" altLang="zh-CN" sz="2000" dirty="0" smtClean="0"/>
              <a:t>b) the </a:t>
            </a:r>
            <a:r>
              <a:rPr lang="en-US" altLang="zh-CN" sz="2000" dirty="0"/>
              <a:t>weight of a state is </a:t>
            </a:r>
            <a:r>
              <a:rPr lang="en-US" altLang="zh-CN" sz="2000" dirty="0" smtClean="0"/>
              <a:t>the priority </a:t>
            </a:r>
            <a:r>
              <a:rPr lang="en-US" altLang="zh-CN" sz="2000" dirty="0"/>
              <a:t>of that state</a:t>
            </a:r>
            <a:endParaRPr lang="zh-CN" altLang="en-US" sz="2000" dirty="0"/>
          </a:p>
        </p:txBody>
      </p:sp>
      <p:sp>
        <p:nvSpPr>
          <p:cNvPr id="44" name="矩形 43"/>
          <p:cNvSpPr/>
          <p:nvPr/>
        </p:nvSpPr>
        <p:spPr>
          <a:xfrm>
            <a:off x="488544" y="2209946"/>
            <a:ext cx="6759287" cy="400110"/>
          </a:xfrm>
          <a:prstGeom prst="rect">
            <a:avLst/>
          </a:prstGeom>
        </p:spPr>
        <p:txBody>
          <a:bodyPr wrap="square">
            <a:spAutoFit/>
          </a:bodyPr>
          <a:lstStyle/>
          <a:p>
            <a:r>
              <a:rPr lang="zh-CN" altLang="en-US" sz="2000" dirty="0" smtClean="0"/>
              <a:t>Initially ,</a:t>
            </a:r>
            <a:r>
              <a:rPr lang="en-US" altLang="zh-CN" sz="2000" dirty="0"/>
              <a:t> </a:t>
            </a:r>
            <a:r>
              <a:rPr lang="en-US" altLang="zh-CN" sz="2000" dirty="0" smtClean="0"/>
              <a:t>if </a:t>
            </a:r>
            <a:r>
              <a:rPr lang="en-US" altLang="zh-CN" sz="2000" dirty="0" smtClean="0">
                <a:solidFill>
                  <a:srgbClr val="FF0000"/>
                </a:solidFill>
              </a:rPr>
              <a:t>v</a:t>
            </a:r>
            <a:r>
              <a:rPr lang="en-US" altLang="zh-CN" sz="2000" dirty="0" smtClean="0"/>
              <a:t> contains keywords </a:t>
            </a:r>
            <a:r>
              <a:rPr lang="en-US" altLang="zh-CN" sz="2000" dirty="0" smtClean="0">
                <a:solidFill>
                  <a:srgbClr val="FF0000"/>
                </a:solidFill>
              </a:rPr>
              <a:t>p </a:t>
            </a:r>
            <a:r>
              <a:rPr lang="en-US" altLang="zh-CN" sz="2000" dirty="0" smtClean="0"/>
              <a:t>then</a:t>
            </a:r>
            <a:r>
              <a:rPr lang="en-US" altLang="zh-CN" sz="2000" dirty="0" smtClean="0">
                <a:solidFill>
                  <a:srgbClr val="FF0000"/>
                </a:solidFill>
              </a:rPr>
              <a:t> v</a:t>
            </a:r>
            <a:r>
              <a:rPr lang="en-US" altLang="zh-CN" sz="2000" dirty="0" smtClean="0"/>
              <a:t> enqueue</a:t>
            </a:r>
            <a:r>
              <a:rPr lang="en-US" altLang="zh-CN" sz="2000" b="1" dirty="0" smtClean="0">
                <a:solidFill>
                  <a:srgbClr val="FF0000"/>
                </a:solidFill>
              </a:rPr>
              <a:t>T(v,p) </a:t>
            </a:r>
            <a:r>
              <a:rPr lang="en-US" altLang="zh-CN" sz="2000" dirty="0" smtClean="0"/>
              <a:t>into Q</a:t>
            </a:r>
            <a:r>
              <a:rPr lang="zh-CN" altLang="en-US" sz="2000" dirty="0" smtClean="0"/>
              <a:t> </a:t>
            </a:r>
            <a:endParaRPr lang="zh-CN" altLang="en-US" sz="2000" dirty="0"/>
          </a:p>
        </p:txBody>
      </p:sp>
      <p:grpSp>
        <p:nvGrpSpPr>
          <p:cNvPr id="46" name="组合 45"/>
          <p:cNvGrpSpPr/>
          <p:nvPr/>
        </p:nvGrpSpPr>
        <p:grpSpPr>
          <a:xfrm>
            <a:off x="5092929" y="3137656"/>
            <a:ext cx="662077" cy="1598974"/>
            <a:chOff x="3604975" y="4289601"/>
            <a:chExt cx="662077" cy="1598974"/>
          </a:xfrm>
        </p:grpSpPr>
        <p:sp>
          <p:nvSpPr>
            <p:cNvPr id="198" name="椭圆 197"/>
            <p:cNvSpPr/>
            <p:nvPr/>
          </p:nvSpPr>
          <p:spPr>
            <a:xfrm>
              <a:off x="3754186" y="5681523"/>
              <a:ext cx="194069" cy="2070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99" name="椭圆 198"/>
            <p:cNvSpPr/>
            <p:nvPr/>
          </p:nvSpPr>
          <p:spPr>
            <a:xfrm>
              <a:off x="4072983" y="4444701"/>
              <a:ext cx="194069" cy="2070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0" name="文本框 199"/>
            <p:cNvSpPr txBox="1"/>
            <p:nvPr/>
          </p:nvSpPr>
          <p:spPr>
            <a:xfrm>
              <a:off x="3662746" y="4289601"/>
              <a:ext cx="398965" cy="461666"/>
            </a:xfrm>
            <a:prstGeom prst="rect">
              <a:avLst/>
            </a:prstGeom>
            <a:noFill/>
          </p:spPr>
          <p:txBody>
            <a:bodyPr wrap="square" rtlCol="0">
              <a:spAutoFit/>
            </a:bodyPr>
            <a:lstStyle/>
            <a:p>
              <a:pPr algn="ctr"/>
              <a:r>
                <a:rPr lang="en-US" altLang="zh-CN" sz="2400" b="1" i="1" dirty="0" smtClean="0"/>
                <a:t>v</a:t>
              </a:r>
              <a:endParaRPr lang="zh-CN" altLang="en-US" sz="2400" b="1" i="1" dirty="0"/>
            </a:p>
          </p:txBody>
        </p:sp>
        <p:cxnSp>
          <p:nvCxnSpPr>
            <p:cNvPr id="201" name="直接连接符 200"/>
            <p:cNvCxnSpPr>
              <a:stCxn id="199" idx="4"/>
              <a:endCxn id="198" idx="0"/>
            </p:cNvCxnSpPr>
            <p:nvPr/>
          </p:nvCxnSpPr>
          <p:spPr>
            <a:xfrm flipH="1">
              <a:off x="3851221" y="4651753"/>
              <a:ext cx="318797" cy="1029769"/>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02" name="文本框 201"/>
            <p:cNvSpPr txBox="1"/>
            <p:nvPr/>
          </p:nvSpPr>
          <p:spPr>
            <a:xfrm>
              <a:off x="3604975" y="4961762"/>
              <a:ext cx="4343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sp>
        <p:nvSpPr>
          <p:cNvPr id="47" name="L 形 46"/>
          <p:cNvSpPr/>
          <p:nvPr/>
        </p:nvSpPr>
        <p:spPr>
          <a:xfrm rot="13543865">
            <a:off x="4057750" y="3679354"/>
            <a:ext cx="537308" cy="537308"/>
          </a:xfrm>
          <a:prstGeom prst="corner">
            <a:avLst>
              <a:gd name="adj1" fmla="val 16032"/>
              <a:gd name="adj2" fmla="val 1555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4128357" y="2671929"/>
            <a:ext cx="654270" cy="338554"/>
            <a:chOff x="3309993" y="3257836"/>
            <a:chExt cx="654270" cy="338554"/>
          </a:xfrm>
        </p:grpSpPr>
        <p:sp>
          <p:nvSpPr>
            <p:cNvPr id="204" name="椭圆 203"/>
            <p:cNvSpPr/>
            <p:nvPr/>
          </p:nvSpPr>
          <p:spPr>
            <a:xfrm>
              <a:off x="3807261" y="3340100"/>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5" name="文本框 204"/>
            <p:cNvSpPr txBox="1"/>
            <p:nvPr/>
          </p:nvSpPr>
          <p:spPr>
            <a:xfrm>
              <a:off x="3309993" y="3257836"/>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sp>
        <p:nvSpPr>
          <p:cNvPr id="206" name="椭圆 205"/>
          <p:cNvSpPr/>
          <p:nvPr/>
        </p:nvSpPr>
        <p:spPr>
          <a:xfrm>
            <a:off x="8958352" y="339091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7" name="椭圆 206"/>
          <p:cNvSpPr/>
          <p:nvPr/>
        </p:nvSpPr>
        <p:spPr>
          <a:xfrm>
            <a:off x="8946440" y="2285669"/>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8" name="矩形 207"/>
          <p:cNvSpPr/>
          <p:nvPr/>
        </p:nvSpPr>
        <p:spPr>
          <a:xfrm>
            <a:off x="395570" y="2222024"/>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209" name="矩形 208"/>
          <p:cNvSpPr/>
          <p:nvPr/>
        </p:nvSpPr>
        <p:spPr>
          <a:xfrm>
            <a:off x="381230" y="3264591"/>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cxnSp>
        <p:nvCxnSpPr>
          <p:cNvPr id="210" name="直接连接符 209"/>
          <p:cNvCxnSpPr/>
          <p:nvPr/>
        </p:nvCxnSpPr>
        <p:spPr>
          <a:xfrm flipH="1">
            <a:off x="4704126" y="2906084"/>
            <a:ext cx="2" cy="63940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nvGrpSpPr>
          <p:cNvPr id="211" name="组合 210"/>
          <p:cNvGrpSpPr/>
          <p:nvPr/>
        </p:nvGrpSpPr>
        <p:grpSpPr>
          <a:xfrm>
            <a:off x="5775306" y="1017211"/>
            <a:ext cx="604738" cy="1275133"/>
            <a:chOff x="2472733" y="3758870"/>
            <a:chExt cx="604738" cy="1275133"/>
          </a:xfrm>
        </p:grpSpPr>
        <p:grpSp>
          <p:nvGrpSpPr>
            <p:cNvPr id="212" name="组合 211"/>
            <p:cNvGrpSpPr/>
            <p:nvPr/>
          </p:nvGrpSpPr>
          <p:grpSpPr>
            <a:xfrm>
              <a:off x="2485801" y="4695449"/>
              <a:ext cx="591670" cy="338554"/>
              <a:chOff x="3400202" y="3171449"/>
              <a:chExt cx="591670" cy="338554"/>
            </a:xfrm>
          </p:grpSpPr>
          <p:sp>
            <p:nvSpPr>
              <p:cNvPr id="218" name="椭圆 21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9" name="文本框 218"/>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13" name="组合 212"/>
            <p:cNvGrpSpPr/>
            <p:nvPr/>
          </p:nvGrpSpPr>
          <p:grpSpPr>
            <a:xfrm>
              <a:off x="2475686" y="3758870"/>
              <a:ext cx="591670" cy="338554"/>
              <a:chOff x="3390086" y="3172717"/>
              <a:chExt cx="591670" cy="338554"/>
            </a:xfrm>
          </p:grpSpPr>
          <p:sp>
            <p:nvSpPr>
              <p:cNvPr id="216" name="椭圆 21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7" name="文本框 216"/>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14" name="直接连接符 213"/>
            <p:cNvCxnSpPr>
              <a:stCxn id="216" idx="4"/>
              <a:endCxn id="218"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15" name="文本框 214"/>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20" name="组合 219"/>
          <p:cNvGrpSpPr/>
          <p:nvPr/>
        </p:nvGrpSpPr>
        <p:grpSpPr>
          <a:xfrm>
            <a:off x="6370657" y="1017211"/>
            <a:ext cx="604738" cy="1275133"/>
            <a:chOff x="2472733" y="3758870"/>
            <a:chExt cx="604738" cy="1275133"/>
          </a:xfrm>
        </p:grpSpPr>
        <p:grpSp>
          <p:nvGrpSpPr>
            <p:cNvPr id="221" name="组合 220"/>
            <p:cNvGrpSpPr/>
            <p:nvPr/>
          </p:nvGrpSpPr>
          <p:grpSpPr>
            <a:xfrm>
              <a:off x="2485801" y="4695449"/>
              <a:ext cx="591670" cy="338554"/>
              <a:chOff x="3400202" y="3171449"/>
              <a:chExt cx="591670" cy="338554"/>
            </a:xfrm>
          </p:grpSpPr>
          <p:sp>
            <p:nvSpPr>
              <p:cNvPr id="227" name="椭圆 22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8" name="文本框 227"/>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22" name="组合 221"/>
            <p:cNvGrpSpPr/>
            <p:nvPr/>
          </p:nvGrpSpPr>
          <p:grpSpPr>
            <a:xfrm>
              <a:off x="2475686" y="3758870"/>
              <a:ext cx="591670" cy="338554"/>
              <a:chOff x="3390086" y="3172717"/>
              <a:chExt cx="591670" cy="338554"/>
            </a:xfrm>
          </p:grpSpPr>
          <p:sp>
            <p:nvSpPr>
              <p:cNvPr id="225" name="椭圆 22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6" name="文本框 225"/>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23" name="直接连接符 222"/>
            <p:cNvCxnSpPr>
              <a:stCxn id="225" idx="4"/>
              <a:endCxn id="227"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29" name="组合 228"/>
          <p:cNvGrpSpPr/>
          <p:nvPr/>
        </p:nvGrpSpPr>
        <p:grpSpPr>
          <a:xfrm>
            <a:off x="3208222" y="1072073"/>
            <a:ext cx="611706" cy="1229507"/>
            <a:chOff x="3625004" y="3758871"/>
            <a:chExt cx="611706" cy="1229507"/>
          </a:xfrm>
        </p:grpSpPr>
        <p:grpSp>
          <p:nvGrpSpPr>
            <p:cNvPr id="230" name="组合 229"/>
            <p:cNvGrpSpPr/>
            <p:nvPr/>
          </p:nvGrpSpPr>
          <p:grpSpPr>
            <a:xfrm>
              <a:off x="3650725" y="4649824"/>
              <a:ext cx="501106" cy="338554"/>
              <a:chOff x="3463157" y="3160994"/>
              <a:chExt cx="501106" cy="338554"/>
            </a:xfrm>
          </p:grpSpPr>
          <p:sp>
            <p:nvSpPr>
              <p:cNvPr id="236" name="椭圆 23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7" name="文本框 236"/>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31" name="组合 230"/>
            <p:cNvGrpSpPr/>
            <p:nvPr/>
          </p:nvGrpSpPr>
          <p:grpSpPr>
            <a:xfrm>
              <a:off x="3625004" y="3758871"/>
              <a:ext cx="538550" cy="338554"/>
              <a:chOff x="3425713" y="3160994"/>
              <a:chExt cx="538550" cy="338554"/>
            </a:xfrm>
          </p:grpSpPr>
          <p:sp>
            <p:nvSpPr>
              <p:cNvPr id="234" name="椭圆 23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5" name="文本框 234"/>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32" name="直接连接符 231"/>
            <p:cNvCxnSpPr>
              <a:stCxn id="234" idx="4"/>
              <a:endCxn id="236"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33" name="文本框 232"/>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38" name="组合 237"/>
          <p:cNvGrpSpPr/>
          <p:nvPr/>
        </p:nvGrpSpPr>
        <p:grpSpPr>
          <a:xfrm>
            <a:off x="2549107" y="1071608"/>
            <a:ext cx="641014" cy="1233054"/>
            <a:chOff x="3595696" y="3758871"/>
            <a:chExt cx="641014" cy="1233054"/>
          </a:xfrm>
        </p:grpSpPr>
        <p:grpSp>
          <p:nvGrpSpPr>
            <p:cNvPr id="239" name="组合 238"/>
            <p:cNvGrpSpPr/>
            <p:nvPr/>
          </p:nvGrpSpPr>
          <p:grpSpPr>
            <a:xfrm>
              <a:off x="3633971" y="4653371"/>
              <a:ext cx="517860" cy="338554"/>
              <a:chOff x="3446403" y="3164541"/>
              <a:chExt cx="517860" cy="338554"/>
            </a:xfrm>
          </p:grpSpPr>
          <p:sp>
            <p:nvSpPr>
              <p:cNvPr id="245" name="椭圆 24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6" name="文本框 245"/>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40" name="组合 239"/>
            <p:cNvGrpSpPr/>
            <p:nvPr/>
          </p:nvGrpSpPr>
          <p:grpSpPr>
            <a:xfrm>
              <a:off x="3595696" y="3758871"/>
              <a:ext cx="567858" cy="338554"/>
              <a:chOff x="3396405" y="3160994"/>
              <a:chExt cx="567858" cy="338554"/>
            </a:xfrm>
          </p:grpSpPr>
          <p:sp>
            <p:nvSpPr>
              <p:cNvPr id="243" name="椭圆 24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4" name="文本框 243"/>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41" name="直接连接符 240"/>
            <p:cNvCxnSpPr>
              <a:stCxn id="243" idx="4"/>
              <a:endCxn id="245"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2" name="文本框 241"/>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47" name="组合 246"/>
          <p:cNvGrpSpPr/>
          <p:nvPr/>
        </p:nvGrpSpPr>
        <p:grpSpPr>
          <a:xfrm>
            <a:off x="3838029" y="1072073"/>
            <a:ext cx="611706" cy="1229507"/>
            <a:chOff x="3625004" y="3758871"/>
            <a:chExt cx="611706" cy="1229507"/>
          </a:xfrm>
        </p:grpSpPr>
        <p:grpSp>
          <p:nvGrpSpPr>
            <p:cNvPr id="248" name="组合 247"/>
            <p:cNvGrpSpPr/>
            <p:nvPr/>
          </p:nvGrpSpPr>
          <p:grpSpPr>
            <a:xfrm>
              <a:off x="3650725" y="4649824"/>
              <a:ext cx="501106" cy="338554"/>
              <a:chOff x="3463157" y="3160994"/>
              <a:chExt cx="501106" cy="338554"/>
            </a:xfrm>
          </p:grpSpPr>
          <p:sp>
            <p:nvSpPr>
              <p:cNvPr id="254" name="椭圆 25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5" name="文本框 254"/>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49" name="组合 248"/>
            <p:cNvGrpSpPr/>
            <p:nvPr/>
          </p:nvGrpSpPr>
          <p:grpSpPr>
            <a:xfrm>
              <a:off x="3625004" y="3758871"/>
              <a:ext cx="538550" cy="338554"/>
              <a:chOff x="3425713" y="3160994"/>
              <a:chExt cx="538550" cy="338554"/>
            </a:xfrm>
          </p:grpSpPr>
          <p:sp>
            <p:nvSpPr>
              <p:cNvPr id="252" name="椭圆 25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3" name="文本框 252"/>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0" name="直接连接符 249"/>
            <p:cNvCxnSpPr>
              <a:stCxn id="252" idx="4"/>
              <a:endCxn id="254"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51" name="文本框 250"/>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56" name="组合 255"/>
          <p:cNvGrpSpPr/>
          <p:nvPr/>
        </p:nvGrpSpPr>
        <p:grpSpPr>
          <a:xfrm>
            <a:off x="4467836" y="1072073"/>
            <a:ext cx="611706" cy="1229507"/>
            <a:chOff x="3625004" y="3758871"/>
            <a:chExt cx="611706" cy="1229507"/>
          </a:xfrm>
        </p:grpSpPr>
        <p:grpSp>
          <p:nvGrpSpPr>
            <p:cNvPr id="257" name="组合 256"/>
            <p:cNvGrpSpPr/>
            <p:nvPr/>
          </p:nvGrpSpPr>
          <p:grpSpPr>
            <a:xfrm>
              <a:off x="3650725" y="4649824"/>
              <a:ext cx="501106" cy="338554"/>
              <a:chOff x="3463157" y="3160994"/>
              <a:chExt cx="501106" cy="338554"/>
            </a:xfrm>
          </p:grpSpPr>
          <p:sp>
            <p:nvSpPr>
              <p:cNvPr id="263" name="椭圆 26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4" name="文本框 263"/>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58" name="组合 257"/>
            <p:cNvGrpSpPr/>
            <p:nvPr/>
          </p:nvGrpSpPr>
          <p:grpSpPr>
            <a:xfrm>
              <a:off x="3625004" y="3758871"/>
              <a:ext cx="538550" cy="338554"/>
              <a:chOff x="3425713" y="3160994"/>
              <a:chExt cx="538550" cy="338554"/>
            </a:xfrm>
          </p:grpSpPr>
          <p:sp>
            <p:nvSpPr>
              <p:cNvPr id="261" name="椭圆 26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2" name="文本框 261"/>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9" name="直接连接符 258"/>
            <p:cNvCxnSpPr>
              <a:stCxn id="261" idx="4"/>
              <a:endCxn id="263"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0" name="文本框 259"/>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65" name="组合 264"/>
          <p:cNvGrpSpPr/>
          <p:nvPr/>
        </p:nvGrpSpPr>
        <p:grpSpPr>
          <a:xfrm>
            <a:off x="5755725" y="1065310"/>
            <a:ext cx="641014" cy="1233054"/>
            <a:chOff x="3595696" y="3758871"/>
            <a:chExt cx="641014" cy="1233054"/>
          </a:xfrm>
        </p:grpSpPr>
        <p:grpSp>
          <p:nvGrpSpPr>
            <p:cNvPr id="266" name="组合 265"/>
            <p:cNvGrpSpPr/>
            <p:nvPr/>
          </p:nvGrpSpPr>
          <p:grpSpPr>
            <a:xfrm>
              <a:off x="3633971" y="4653371"/>
              <a:ext cx="517860" cy="338554"/>
              <a:chOff x="3446403" y="3164541"/>
              <a:chExt cx="517860" cy="338554"/>
            </a:xfrm>
          </p:grpSpPr>
          <p:sp>
            <p:nvSpPr>
              <p:cNvPr id="272" name="椭圆 2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3" name="文本框 272"/>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67" name="组合 266"/>
            <p:cNvGrpSpPr/>
            <p:nvPr/>
          </p:nvGrpSpPr>
          <p:grpSpPr>
            <a:xfrm>
              <a:off x="3595696" y="3758871"/>
              <a:ext cx="567858" cy="338554"/>
              <a:chOff x="3396405" y="3160994"/>
              <a:chExt cx="567858" cy="338554"/>
            </a:xfrm>
          </p:grpSpPr>
          <p:sp>
            <p:nvSpPr>
              <p:cNvPr id="270" name="椭圆 26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1" name="文本框 270"/>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68" name="直接连接符 267"/>
            <p:cNvCxnSpPr>
              <a:stCxn id="270" idx="4"/>
              <a:endCxn id="272"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9" name="文本框 268"/>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74" name="组合 273"/>
          <p:cNvGrpSpPr/>
          <p:nvPr/>
        </p:nvGrpSpPr>
        <p:grpSpPr>
          <a:xfrm>
            <a:off x="5097643" y="1071608"/>
            <a:ext cx="641014" cy="1233054"/>
            <a:chOff x="3595696" y="3758871"/>
            <a:chExt cx="641014" cy="1233054"/>
          </a:xfrm>
        </p:grpSpPr>
        <p:grpSp>
          <p:nvGrpSpPr>
            <p:cNvPr id="275" name="组合 274"/>
            <p:cNvGrpSpPr/>
            <p:nvPr/>
          </p:nvGrpSpPr>
          <p:grpSpPr>
            <a:xfrm>
              <a:off x="3633971" y="4653371"/>
              <a:ext cx="517860" cy="338554"/>
              <a:chOff x="3446403" y="3164541"/>
              <a:chExt cx="517860" cy="338554"/>
            </a:xfrm>
          </p:grpSpPr>
          <p:sp>
            <p:nvSpPr>
              <p:cNvPr id="281" name="椭圆 28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2" name="文本框 281"/>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76" name="组合 275"/>
            <p:cNvGrpSpPr/>
            <p:nvPr/>
          </p:nvGrpSpPr>
          <p:grpSpPr>
            <a:xfrm>
              <a:off x="3595696" y="3758871"/>
              <a:ext cx="567858" cy="338554"/>
              <a:chOff x="3396405" y="3160994"/>
              <a:chExt cx="567858" cy="338554"/>
            </a:xfrm>
          </p:grpSpPr>
          <p:sp>
            <p:nvSpPr>
              <p:cNvPr id="279" name="椭圆 27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0" name="文本框 279"/>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77" name="直接连接符 276"/>
            <p:cNvCxnSpPr>
              <a:stCxn id="279" idx="4"/>
              <a:endCxn id="281"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78" name="文本框 277"/>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83" name="组合 282"/>
          <p:cNvGrpSpPr/>
          <p:nvPr/>
        </p:nvGrpSpPr>
        <p:grpSpPr>
          <a:xfrm>
            <a:off x="6415873" y="1071608"/>
            <a:ext cx="641014" cy="1233054"/>
            <a:chOff x="3595696" y="3758871"/>
            <a:chExt cx="641014" cy="1233054"/>
          </a:xfrm>
        </p:grpSpPr>
        <p:grpSp>
          <p:nvGrpSpPr>
            <p:cNvPr id="284" name="组合 283"/>
            <p:cNvGrpSpPr/>
            <p:nvPr/>
          </p:nvGrpSpPr>
          <p:grpSpPr>
            <a:xfrm>
              <a:off x="3633971" y="4653371"/>
              <a:ext cx="517860" cy="338554"/>
              <a:chOff x="3446403" y="3164541"/>
              <a:chExt cx="517860" cy="338554"/>
            </a:xfrm>
          </p:grpSpPr>
          <p:sp>
            <p:nvSpPr>
              <p:cNvPr id="290" name="椭圆 28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1" name="文本框 29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85" name="组合 284"/>
            <p:cNvGrpSpPr/>
            <p:nvPr/>
          </p:nvGrpSpPr>
          <p:grpSpPr>
            <a:xfrm>
              <a:off x="3595696" y="3758871"/>
              <a:ext cx="567858" cy="338554"/>
              <a:chOff x="3396405" y="3160994"/>
              <a:chExt cx="567858" cy="338554"/>
            </a:xfrm>
          </p:grpSpPr>
          <p:sp>
            <p:nvSpPr>
              <p:cNvPr id="288" name="椭圆 28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9" name="文本框 288"/>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86" name="直接连接符 285"/>
            <p:cNvCxnSpPr>
              <a:stCxn id="288" idx="4"/>
              <a:endCxn id="290"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87" name="文本框 286"/>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92" name="组合 291"/>
          <p:cNvGrpSpPr/>
          <p:nvPr/>
        </p:nvGrpSpPr>
        <p:grpSpPr>
          <a:xfrm>
            <a:off x="7074986" y="1071608"/>
            <a:ext cx="641014" cy="1233054"/>
            <a:chOff x="3595696" y="3758871"/>
            <a:chExt cx="641014" cy="1233054"/>
          </a:xfrm>
        </p:grpSpPr>
        <p:grpSp>
          <p:nvGrpSpPr>
            <p:cNvPr id="293" name="组合 292"/>
            <p:cNvGrpSpPr/>
            <p:nvPr/>
          </p:nvGrpSpPr>
          <p:grpSpPr>
            <a:xfrm>
              <a:off x="3633971" y="4653371"/>
              <a:ext cx="517860" cy="338554"/>
              <a:chOff x="3446403" y="3164541"/>
              <a:chExt cx="517860" cy="338554"/>
            </a:xfrm>
          </p:grpSpPr>
          <p:sp>
            <p:nvSpPr>
              <p:cNvPr id="299" name="椭圆 29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0" name="文本框 299"/>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94" name="组合 293"/>
            <p:cNvGrpSpPr/>
            <p:nvPr/>
          </p:nvGrpSpPr>
          <p:grpSpPr>
            <a:xfrm>
              <a:off x="3595696" y="3758871"/>
              <a:ext cx="567858" cy="338554"/>
              <a:chOff x="3396405" y="3160994"/>
              <a:chExt cx="567858" cy="338554"/>
            </a:xfrm>
          </p:grpSpPr>
          <p:sp>
            <p:nvSpPr>
              <p:cNvPr id="297" name="椭圆 29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8" name="文本框 297"/>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95" name="直接连接符 294"/>
            <p:cNvCxnSpPr>
              <a:stCxn id="297" idx="4"/>
              <a:endCxn id="299"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96" name="文本框 295"/>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sp>
        <p:nvSpPr>
          <p:cNvPr id="302" name="椭圆 301"/>
          <p:cNvSpPr/>
          <p:nvPr/>
        </p:nvSpPr>
        <p:spPr>
          <a:xfrm>
            <a:off x="8944866" y="227639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303" name="组合 302"/>
          <p:cNvGrpSpPr/>
          <p:nvPr/>
        </p:nvGrpSpPr>
        <p:grpSpPr>
          <a:xfrm>
            <a:off x="7713357" y="354298"/>
            <a:ext cx="627434" cy="1972611"/>
            <a:chOff x="3536120" y="3019314"/>
            <a:chExt cx="627434" cy="1972611"/>
          </a:xfrm>
        </p:grpSpPr>
        <p:grpSp>
          <p:nvGrpSpPr>
            <p:cNvPr id="304" name="组合 303"/>
            <p:cNvGrpSpPr/>
            <p:nvPr/>
          </p:nvGrpSpPr>
          <p:grpSpPr>
            <a:xfrm>
              <a:off x="3633971" y="4653371"/>
              <a:ext cx="517860" cy="338554"/>
              <a:chOff x="3446403" y="3164541"/>
              <a:chExt cx="517860" cy="338554"/>
            </a:xfrm>
          </p:grpSpPr>
          <p:sp>
            <p:nvSpPr>
              <p:cNvPr id="310" name="椭圆 30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1" name="文本框 31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305" name="组合 304"/>
            <p:cNvGrpSpPr/>
            <p:nvPr/>
          </p:nvGrpSpPr>
          <p:grpSpPr>
            <a:xfrm>
              <a:off x="3582159" y="3019314"/>
              <a:ext cx="581395" cy="1212019"/>
              <a:chOff x="3382868" y="2421437"/>
              <a:chExt cx="581395" cy="1212019"/>
            </a:xfrm>
          </p:grpSpPr>
          <p:sp>
            <p:nvSpPr>
              <p:cNvPr id="308" name="椭圆 307"/>
              <p:cNvSpPr/>
              <p:nvPr/>
            </p:nvSpPr>
            <p:spPr>
              <a:xfrm>
                <a:off x="3807261" y="340562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9" name="文本框 308"/>
              <p:cNvSpPr txBox="1"/>
              <p:nvPr/>
            </p:nvSpPr>
            <p:spPr>
              <a:xfrm>
                <a:off x="3396405" y="3294902"/>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sp>
            <p:nvSpPr>
              <p:cNvPr id="312" name="椭圆 311"/>
              <p:cNvSpPr/>
              <p:nvPr/>
            </p:nvSpPr>
            <p:spPr>
              <a:xfrm>
                <a:off x="3807261" y="269948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5" name="文本框 314"/>
              <p:cNvSpPr txBox="1"/>
              <p:nvPr/>
            </p:nvSpPr>
            <p:spPr>
              <a:xfrm>
                <a:off x="3382868" y="2421437"/>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306" name="直接连接符 305"/>
            <p:cNvCxnSpPr>
              <a:stCxn id="308" idx="4"/>
              <a:endCxn id="310" idx="0"/>
            </p:cNvCxnSpPr>
            <p:nvPr/>
          </p:nvCxnSpPr>
          <p:spPr>
            <a:xfrm flipH="1">
              <a:off x="4073330" y="4160506"/>
              <a:ext cx="11723" cy="58364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07" name="文本框 306"/>
            <p:cNvSpPr txBox="1"/>
            <p:nvPr/>
          </p:nvSpPr>
          <p:spPr>
            <a:xfrm>
              <a:off x="3563924" y="4216857"/>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313" name="文本框 312"/>
            <p:cNvSpPr txBox="1"/>
            <p:nvPr/>
          </p:nvSpPr>
          <p:spPr>
            <a:xfrm>
              <a:off x="3536120" y="35257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314" name="直接连接符 313"/>
            <p:cNvCxnSpPr>
              <a:stCxn id="312" idx="4"/>
              <a:endCxn id="308" idx="0"/>
            </p:cNvCxnSpPr>
            <p:nvPr/>
          </p:nvCxnSpPr>
          <p:spPr>
            <a:xfrm>
              <a:off x="4085053" y="3454361"/>
              <a:ext cx="0" cy="549143"/>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cxnSp>
        <p:nvCxnSpPr>
          <p:cNvPr id="93" name="直接连接符 92"/>
          <p:cNvCxnSpPr/>
          <p:nvPr/>
        </p:nvCxnSpPr>
        <p:spPr>
          <a:xfrm>
            <a:off x="517117" y="2780638"/>
            <a:ext cx="3473621" cy="0"/>
          </a:xfrm>
          <a:prstGeom prst="line">
            <a:avLst/>
          </a:prstGeom>
          <a:ln w="41275">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nvGrpSpPr>
          <p:cNvPr id="325" name="组合 324"/>
          <p:cNvGrpSpPr/>
          <p:nvPr/>
        </p:nvGrpSpPr>
        <p:grpSpPr>
          <a:xfrm>
            <a:off x="4171960" y="2281341"/>
            <a:ext cx="2131352" cy="1408791"/>
            <a:chOff x="696000" y="5190042"/>
            <a:chExt cx="2131352" cy="1320452"/>
          </a:xfrm>
        </p:grpSpPr>
        <p:grpSp>
          <p:nvGrpSpPr>
            <p:cNvPr id="326" name="组合 325"/>
            <p:cNvGrpSpPr/>
            <p:nvPr/>
          </p:nvGrpSpPr>
          <p:grpSpPr>
            <a:xfrm>
              <a:off x="696000" y="6151335"/>
              <a:ext cx="717809" cy="346173"/>
              <a:chOff x="3246454" y="3157205"/>
              <a:chExt cx="717809" cy="346173"/>
            </a:xfrm>
          </p:grpSpPr>
          <p:sp>
            <p:nvSpPr>
              <p:cNvPr id="337" name="椭圆 33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8" name="文本框 337"/>
              <p:cNvSpPr txBox="1"/>
              <p:nvPr/>
            </p:nvSpPr>
            <p:spPr>
              <a:xfrm>
                <a:off x="3246454" y="3157205"/>
                <a:ext cx="591670" cy="346173"/>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grpSp>
        <p:grpSp>
          <p:nvGrpSpPr>
            <p:cNvPr id="327" name="组合 326"/>
            <p:cNvGrpSpPr/>
            <p:nvPr/>
          </p:nvGrpSpPr>
          <p:grpSpPr>
            <a:xfrm>
              <a:off x="1210987" y="5190042"/>
              <a:ext cx="660945" cy="346173"/>
              <a:chOff x="3503534" y="3133759"/>
              <a:chExt cx="660945" cy="346173"/>
            </a:xfrm>
          </p:grpSpPr>
          <p:sp>
            <p:nvSpPr>
              <p:cNvPr id="335" name="椭圆 334"/>
              <p:cNvSpPr/>
              <p:nvPr/>
            </p:nvSpPr>
            <p:spPr>
              <a:xfrm>
                <a:off x="4007477"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6" name="文本框 335"/>
              <p:cNvSpPr txBox="1"/>
              <p:nvPr/>
            </p:nvSpPr>
            <p:spPr>
              <a:xfrm>
                <a:off x="3503534" y="3133759"/>
                <a:ext cx="591670" cy="346173"/>
              </a:xfrm>
              <a:prstGeom prst="rect">
                <a:avLst/>
              </a:prstGeom>
              <a:noFill/>
            </p:spPr>
            <p:txBody>
              <a:bodyPr wrap="square" rtlCol="0">
                <a:spAutoFit/>
              </a:bodyPr>
              <a:lstStyle/>
              <a:p>
                <a:pPr algn="ctr"/>
                <a:r>
                  <a:rPr lang="en-US" altLang="zh-CN" b="1" i="1" dirty="0" smtClean="0"/>
                  <a:t>v5</a:t>
                </a:r>
                <a:endParaRPr lang="zh-CN" altLang="en-US" b="1" i="1" dirty="0"/>
              </a:p>
            </p:txBody>
          </p:sp>
        </p:grpSp>
        <p:cxnSp>
          <p:nvCxnSpPr>
            <p:cNvPr id="328" name="直接连接符 327"/>
            <p:cNvCxnSpPr>
              <a:stCxn id="335" idx="4"/>
              <a:endCxn id="337" idx="0"/>
            </p:cNvCxnSpPr>
            <p:nvPr/>
          </p:nvCxnSpPr>
          <p:spPr>
            <a:xfrm flipH="1">
              <a:off x="1335308" y="5468602"/>
              <a:ext cx="458123"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29" name="文本框 328"/>
            <p:cNvSpPr txBox="1"/>
            <p:nvPr/>
          </p:nvSpPr>
          <p:spPr>
            <a:xfrm>
              <a:off x="983902" y="5651339"/>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grpSp>
          <p:nvGrpSpPr>
            <p:cNvPr id="330" name="组合 329"/>
            <p:cNvGrpSpPr/>
            <p:nvPr/>
          </p:nvGrpSpPr>
          <p:grpSpPr>
            <a:xfrm>
              <a:off x="2159484" y="6164321"/>
              <a:ext cx="667868" cy="346173"/>
              <a:chOff x="3807261" y="3170191"/>
              <a:chExt cx="667868" cy="346173"/>
            </a:xfrm>
          </p:grpSpPr>
          <p:sp>
            <p:nvSpPr>
              <p:cNvPr id="333" name="椭圆 33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4" name="文本框 333"/>
              <p:cNvSpPr txBox="1"/>
              <p:nvPr/>
            </p:nvSpPr>
            <p:spPr>
              <a:xfrm>
                <a:off x="3883459" y="3170191"/>
                <a:ext cx="591670" cy="346173"/>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grpSp>
        <p:sp>
          <p:nvSpPr>
            <p:cNvPr id="331" name="文本框 330"/>
            <p:cNvSpPr txBox="1"/>
            <p:nvPr/>
          </p:nvSpPr>
          <p:spPr>
            <a:xfrm>
              <a:off x="1972552" y="5662754"/>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cxnSp>
          <p:nvCxnSpPr>
            <p:cNvPr id="332" name="直接连接符 331"/>
            <p:cNvCxnSpPr>
              <a:stCxn id="335" idx="4"/>
              <a:endCxn id="333" idx="0"/>
            </p:cNvCxnSpPr>
            <p:nvPr/>
          </p:nvCxnSpPr>
          <p:spPr>
            <a:xfrm>
              <a:off x="1793431" y="5468602"/>
              <a:ext cx="444554"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96" name="右箭头 95"/>
          <p:cNvSpPr/>
          <p:nvPr/>
        </p:nvSpPr>
        <p:spPr>
          <a:xfrm rot="17491299">
            <a:off x="4999610" y="4030634"/>
            <a:ext cx="468787" cy="1704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十字形 96"/>
          <p:cNvSpPr/>
          <p:nvPr/>
        </p:nvSpPr>
        <p:spPr>
          <a:xfrm>
            <a:off x="3838029" y="4810082"/>
            <a:ext cx="594738" cy="616206"/>
          </a:xfrm>
          <a:prstGeom prst="plus">
            <a:avLst>
              <a:gd name="adj" fmla="val 4363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9" name="组合 338"/>
          <p:cNvGrpSpPr/>
          <p:nvPr/>
        </p:nvGrpSpPr>
        <p:grpSpPr>
          <a:xfrm>
            <a:off x="4495801" y="1942906"/>
            <a:ext cx="3148763" cy="2566094"/>
            <a:chOff x="4296000" y="1629000"/>
            <a:chExt cx="3148763" cy="2566094"/>
          </a:xfrm>
        </p:grpSpPr>
        <p:sp>
          <p:nvSpPr>
            <p:cNvPr id="340" name="椭圆 339"/>
            <p:cNvSpPr/>
            <p:nvPr/>
          </p:nvSpPr>
          <p:spPr>
            <a:xfrm>
              <a:off x="5009441"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1" name="椭圆 340"/>
            <p:cNvSpPr/>
            <p:nvPr/>
          </p:nvSpPr>
          <p:spPr>
            <a:xfrm>
              <a:off x="5007398"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2" name="椭圆 341"/>
            <p:cNvSpPr/>
            <p:nvPr/>
          </p:nvSpPr>
          <p:spPr>
            <a:xfrm>
              <a:off x="6684996"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3" name="椭圆 342"/>
            <p:cNvSpPr/>
            <p:nvPr/>
          </p:nvSpPr>
          <p:spPr>
            <a:xfrm>
              <a:off x="54243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4" name="椭圆 343"/>
            <p:cNvSpPr/>
            <p:nvPr/>
          </p:nvSpPr>
          <p:spPr>
            <a:xfrm>
              <a:off x="6684006"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5" name="椭圆 344"/>
            <p:cNvSpPr/>
            <p:nvPr/>
          </p:nvSpPr>
          <p:spPr>
            <a:xfrm>
              <a:off x="6213143"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6" name="椭圆 345"/>
            <p:cNvSpPr/>
            <p:nvPr/>
          </p:nvSpPr>
          <p:spPr>
            <a:xfrm>
              <a:off x="5848971" y="162900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7" name="椭圆 346"/>
            <p:cNvSpPr/>
            <p:nvPr/>
          </p:nvSpPr>
          <p:spPr>
            <a:xfrm>
              <a:off x="4518330"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348" name="直接连接符 347"/>
            <p:cNvCxnSpPr>
              <a:stCxn id="346" idx="4"/>
              <a:endCxn id="340" idx="0"/>
            </p:cNvCxnSpPr>
            <p:nvPr/>
          </p:nvCxnSpPr>
          <p:spPr>
            <a:xfrm flipH="1">
              <a:off x="5072470" y="1755059"/>
              <a:ext cx="839530"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49" name="直接连接符 348"/>
            <p:cNvCxnSpPr>
              <a:stCxn id="346" idx="4"/>
              <a:endCxn id="344" idx="0"/>
            </p:cNvCxnSpPr>
            <p:nvPr/>
          </p:nvCxnSpPr>
          <p:spPr>
            <a:xfrm>
              <a:off x="5912001" y="1755059"/>
              <a:ext cx="835035"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0" name="椭圆 349"/>
            <p:cNvSpPr/>
            <p:nvPr/>
          </p:nvSpPr>
          <p:spPr>
            <a:xfrm>
              <a:off x="70768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1" name="直接连接符 350"/>
            <p:cNvCxnSpPr>
              <a:stCxn id="340" idx="4"/>
              <a:endCxn id="341" idx="0"/>
            </p:cNvCxnSpPr>
            <p:nvPr/>
          </p:nvCxnSpPr>
          <p:spPr>
            <a:xfrm flipH="1">
              <a:off x="5070428" y="2583498"/>
              <a:ext cx="2043" cy="509288"/>
            </a:xfrm>
            <a:prstGeom prst="line">
              <a:avLst/>
            </a:prstGeom>
            <a:ln w="2540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2" name="直接连接符 351"/>
            <p:cNvCxnSpPr>
              <a:stCxn id="341" idx="4"/>
              <a:endCxn id="347" idx="7"/>
            </p:cNvCxnSpPr>
            <p:nvPr/>
          </p:nvCxnSpPr>
          <p:spPr>
            <a:xfrm flipH="1">
              <a:off x="4625929" y="3218846"/>
              <a:ext cx="444499"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3" name="直接连接符 352"/>
            <p:cNvCxnSpPr>
              <a:stCxn id="341" idx="4"/>
              <a:endCxn id="343" idx="1"/>
            </p:cNvCxnSpPr>
            <p:nvPr/>
          </p:nvCxnSpPr>
          <p:spPr>
            <a:xfrm>
              <a:off x="5070428" y="3218846"/>
              <a:ext cx="372423"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4" name="直接连接符 353"/>
            <p:cNvCxnSpPr>
              <a:stCxn id="344" idx="4"/>
              <a:endCxn id="342" idx="0"/>
            </p:cNvCxnSpPr>
            <p:nvPr/>
          </p:nvCxnSpPr>
          <p:spPr>
            <a:xfrm>
              <a:off x="6747036" y="2583498"/>
              <a:ext cx="990" cy="509288"/>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5" name="直接连接符 354"/>
            <p:cNvCxnSpPr>
              <a:stCxn id="342" idx="3"/>
              <a:endCxn id="345" idx="7"/>
            </p:cNvCxnSpPr>
            <p:nvPr/>
          </p:nvCxnSpPr>
          <p:spPr>
            <a:xfrm flipH="1">
              <a:off x="6320742" y="3200385"/>
              <a:ext cx="382714"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6" name="直接连接符 355"/>
            <p:cNvCxnSpPr>
              <a:stCxn id="342" idx="5"/>
              <a:endCxn id="350" idx="1"/>
            </p:cNvCxnSpPr>
            <p:nvPr/>
          </p:nvCxnSpPr>
          <p:spPr>
            <a:xfrm>
              <a:off x="6792594" y="3200385"/>
              <a:ext cx="302758"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7" name="文本框 356"/>
            <p:cNvSpPr txBox="1"/>
            <p:nvPr/>
          </p:nvSpPr>
          <p:spPr>
            <a:xfrm>
              <a:off x="4296000" y="3825762"/>
              <a:ext cx="557963"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v1</a:t>
              </a:r>
              <a:endParaRPr lang="zh-CN" altLang="en-US" i="1" dirty="0">
                <a:ln w="0"/>
                <a:effectLst>
                  <a:outerShdw blurRad="38100" dist="19050" dir="2700000" algn="tl" rotWithShape="0">
                    <a:schemeClr val="dk1">
                      <a:alpha val="40000"/>
                    </a:schemeClr>
                  </a:outerShdw>
                </a:effectLst>
              </a:endParaRPr>
            </a:p>
          </p:txBody>
        </p:sp>
        <p:sp>
          <p:nvSpPr>
            <p:cNvPr id="358" name="文本框 357"/>
            <p:cNvSpPr txBox="1"/>
            <p:nvPr/>
          </p:nvSpPr>
          <p:spPr>
            <a:xfrm>
              <a:off x="5241763" y="3825762"/>
              <a:ext cx="548372"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v2</a:t>
              </a:r>
              <a:endParaRPr lang="zh-CN" altLang="en-US" i="1" dirty="0">
                <a:ln w="0"/>
                <a:effectLst>
                  <a:outerShdw blurRad="38100" dist="19050" dir="2700000" algn="tl" rotWithShape="0">
                    <a:schemeClr val="dk1">
                      <a:alpha val="40000"/>
                    </a:schemeClr>
                  </a:outerShdw>
                </a:effectLst>
              </a:endParaRPr>
            </a:p>
          </p:txBody>
        </p:sp>
        <p:sp>
          <p:nvSpPr>
            <p:cNvPr id="359" name="文本框 358"/>
            <p:cNvSpPr txBox="1"/>
            <p:nvPr/>
          </p:nvSpPr>
          <p:spPr>
            <a:xfrm>
              <a:off x="5996919" y="3825762"/>
              <a:ext cx="566100"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v3</a:t>
              </a:r>
              <a:endParaRPr lang="zh-CN" altLang="en-US" i="1" dirty="0">
                <a:ln w="0"/>
                <a:effectLst>
                  <a:outerShdw blurRad="38100" dist="19050" dir="2700000" algn="tl" rotWithShape="0">
                    <a:schemeClr val="dk1">
                      <a:alpha val="40000"/>
                    </a:schemeClr>
                  </a:outerShdw>
                </a:effectLst>
              </a:endParaRPr>
            </a:p>
          </p:txBody>
        </p:sp>
        <p:sp>
          <p:nvSpPr>
            <p:cNvPr id="360" name="文本框 359"/>
            <p:cNvSpPr txBox="1"/>
            <p:nvPr/>
          </p:nvSpPr>
          <p:spPr>
            <a:xfrm>
              <a:off x="6904388" y="3825762"/>
              <a:ext cx="540375"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v4</a:t>
              </a:r>
              <a:endParaRPr lang="zh-CN" altLang="en-US" i="1" dirty="0">
                <a:ln w="0"/>
                <a:effectLst>
                  <a:outerShdw blurRad="38100" dist="19050" dir="2700000" algn="tl" rotWithShape="0">
                    <a:schemeClr val="dk1">
                      <a:alpha val="40000"/>
                    </a:schemeClr>
                  </a:outerShdw>
                </a:effectLst>
              </a:endParaRPr>
            </a:p>
          </p:txBody>
        </p:sp>
        <p:sp>
          <p:nvSpPr>
            <p:cNvPr id="361" name="文本框 360"/>
            <p:cNvSpPr txBox="1"/>
            <p:nvPr/>
          </p:nvSpPr>
          <p:spPr>
            <a:xfrm rot="19148785">
              <a:off x="5133458" y="1836473"/>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2" name="文本框 361"/>
            <p:cNvSpPr txBox="1"/>
            <p:nvPr/>
          </p:nvSpPr>
          <p:spPr>
            <a:xfrm rot="2485824">
              <a:off x="6169955" y="1793286"/>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3" name="文本框 362"/>
            <p:cNvSpPr txBox="1"/>
            <p:nvPr/>
          </p:nvSpPr>
          <p:spPr>
            <a:xfrm>
              <a:off x="4712381"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4" name="文本框 363"/>
            <p:cNvSpPr txBox="1"/>
            <p:nvPr/>
          </p:nvSpPr>
          <p:spPr>
            <a:xfrm>
              <a:off x="6385892"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5" name="文本框 364"/>
            <p:cNvSpPr txBox="1"/>
            <p:nvPr/>
          </p:nvSpPr>
          <p:spPr>
            <a:xfrm>
              <a:off x="4518037"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6" name="文本框 365"/>
            <p:cNvSpPr txBox="1"/>
            <p:nvPr/>
          </p:nvSpPr>
          <p:spPr>
            <a:xfrm>
              <a:off x="5122661"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7" name="文本框 366"/>
            <p:cNvSpPr txBox="1"/>
            <p:nvPr/>
          </p:nvSpPr>
          <p:spPr>
            <a:xfrm>
              <a:off x="6245534"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8" name="文本框 367"/>
            <p:cNvSpPr txBox="1"/>
            <p:nvPr/>
          </p:nvSpPr>
          <p:spPr>
            <a:xfrm>
              <a:off x="6796173"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sp>
        <p:nvSpPr>
          <p:cNvPr id="369" name="矩形 368"/>
          <p:cNvSpPr/>
          <p:nvPr/>
        </p:nvSpPr>
        <p:spPr>
          <a:xfrm>
            <a:off x="399257" y="4271657"/>
            <a:ext cx="9387344" cy="1477328"/>
          </a:xfrm>
          <a:prstGeom prst="rect">
            <a:avLst/>
          </a:prstGeom>
        </p:spPr>
        <p:txBody>
          <a:bodyPr wrap="square">
            <a:spAutoFit/>
          </a:bodyPr>
          <a:lstStyle/>
          <a:p>
            <a:pPr>
              <a:lnSpc>
                <a:spcPct val="150000"/>
              </a:lnSpc>
            </a:pPr>
            <a:r>
              <a:rPr lang="en-US" altLang="zh-CN" sz="2000" b="1" dirty="0" smtClean="0">
                <a:solidFill>
                  <a:srgbClr val="FF0000"/>
                </a:solidFill>
                <a:latin typeface="微软雅黑" panose="020B0503020204020204" pitchFamily="34" charset="-122"/>
                <a:ea typeface="微软雅黑" panose="020B0503020204020204" pitchFamily="34" charset="-122"/>
              </a:rPr>
              <a:t>Limitations:</a:t>
            </a:r>
          </a:p>
          <a:p>
            <a:pPr>
              <a:lnSpc>
                <a:spcPct val="150000"/>
              </a:lnSpc>
            </a:pPr>
            <a:r>
              <a:rPr lang="en-US" altLang="zh-CN" sz="2000" dirty="0" smtClean="0">
                <a:latin typeface="微软雅黑" panose="020B0503020204020204" pitchFamily="34" charset="-122"/>
                <a:ea typeface="微软雅黑" panose="020B0503020204020204" pitchFamily="34" charset="-122"/>
              </a:rPr>
              <a:t>a) </a:t>
            </a:r>
            <a:r>
              <a:rPr lang="zh-CN" altLang="en-US" sz="2000" dirty="0" smtClean="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time complexity</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b) the </a:t>
            </a:r>
            <a:r>
              <a:rPr lang="en-US" altLang="zh-CN" sz="2000" dirty="0">
                <a:latin typeface="微软雅黑" panose="020B0503020204020204" pitchFamily="34" charset="-122"/>
                <a:ea typeface="微软雅黑" panose="020B0503020204020204" pitchFamily="34" charset="-122"/>
              </a:rPr>
              <a:t>algorithm only generates a solution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when it terminates</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31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wipe(left)">
                                      <p:cBhvr>
                                        <p:cTn id="22" dur="500"/>
                                        <p:tgtEl>
                                          <p:spTgt spid="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xEl>
                                              <p:pRg st="1" end="1"/>
                                            </p:txEl>
                                          </p:spTgt>
                                        </p:tgtEl>
                                        <p:attrNameLst>
                                          <p:attrName>style.visibility</p:attrName>
                                        </p:attrNameLst>
                                      </p:cBhvr>
                                      <p:to>
                                        <p:strVal val="visible"/>
                                      </p:to>
                                    </p:set>
                                    <p:animEffect transition="in" filter="wipe(left)">
                                      <p:cBhvr>
                                        <p:cTn id="34" dur="500"/>
                                        <p:tgtEl>
                                          <p:spTgt spid="4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35" presetClass="path" presetSubtype="0" accel="50000" decel="50000" fill="hold" nodeType="withEffect">
                                  <p:stCondLst>
                                    <p:cond delay="0"/>
                                  </p:stCondLst>
                                  <p:childTnLst>
                                    <p:animMotion origin="layout" path="M -1.66667E-6 -4.07407E-6 L -0.1694 -4.07407E-6 " pathEditMode="relative" rAng="0" ptsTypes="AA">
                                      <p:cBhvr>
                                        <p:cTn id="41" dur="750" fill="hold"/>
                                        <p:tgtEl>
                                          <p:spTgt spid="46"/>
                                        </p:tgtEl>
                                        <p:attrNameLst>
                                          <p:attrName>ppt_x</p:attrName>
                                          <p:attrName>ppt_y</p:attrName>
                                        </p:attrNameLst>
                                      </p:cBhvr>
                                      <p:rCtr x="-8477" y="0"/>
                                    </p:animMotion>
                                  </p:childTnLst>
                                </p:cTn>
                              </p:par>
                            </p:childTnLst>
                          </p:cTn>
                        </p:par>
                      </p:childTnLst>
                    </p:cTn>
                  </p:par>
                  <p:par>
                    <p:cTn id="42" fill="hold">
                      <p:stCondLst>
                        <p:cond delay="indefinite"/>
                      </p:stCondLst>
                      <p:childTnLst>
                        <p:par>
                          <p:cTn id="43" fill="hold">
                            <p:stCondLst>
                              <p:cond delay="0"/>
                            </p:stCondLst>
                            <p:childTnLst>
                              <p:par>
                                <p:cTn id="44" presetID="23" presetClass="entr" presetSubtype="32"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250" fill="hold"/>
                                        <p:tgtEl>
                                          <p:spTgt spid="47"/>
                                        </p:tgtEl>
                                        <p:attrNameLst>
                                          <p:attrName>ppt_w</p:attrName>
                                        </p:attrNameLst>
                                      </p:cBhvr>
                                      <p:tavLst>
                                        <p:tav tm="0">
                                          <p:val>
                                            <p:strVal val="4*#ppt_w"/>
                                          </p:val>
                                        </p:tav>
                                        <p:tav tm="100000">
                                          <p:val>
                                            <p:strVal val="#ppt_w"/>
                                          </p:val>
                                        </p:tav>
                                      </p:tavLst>
                                    </p:anim>
                                    <p:anim calcmode="lin" valueType="num">
                                      <p:cBhvr>
                                        <p:cTn id="47" dur="250" fill="hold"/>
                                        <p:tgtEl>
                                          <p:spTgt spid="47"/>
                                        </p:tgtEl>
                                        <p:attrNameLst>
                                          <p:attrName>ppt_h</p:attrName>
                                        </p:attrNameLst>
                                      </p:cBhvr>
                                      <p:tavLst>
                                        <p:tav tm="0">
                                          <p:val>
                                            <p:strVal val="4*#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3">
                                            <p:txEl>
                                              <p:pRg st="0" end="0"/>
                                            </p:txEl>
                                          </p:spTgt>
                                        </p:tgtEl>
                                      </p:cBhvr>
                                    </p:animEffect>
                                    <p:set>
                                      <p:cBhvr>
                                        <p:cTn id="52" dur="1" fill="hold">
                                          <p:stCondLst>
                                            <p:cond delay="499"/>
                                          </p:stCondLst>
                                        </p:cTn>
                                        <p:tgtEl>
                                          <p:spTgt spid="43">
                                            <p:txEl>
                                              <p:pRg st="0" end="0"/>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3">
                                            <p:txEl>
                                              <p:pRg st="1" end="1"/>
                                            </p:txEl>
                                          </p:spTgt>
                                        </p:tgtEl>
                                      </p:cBhvr>
                                    </p:animEffect>
                                    <p:set>
                                      <p:cBhvr>
                                        <p:cTn id="55" dur="1" fill="hold">
                                          <p:stCondLst>
                                            <p:cond delay="499"/>
                                          </p:stCondLst>
                                        </p:cTn>
                                        <p:tgtEl>
                                          <p:spTgt spid="43">
                                            <p:txEl>
                                              <p:pRg st="1" end="1"/>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6"/>
                                        </p:tgtEl>
                                      </p:cBhvr>
                                    </p:animEffect>
                                    <p:set>
                                      <p:cBhvr>
                                        <p:cTn id="61" dur="1" fill="hold">
                                          <p:stCondLst>
                                            <p:cond delay="499"/>
                                          </p:stCondLst>
                                        </p:cTn>
                                        <p:tgtEl>
                                          <p:spTgt spid="4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47"/>
                                        </p:tgtEl>
                                      </p:cBhvr>
                                    </p:animEffect>
                                    <p:set>
                                      <p:cBhvr>
                                        <p:cTn id="64" dur="1" fill="hold">
                                          <p:stCondLst>
                                            <p:cond delay="499"/>
                                          </p:stCondLst>
                                        </p:cTn>
                                        <p:tgtEl>
                                          <p:spTgt spid="4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left)">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additive="base">
                                        <p:cTn id="74" dur="500" fill="hold"/>
                                        <p:tgtEl>
                                          <p:spTgt spid="75"/>
                                        </p:tgtEl>
                                        <p:attrNameLst>
                                          <p:attrName>ppt_x</p:attrName>
                                        </p:attrNameLst>
                                      </p:cBhvr>
                                      <p:tavLst>
                                        <p:tav tm="0">
                                          <p:val>
                                            <p:strVal val="1+#ppt_w/2"/>
                                          </p:val>
                                        </p:tav>
                                        <p:tav tm="100000">
                                          <p:val>
                                            <p:strVal val="#ppt_x"/>
                                          </p:val>
                                        </p:tav>
                                      </p:tavLst>
                                    </p:anim>
                                    <p:anim calcmode="lin" valueType="num">
                                      <p:cBhvr additive="base">
                                        <p:cTn id="75" dur="500" fill="hold"/>
                                        <p:tgtEl>
                                          <p:spTgt spid="75"/>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2" fill="hold" nodeType="after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additive="base">
                                        <p:cTn id="79" dur="500" fill="hold"/>
                                        <p:tgtEl>
                                          <p:spTgt spid="78"/>
                                        </p:tgtEl>
                                        <p:attrNameLst>
                                          <p:attrName>ppt_x</p:attrName>
                                        </p:attrNameLst>
                                      </p:cBhvr>
                                      <p:tavLst>
                                        <p:tav tm="0">
                                          <p:val>
                                            <p:strVal val="1+#ppt_w/2"/>
                                          </p:val>
                                        </p:tav>
                                        <p:tav tm="100000">
                                          <p:val>
                                            <p:strVal val="#ppt_x"/>
                                          </p:val>
                                        </p:tav>
                                      </p:tavLst>
                                    </p:anim>
                                    <p:anim calcmode="lin" valueType="num">
                                      <p:cBhvr additive="base">
                                        <p:cTn id="80" dur="500" fill="hold"/>
                                        <p:tgtEl>
                                          <p:spTgt spid="78"/>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ID="2" presetClass="entr" presetSubtype="2" fill="hold"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1+#ppt_w/2"/>
                                          </p:val>
                                        </p:tav>
                                        <p:tav tm="100000">
                                          <p:val>
                                            <p:strVal val="#ppt_x"/>
                                          </p:val>
                                        </p:tav>
                                      </p:tavLst>
                                    </p:anim>
                                    <p:anim calcmode="lin" valueType="num">
                                      <p:cBhvr additive="base">
                                        <p:cTn id="85" dur="500" fill="hold"/>
                                        <p:tgtEl>
                                          <p:spTgt spid="81"/>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2"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 calcmode="lin" valueType="num">
                                      <p:cBhvr additive="base">
                                        <p:cTn id="89" dur="500" fill="hold"/>
                                        <p:tgtEl>
                                          <p:spTgt spid="84"/>
                                        </p:tgtEl>
                                        <p:attrNameLst>
                                          <p:attrName>ppt_x</p:attrName>
                                        </p:attrNameLst>
                                      </p:cBhvr>
                                      <p:tavLst>
                                        <p:tav tm="0">
                                          <p:val>
                                            <p:strVal val="1+#ppt_w/2"/>
                                          </p:val>
                                        </p:tav>
                                        <p:tav tm="100000">
                                          <p:val>
                                            <p:strVal val="#ppt_x"/>
                                          </p:val>
                                        </p:tav>
                                      </p:tavLst>
                                    </p:anim>
                                    <p:anim calcmode="lin" valueType="num">
                                      <p:cBhvr additive="base">
                                        <p:cTn id="90"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up)">
                                      <p:cBhvr>
                                        <p:cTn id="95" dur="500"/>
                                        <p:tgtEl>
                                          <p:spTgt spid="5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44"/>
                                        </p:tgtEl>
                                      </p:cBhvr>
                                    </p:animEffect>
                                    <p:set>
                                      <p:cBhvr>
                                        <p:cTn id="100" dur="1" fill="hold">
                                          <p:stCondLst>
                                            <p:cond delay="499"/>
                                          </p:stCondLst>
                                        </p:cTn>
                                        <p:tgtEl>
                                          <p:spTgt spid="4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3.75E-6 1.11111E-6 L 0.02865 0.29398 " pathEditMode="relative" rAng="0" ptsTypes="AA">
                                      <p:cBhvr>
                                        <p:cTn id="107" dur="750" fill="hold"/>
                                        <p:tgtEl>
                                          <p:spTgt spid="75"/>
                                        </p:tgtEl>
                                        <p:attrNameLst>
                                          <p:attrName>ppt_x</p:attrName>
                                          <p:attrName>ppt_y</p:attrName>
                                        </p:attrNameLst>
                                      </p:cBhvr>
                                      <p:rCtr x="1432" y="14699"/>
                                    </p:animMotion>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08"/>
                                        </p:tgtEl>
                                        <p:attrNameLst>
                                          <p:attrName>style.visibility</p:attrName>
                                        </p:attrNameLst>
                                      </p:cBhvr>
                                      <p:to>
                                        <p:strVal val="visible"/>
                                      </p:to>
                                    </p:set>
                                    <p:animEffect transition="in" filter="wipe(left)">
                                      <p:cBhvr>
                                        <p:cTn id="112" dur="500"/>
                                        <p:tgtEl>
                                          <p:spTgt spid="208"/>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3" fill="hold" grpId="0" nodeType="click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wheel(3)">
                                      <p:cBhvr>
                                        <p:cTn id="117" dur="750"/>
                                        <p:tgtEl>
                                          <p:spTgt spid="206"/>
                                        </p:tgtEl>
                                      </p:cBhvr>
                                    </p:animEffect>
                                  </p:childTnLst>
                                </p:cTn>
                              </p:par>
                              <p:par>
                                <p:cTn id="118" presetID="21" presetClass="entr" presetSubtype="3"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wheel(3)">
                                      <p:cBhvr>
                                        <p:cTn id="120" dur="750"/>
                                        <p:tgtEl>
                                          <p:spTgt spid="20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03"/>
                                        </p:tgtEl>
                                        <p:attrNameLst>
                                          <p:attrName>style.visibility</p:attrName>
                                        </p:attrNameLst>
                                      </p:cBhvr>
                                      <p:to>
                                        <p:strVal val="visible"/>
                                      </p:to>
                                    </p:set>
                                    <p:animEffect transition="in" filter="fade">
                                      <p:cBhvr>
                                        <p:cTn id="125" dur="500"/>
                                        <p:tgtEl>
                                          <p:spTgt spid="203"/>
                                        </p:tgtEl>
                                      </p:cBhvr>
                                    </p:animEffect>
                                  </p:childTnLst>
                                </p:cTn>
                              </p:par>
                            </p:childTnLst>
                          </p:cTn>
                        </p:par>
                        <p:par>
                          <p:cTn id="126" fill="hold">
                            <p:stCondLst>
                              <p:cond delay="500"/>
                            </p:stCondLst>
                            <p:childTnLst>
                              <p:par>
                                <p:cTn id="127" presetID="16" presetClass="entr" presetSubtype="42" fill="hold" nodeType="afterEffect">
                                  <p:stCondLst>
                                    <p:cond delay="0"/>
                                  </p:stCondLst>
                                  <p:childTnLst>
                                    <p:set>
                                      <p:cBhvr>
                                        <p:cTn id="128" dur="1" fill="hold">
                                          <p:stCondLst>
                                            <p:cond delay="0"/>
                                          </p:stCondLst>
                                        </p:cTn>
                                        <p:tgtEl>
                                          <p:spTgt spid="210"/>
                                        </p:tgtEl>
                                        <p:attrNameLst>
                                          <p:attrName>style.visibility</p:attrName>
                                        </p:attrNameLst>
                                      </p:cBhvr>
                                      <p:to>
                                        <p:strVal val="visible"/>
                                      </p:to>
                                    </p:set>
                                    <p:animEffect transition="in" filter="barn(outHorizontal)">
                                      <p:cBhvr>
                                        <p:cTn id="129" dur="500"/>
                                        <p:tgtEl>
                                          <p:spTgt spid="210"/>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211"/>
                                        </p:tgtEl>
                                        <p:attrNameLst>
                                          <p:attrName>style.visibility</p:attrName>
                                        </p:attrNameLst>
                                      </p:cBhvr>
                                      <p:to>
                                        <p:strVal val="visible"/>
                                      </p:to>
                                    </p:set>
                                    <p:animEffect transition="in" filter="fade">
                                      <p:cBhvr>
                                        <p:cTn id="134" dur="750"/>
                                        <p:tgtEl>
                                          <p:spTgt spid="211"/>
                                        </p:tgtEl>
                                      </p:cBhvr>
                                    </p:animEffect>
                                    <p:anim calcmode="lin" valueType="num">
                                      <p:cBhvr>
                                        <p:cTn id="135" dur="750" fill="hold"/>
                                        <p:tgtEl>
                                          <p:spTgt spid="211"/>
                                        </p:tgtEl>
                                        <p:attrNameLst>
                                          <p:attrName>ppt_x</p:attrName>
                                        </p:attrNameLst>
                                      </p:cBhvr>
                                      <p:tavLst>
                                        <p:tav tm="0">
                                          <p:val>
                                            <p:strVal val="#ppt_x"/>
                                          </p:val>
                                        </p:tav>
                                        <p:tav tm="100000">
                                          <p:val>
                                            <p:strVal val="#ppt_x"/>
                                          </p:val>
                                        </p:tav>
                                      </p:tavLst>
                                    </p:anim>
                                    <p:anim calcmode="lin" valueType="num">
                                      <p:cBhvr>
                                        <p:cTn id="136" dur="75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nodeType="clickEffect">
                                  <p:stCondLst>
                                    <p:cond delay="0"/>
                                  </p:stCondLst>
                                  <p:childTnLst>
                                    <p:animEffect transition="out" filter="fade">
                                      <p:cBhvr>
                                        <p:cTn id="140" dur="500"/>
                                        <p:tgtEl>
                                          <p:spTgt spid="55"/>
                                        </p:tgtEl>
                                      </p:cBhvr>
                                    </p:animEffect>
                                    <p:set>
                                      <p:cBhvr>
                                        <p:cTn id="141" dur="1" fill="hold">
                                          <p:stCondLst>
                                            <p:cond delay="499"/>
                                          </p:stCondLst>
                                        </p:cTn>
                                        <p:tgtEl>
                                          <p:spTgt spid="5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220"/>
                                        </p:tgtEl>
                                        <p:attrNameLst>
                                          <p:attrName>style.visibility</p:attrName>
                                        </p:attrNameLst>
                                      </p:cBhvr>
                                      <p:to>
                                        <p:strVal val="visible"/>
                                      </p:to>
                                    </p:set>
                                    <p:animEffect transition="in" filter="fade">
                                      <p:cBhvr>
                                        <p:cTn id="146" dur="750"/>
                                        <p:tgtEl>
                                          <p:spTgt spid="220"/>
                                        </p:tgtEl>
                                      </p:cBhvr>
                                    </p:animEffect>
                                    <p:anim calcmode="lin" valueType="num">
                                      <p:cBhvr>
                                        <p:cTn id="147" dur="750" fill="hold"/>
                                        <p:tgtEl>
                                          <p:spTgt spid="220"/>
                                        </p:tgtEl>
                                        <p:attrNameLst>
                                          <p:attrName>ppt_x</p:attrName>
                                        </p:attrNameLst>
                                      </p:cBhvr>
                                      <p:tavLst>
                                        <p:tav tm="0">
                                          <p:val>
                                            <p:strVal val="#ppt_x"/>
                                          </p:val>
                                        </p:tav>
                                        <p:tav tm="100000">
                                          <p:val>
                                            <p:strVal val="#ppt_x"/>
                                          </p:val>
                                        </p:tav>
                                      </p:tavLst>
                                    </p:anim>
                                    <p:anim calcmode="lin" valueType="num">
                                      <p:cBhvr>
                                        <p:cTn id="148" dur="750" fill="hold"/>
                                        <p:tgtEl>
                                          <p:spTgt spid="220"/>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09"/>
                                        </p:tgtEl>
                                        <p:attrNameLst>
                                          <p:attrName>style.visibility</p:attrName>
                                        </p:attrNameLst>
                                      </p:cBhvr>
                                      <p:to>
                                        <p:strVal val="visible"/>
                                      </p:to>
                                    </p:set>
                                    <p:animEffect transition="in" filter="wipe(left)">
                                      <p:cBhvr>
                                        <p:cTn id="153" dur="500"/>
                                        <p:tgtEl>
                                          <p:spTgt spid="209"/>
                                        </p:tgtEl>
                                      </p:cBhvr>
                                    </p:animEffect>
                                  </p:childTnLst>
                                </p:cTn>
                              </p:par>
                            </p:childTnLst>
                          </p:cTn>
                        </p:par>
                        <p:par>
                          <p:cTn id="154" fill="hold">
                            <p:stCondLst>
                              <p:cond delay="500"/>
                            </p:stCondLst>
                            <p:childTnLst>
                              <p:par>
                                <p:cTn id="155" presetID="10" presetClass="exit" presetSubtype="0" fill="hold" nodeType="afterEffect">
                                  <p:stCondLst>
                                    <p:cond delay="0"/>
                                  </p:stCondLst>
                                  <p:childTnLst>
                                    <p:animEffect transition="out" filter="fade">
                                      <p:cBhvr>
                                        <p:cTn id="156" dur="500"/>
                                        <p:tgtEl>
                                          <p:spTgt spid="203"/>
                                        </p:tgtEl>
                                      </p:cBhvr>
                                    </p:animEffect>
                                    <p:set>
                                      <p:cBhvr>
                                        <p:cTn id="157" dur="1" fill="hold">
                                          <p:stCondLst>
                                            <p:cond delay="499"/>
                                          </p:stCondLst>
                                        </p:cTn>
                                        <p:tgtEl>
                                          <p:spTgt spid="203"/>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210"/>
                                        </p:tgtEl>
                                      </p:cBhvr>
                                    </p:animEffect>
                                    <p:set>
                                      <p:cBhvr>
                                        <p:cTn id="160" dur="1" fill="hold">
                                          <p:stCondLst>
                                            <p:cond delay="499"/>
                                          </p:stCondLst>
                                        </p:cTn>
                                        <p:tgtEl>
                                          <p:spTgt spid="21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75"/>
                                        </p:tgtEl>
                                      </p:cBhvr>
                                    </p:animEffect>
                                    <p:set>
                                      <p:cBhvr>
                                        <p:cTn id="165" dur="1" fill="hold">
                                          <p:stCondLst>
                                            <p:cond delay="499"/>
                                          </p:stCondLst>
                                        </p:cTn>
                                        <p:tgtEl>
                                          <p:spTgt spid="75"/>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nodeType="clickEffect">
                                  <p:stCondLst>
                                    <p:cond delay="0"/>
                                  </p:stCondLst>
                                  <p:childTnLst>
                                    <p:animMotion origin="layout" path="M 3.75E-6 3.7037E-6 L -0.00039 0.25023 " pathEditMode="relative" rAng="0" ptsTypes="AA">
                                      <p:cBhvr>
                                        <p:cTn id="169" dur="750" fill="hold"/>
                                        <p:tgtEl>
                                          <p:spTgt spid="78"/>
                                        </p:tgtEl>
                                        <p:attrNameLst>
                                          <p:attrName>ppt_x</p:attrName>
                                          <p:attrName>ppt_y</p:attrName>
                                        </p:attrNameLst>
                                      </p:cBhvr>
                                      <p:rCtr x="-26" y="12500"/>
                                    </p:animMotion>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nodeType="clickEffect">
                                  <p:stCondLst>
                                    <p:cond delay="0"/>
                                  </p:stCondLst>
                                  <p:childTnLst>
                                    <p:animEffect transition="out" filter="fade">
                                      <p:cBhvr>
                                        <p:cTn id="173" dur="500"/>
                                        <p:tgtEl>
                                          <p:spTgt spid="78"/>
                                        </p:tgtEl>
                                      </p:cBhvr>
                                    </p:animEffect>
                                    <p:set>
                                      <p:cBhvr>
                                        <p:cTn id="174" dur="1" fill="hold">
                                          <p:stCondLst>
                                            <p:cond delay="499"/>
                                          </p:stCondLst>
                                        </p:cTn>
                                        <p:tgtEl>
                                          <p:spTgt spid="78"/>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nodeType="clickEffect">
                                  <p:stCondLst>
                                    <p:cond delay="0"/>
                                  </p:stCondLst>
                                  <p:childTnLst>
                                    <p:animMotion origin="layout" path="M 0 0 L 0 0.25 E" pathEditMode="relative" ptsTypes="">
                                      <p:cBhvr>
                                        <p:cTn id="178" dur="750" fill="hold"/>
                                        <p:tgtEl>
                                          <p:spTgt spid="81"/>
                                        </p:tgtEl>
                                        <p:attrNameLst>
                                          <p:attrName>ppt_x</p:attrName>
                                          <p:attrName>ppt_y</p:attrName>
                                        </p:attrNameLst>
                                      </p:cBhvr>
                                    </p:animMotion>
                                  </p:childTnLst>
                                </p:cTn>
                              </p:par>
                            </p:childTnLst>
                          </p:cTn>
                        </p:par>
                        <p:par>
                          <p:cTn id="179" fill="hold">
                            <p:stCondLst>
                              <p:cond delay="750"/>
                            </p:stCondLst>
                            <p:childTnLst>
                              <p:par>
                                <p:cTn id="180" presetID="10" presetClass="exit" presetSubtype="0" fill="hold" nodeType="afterEffect">
                                  <p:stCondLst>
                                    <p:cond delay="0"/>
                                  </p:stCondLst>
                                  <p:childTnLst>
                                    <p:animEffect transition="out" filter="fade">
                                      <p:cBhvr>
                                        <p:cTn id="181" dur="500"/>
                                        <p:tgtEl>
                                          <p:spTgt spid="81"/>
                                        </p:tgtEl>
                                      </p:cBhvr>
                                    </p:animEffect>
                                    <p:set>
                                      <p:cBhvr>
                                        <p:cTn id="182" dur="1" fill="hold">
                                          <p:stCondLst>
                                            <p:cond delay="499"/>
                                          </p:stCondLst>
                                        </p:cTn>
                                        <p:tgtEl>
                                          <p:spTgt spid="81"/>
                                        </p:tgtEl>
                                        <p:attrNameLst>
                                          <p:attrName>style.visibility</p:attrName>
                                        </p:attrNameLst>
                                      </p:cBhvr>
                                      <p:to>
                                        <p:strVal val="hidden"/>
                                      </p:to>
                                    </p:set>
                                  </p:childTnLst>
                                </p:cTn>
                              </p:par>
                            </p:childTnLst>
                          </p:cTn>
                        </p:par>
                        <p:par>
                          <p:cTn id="183" fill="hold">
                            <p:stCondLst>
                              <p:cond delay="1250"/>
                            </p:stCondLst>
                            <p:childTnLst>
                              <p:par>
                                <p:cTn id="184" presetID="42" presetClass="path" presetSubtype="0" accel="50000" decel="50000" fill="hold" nodeType="afterEffect">
                                  <p:stCondLst>
                                    <p:cond delay="0"/>
                                  </p:stCondLst>
                                  <p:childTnLst>
                                    <p:animMotion origin="layout" path="M 0 0 L 0 0.25 E" pathEditMode="relative" ptsTypes="">
                                      <p:cBhvr>
                                        <p:cTn id="185" dur="750" fill="hold"/>
                                        <p:tgtEl>
                                          <p:spTgt spid="84"/>
                                        </p:tgtEl>
                                        <p:attrNameLst>
                                          <p:attrName>ppt_x</p:attrName>
                                          <p:attrName>ppt_y</p:attrName>
                                        </p:attrNameLst>
                                      </p:cBhvr>
                                    </p:animMotion>
                                  </p:childTnLst>
                                </p:cTn>
                              </p:par>
                            </p:childTnLst>
                          </p:cTn>
                        </p:par>
                        <p:par>
                          <p:cTn id="186" fill="hold">
                            <p:stCondLst>
                              <p:cond delay="2000"/>
                            </p:stCondLst>
                            <p:childTnLst>
                              <p:par>
                                <p:cTn id="187" presetID="10" presetClass="exit" presetSubtype="0" fill="hold" nodeType="afterEffect">
                                  <p:stCondLst>
                                    <p:cond delay="0"/>
                                  </p:stCondLst>
                                  <p:childTnLst>
                                    <p:animEffect transition="out" filter="fade">
                                      <p:cBhvr>
                                        <p:cTn id="188" dur="500"/>
                                        <p:tgtEl>
                                          <p:spTgt spid="84"/>
                                        </p:tgtEl>
                                      </p:cBhvr>
                                    </p:animEffect>
                                    <p:set>
                                      <p:cBhvr>
                                        <p:cTn id="189" dur="1" fill="hold">
                                          <p:stCondLst>
                                            <p:cond delay="499"/>
                                          </p:stCondLst>
                                        </p:cTn>
                                        <p:tgtEl>
                                          <p:spTgt spid="8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nodeType="clickEffect">
                                  <p:stCondLst>
                                    <p:cond delay="0"/>
                                  </p:stCondLst>
                                  <p:childTnLst>
                                    <p:animEffect transition="out" filter="fade">
                                      <p:cBhvr>
                                        <p:cTn id="193" dur="500"/>
                                        <p:tgtEl>
                                          <p:spTgt spid="211"/>
                                        </p:tgtEl>
                                      </p:cBhvr>
                                    </p:animEffect>
                                    <p:set>
                                      <p:cBhvr>
                                        <p:cTn id="194" dur="1" fill="hold">
                                          <p:stCondLst>
                                            <p:cond delay="499"/>
                                          </p:stCondLst>
                                        </p:cTn>
                                        <p:tgtEl>
                                          <p:spTgt spid="211"/>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20"/>
                                        </p:tgtEl>
                                      </p:cBhvr>
                                    </p:animEffect>
                                    <p:set>
                                      <p:cBhvr>
                                        <p:cTn id="197" dur="1" fill="hold">
                                          <p:stCondLst>
                                            <p:cond delay="499"/>
                                          </p:stCondLst>
                                        </p:cTn>
                                        <p:tgtEl>
                                          <p:spTgt spid="220"/>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206"/>
                                        </p:tgtEl>
                                      </p:cBhvr>
                                    </p:animEffect>
                                    <p:set>
                                      <p:cBhvr>
                                        <p:cTn id="200" dur="1" fill="hold">
                                          <p:stCondLst>
                                            <p:cond delay="499"/>
                                          </p:stCondLst>
                                        </p:cTn>
                                        <p:tgtEl>
                                          <p:spTgt spid="206"/>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207"/>
                                        </p:tgtEl>
                                      </p:cBhvr>
                                    </p:animEffect>
                                    <p:set>
                                      <p:cBhvr>
                                        <p:cTn id="203" dur="1" fill="hold">
                                          <p:stCondLst>
                                            <p:cond delay="499"/>
                                          </p:stCondLst>
                                        </p:cTn>
                                        <p:tgtEl>
                                          <p:spTgt spid="207"/>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238"/>
                                        </p:tgtEl>
                                        <p:attrNameLst>
                                          <p:attrName>style.visibility</p:attrName>
                                        </p:attrNameLst>
                                      </p:cBhvr>
                                      <p:to>
                                        <p:strVal val="visible"/>
                                      </p:to>
                                    </p:set>
                                    <p:animEffect transition="in" filter="fade">
                                      <p:cBhvr>
                                        <p:cTn id="208" dur="250"/>
                                        <p:tgtEl>
                                          <p:spTgt spid="238"/>
                                        </p:tgtEl>
                                      </p:cBhvr>
                                    </p:animEffect>
                                    <p:anim calcmode="lin" valueType="num">
                                      <p:cBhvr>
                                        <p:cTn id="209" dur="250" fill="hold"/>
                                        <p:tgtEl>
                                          <p:spTgt spid="238"/>
                                        </p:tgtEl>
                                        <p:attrNameLst>
                                          <p:attrName>ppt_x</p:attrName>
                                        </p:attrNameLst>
                                      </p:cBhvr>
                                      <p:tavLst>
                                        <p:tav tm="0">
                                          <p:val>
                                            <p:strVal val="#ppt_x"/>
                                          </p:val>
                                        </p:tav>
                                        <p:tav tm="100000">
                                          <p:val>
                                            <p:strVal val="#ppt_x"/>
                                          </p:val>
                                        </p:tav>
                                      </p:tavLst>
                                    </p:anim>
                                    <p:anim calcmode="lin" valueType="num">
                                      <p:cBhvr>
                                        <p:cTn id="210" dur="250" fill="hold"/>
                                        <p:tgtEl>
                                          <p:spTgt spid="238"/>
                                        </p:tgtEl>
                                        <p:attrNameLst>
                                          <p:attrName>ppt_y</p:attrName>
                                        </p:attrNameLst>
                                      </p:cBhvr>
                                      <p:tavLst>
                                        <p:tav tm="0">
                                          <p:val>
                                            <p:strVal val="#ppt_y+.1"/>
                                          </p:val>
                                        </p:tav>
                                        <p:tav tm="100000">
                                          <p:val>
                                            <p:strVal val="#ppt_y"/>
                                          </p:val>
                                        </p:tav>
                                      </p:tavLst>
                                    </p:anim>
                                  </p:childTnLst>
                                </p:cTn>
                              </p:par>
                            </p:childTnLst>
                          </p:cTn>
                        </p:par>
                        <p:par>
                          <p:cTn id="211" fill="hold">
                            <p:stCondLst>
                              <p:cond delay="250"/>
                            </p:stCondLst>
                            <p:childTnLst>
                              <p:par>
                                <p:cTn id="212" presetID="42" presetClass="entr" presetSubtype="0" fill="hold" nodeType="afterEffect">
                                  <p:stCondLst>
                                    <p:cond delay="0"/>
                                  </p:stCondLst>
                                  <p:childTnLst>
                                    <p:set>
                                      <p:cBhvr>
                                        <p:cTn id="213" dur="1" fill="hold">
                                          <p:stCondLst>
                                            <p:cond delay="0"/>
                                          </p:stCondLst>
                                        </p:cTn>
                                        <p:tgtEl>
                                          <p:spTgt spid="229"/>
                                        </p:tgtEl>
                                        <p:attrNameLst>
                                          <p:attrName>style.visibility</p:attrName>
                                        </p:attrNameLst>
                                      </p:cBhvr>
                                      <p:to>
                                        <p:strVal val="visible"/>
                                      </p:to>
                                    </p:set>
                                    <p:animEffect transition="in" filter="fade">
                                      <p:cBhvr>
                                        <p:cTn id="214" dur="250"/>
                                        <p:tgtEl>
                                          <p:spTgt spid="229"/>
                                        </p:tgtEl>
                                      </p:cBhvr>
                                    </p:animEffect>
                                    <p:anim calcmode="lin" valueType="num">
                                      <p:cBhvr>
                                        <p:cTn id="215" dur="250" fill="hold"/>
                                        <p:tgtEl>
                                          <p:spTgt spid="229"/>
                                        </p:tgtEl>
                                        <p:attrNameLst>
                                          <p:attrName>ppt_x</p:attrName>
                                        </p:attrNameLst>
                                      </p:cBhvr>
                                      <p:tavLst>
                                        <p:tav tm="0">
                                          <p:val>
                                            <p:strVal val="#ppt_x"/>
                                          </p:val>
                                        </p:tav>
                                        <p:tav tm="100000">
                                          <p:val>
                                            <p:strVal val="#ppt_x"/>
                                          </p:val>
                                        </p:tav>
                                      </p:tavLst>
                                    </p:anim>
                                    <p:anim calcmode="lin" valueType="num">
                                      <p:cBhvr>
                                        <p:cTn id="216" dur="250" fill="hold"/>
                                        <p:tgtEl>
                                          <p:spTgt spid="229"/>
                                        </p:tgtEl>
                                        <p:attrNameLst>
                                          <p:attrName>ppt_y</p:attrName>
                                        </p:attrNameLst>
                                      </p:cBhvr>
                                      <p:tavLst>
                                        <p:tav tm="0">
                                          <p:val>
                                            <p:strVal val="#ppt_y+.1"/>
                                          </p:val>
                                        </p:tav>
                                        <p:tav tm="100000">
                                          <p:val>
                                            <p:strVal val="#ppt_y"/>
                                          </p:val>
                                        </p:tav>
                                      </p:tavLst>
                                    </p:anim>
                                  </p:childTnLst>
                                </p:cTn>
                              </p:par>
                            </p:childTnLst>
                          </p:cTn>
                        </p:par>
                        <p:par>
                          <p:cTn id="217" fill="hold">
                            <p:stCondLst>
                              <p:cond delay="500"/>
                            </p:stCondLst>
                            <p:childTnLst>
                              <p:par>
                                <p:cTn id="218" presetID="42" presetClass="entr" presetSubtype="0" fill="hold" nodeType="afterEffect">
                                  <p:stCondLst>
                                    <p:cond delay="0"/>
                                  </p:stCondLst>
                                  <p:childTnLst>
                                    <p:set>
                                      <p:cBhvr>
                                        <p:cTn id="219" dur="1" fill="hold">
                                          <p:stCondLst>
                                            <p:cond delay="0"/>
                                          </p:stCondLst>
                                        </p:cTn>
                                        <p:tgtEl>
                                          <p:spTgt spid="247"/>
                                        </p:tgtEl>
                                        <p:attrNameLst>
                                          <p:attrName>style.visibility</p:attrName>
                                        </p:attrNameLst>
                                      </p:cBhvr>
                                      <p:to>
                                        <p:strVal val="visible"/>
                                      </p:to>
                                    </p:set>
                                    <p:animEffect transition="in" filter="fade">
                                      <p:cBhvr>
                                        <p:cTn id="220" dur="250"/>
                                        <p:tgtEl>
                                          <p:spTgt spid="247"/>
                                        </p:tgtEl>
                                      </p:cBhvr>
                                    </p:animEffect>
                                    <p:anim calcmode="lin" valueType="num">
                                      <p:cBhvr>
                                        <p:cTn id="221" dur="250" fill="hold"/>
                                        <p:tgtEl>
                                          <p:spTgt spid="247"/>
                                        </p:tgtEl>
                                        <p:attrNameLst>
                                          <p:attrName>ppt_x</p:attrName>
                                        </p:attrNameLst>
                                      </p:cBhvr>
                                      <p:tavLst>
                                        <p:tav tm="0">
                                          <p:val>
                                            <p:strVal val="#ppt_x"/>
                                          </p:val>
                                        </p:tav>
                                        <p:tav tm="100000">
                                          <p:val>
                                            <p:strVal val="#ppt_x"/>
                                          </p:val>
                                        </p:tav>
                                      </p:tavLst>
                                    </p:anim>
                                    <p:anim calcmode="lin" valueType="num">
                                      <p:cBhvr>
                                        <p:cTn id="222" dur="250" fill="hold"/>
                                        <p:tgtEl>
                                          <p:spTgt spid="247"/>
                                        </p:tgtEl>
                                        <p:attrNameLst>
                                          <p:attrName>ppt_y</p:attrName>
                                        </p:attrNameLst>
                                      </p:cBhvr>
                                      <p:tavLst>
                                        <p:tav tm="0">
                                          <p:val>
                                            <p:strVal val="#ppt_y+.1"/>
                                          </p:val>
                                        </p:tav>
                                        <p:tav tm="100000">
                                          <p:val>
                                            <p:strVal val="#ppt_y"/>
                                          </p:val>
                                        </p:tav>
                                      </p:tavLst>
                                    </p:anim>
                                  </p:childTnLst>
                                </p:cTn>
                              </p:par>
                            </p:childTnLst>
                          </p:cTn>
                        </p:par>
                        <p:par>
                          <p:cTn id="223" fill="hold">
                            <p:stCondLst>
                              <p:cond delay="750"/>
                            </p:stCondLst>
                            <p:childTnLst>
                              <p:par>
                                <p:cTn id="224" presetID="42" presetClass="entr" presetSubtype="0" fill="hold" nodeType="afterEffect">
                                  <p:stCondLst>
                                    <p:cond delay="0"/>
                                  </p:stCondLst>
                                  <p:childTnLst>
                                    <p:set>
                                      <p:cBhvr>
                                        <p:cTn id="225" dur="1" fill="hold">
                                          <p:stCondLst>
                                            <p:cond delay="0"/>
                                          </p:stCondLst>
                                        </p:cTn>
                                        <p:tgtEl>
                                          <p:spTgt spid="256"/>
                                        </p:tgtEl>
                                        <p:attrNameLst>
                                          <p:attrName>style.visibility</p:attrName>
                                        </p:attrNameLst>
                                      </p:cBhvr>
                                      <p:to>
                                        <p:strVal val="visible"/>
                                      </p:to>
                                    </p:set>
                                    <p:animEffect transition="in" filter="fade">
                                      <p:cBhvr>
                                        <p:cTn id="226" dur="250"/>
                                        <p:tgtEl>
                                          <p:spTgt spid="256"/>
                                        </p:tgtEl>
                                      </p:cBhvr>
                                    </p:animEffect>
                                    <p:anim calcmode="lin" valueType="num">
                                      <p:cBhvr>
                                        <p:cTn id="227" dur="250" fill="hold"/>
                                        <p:tgtEl>
                                          <p:spTgt spid="256"/>
                                        </p:tgtEl>
                                        <p:attrNameLst>
                                          <p:attrName>ppt_x</p:attrName>
                                        </p:attrNameLst>
                                      </p:cBhvr>
                                      <p:tavLst>
                                        <p:tav tm="0">
                                          <p:val>
                                            <p:strVal val="#ppt_x"/>
                                          </p:val>
                                        </p:tav>
                                        <p:tav tm="100000">
                                          <p:val>
                                            <p:strVal val="#ppt_x"/>
                                          </p:val>
                                        </p:tav>
                                      </p:tavLst>
                                    </p:anim>
                                    <p:anim calcmode="lin" valueType="num">
                                      <p:cBhvr>
                                        <p:cTn id="228" dur="250" fill="hold"/>
                                        <p:tgtEl>
                                          <p:spTgt spid="256"/>
                                        </p:tgtEl>
                                        <p:attrNameLst>
                                          <p:attrName>ppt_y</p:attrName>
                                        </p:attrNameLst>
                                      </p:cBhvr>
                                      <p:tavLst>
                                        <p:tav tm="0">
                                          <p:val>
                                            <p:strVal val="#ppt_y+.1"/>
                                          </p:val>
                                        </p:tav>
                                        <p:tav tm="100000">
                                          <p:val>
                                            <p:strVal val="#ppt_y"/>
                                          </p:val>
                                        </p:tav>
                                      </p:tavLst>
                                    </p:anim>
                                  </p:childTnLst>
                                </p:cTn>
                              </p:par>
                            </p:childTnLst>
                          </p:cTn>
                        </p:par>
                        <p:par>
                          <p:cTn id="229" fill="hold">
                            <p:stCondLst>
                              <p:cond delay="1000"/>
                            </p:stCondLst>
                            <p:childTnLst>
                              <p:par>
                                <p:cTn id="230" presetID="42" presetClass="entr" presetSubtype="0" fill="hold" nodeType="afterEffect">
                                  <p:stCondLst>
                                    <p:cond delay="0"/>
                                  </p:stCondLst>
                                  <p:childTnLst>
                                    <p:set>
                                      <p:cBhvr>
                                        <p:cTn id="231" dur="1" fill="hold">
                                          <p:stCondLst>
                                            <p:cond delay="0"/>
                                          </p:stCondLst>
                                        </p:cTn>
                                        <p:tgtEl>
                                          <p:spTgt spid="274"/>
                                        </p:tgtEl>
                                        <p:attrNameLst>
                                          <p:attrName>style.visibility</p:attrName>
                                        </p:attrNameLst>
                                      </p:cBhvr>
                                      <p:to>
                                        <p:strVal val="visible"/>
                                      </p:to>
                                    </p:set>
                                    <p:animEffect transition="in" filter="fade">
                                      <p:cBhvr>
                                        <p:cTn id="232" dur="250"/>
                                        <p:tgtEl>
                                          <p:spTgt spid="274"/>
                                        </p:tgtEl>
                                      </p:cBhvr>
                                    </p:animEffect>
                                    <p:anim calcmode="lin" valueType="num">
                                      <p:cBhvr>
                                        <p:cTn id="233" dur="250" fill="hold"/>
                                        <p:tgtEl>
                                          <p:spTgt spid="274"/>
                                        </p:tgtEl>
                                        <p:attrNameLst>
                                          <p:attrName>ppt_x</p:attrName>
                                        </p:attrNameLst>
                                      </p:cBhvr>
                                      <p:tavLst>
                                        <p:tav tm="0">
                                          <p:val>
                                            <p:strVal val="#ppt_x"/>
                                          </p:val>
                                        </p:tav>
                                        <p:tav tm="100000">
                                          <p:val>
                                            <p:strVal val="#ppt_x"/>
                                          </p:val>
                                        </p:tav>
                                      </p:tavLst>
                                    </p:anim>
                                    <p:anim calcmode="lin" valueType="num">
                                      <p:cBhvr>
                                        <p:cTn id="234" dur="250" fill="hold"/>
                                        <p:tgtEl>
                                          <p:spTgt spid="274"/>
                                        </p:tgtEl>
                                        <p:attrNameLst>
                                          <p:attrName>ppt_y</p:attrName>
                                        </p:attrNameLst>
                                      </p:cBhvr>
                                      <p:tavLst>
                                        <p:tav tm="0">
                                          <p:val>
                                            <p:strVal val="#ppt_y+.1"/>
                                          </p:val>
                                        </p:tav>
                                        <p:tav tm="100000">
                                          <p:val>
                                            <p:strVal val="#ppt_y"/>
                                          </p:val>
                                        </p:tav>
                                      </p:tavLst>
                                    </p:anim>
                                  </p:childTnLst>
                                </p:cTn>
                              </p:par>
                            </p:childTnLst>
                          </p:cTn>
                        </p:par>
                        <p:par>
                          <p:cTn id="235" fill="hold">
                            <p:stCondLst>
                              <p:cond delay="1250"/>
                            </p:stCondLst>
                            <p:childTnLst>
                              <p:par>
                                <p:cTn id="236" presetID="42" presetClass="entr" presetSubtype="0" fill="hold" nodeType="afterEffect">
                                  <p:stCondLst>
                                    <p:cond delay="0"/>
                                  </p:stCondLst>
                                  <p:childTnLst>
                                    <p:set>
                                      <p:cBhvr>
                                        <p:cTn id="237" dur="1" fill="hold">
                                          <p:stCondLst>
                                            <p:cond delay="0"/>
                                          </p:stCondLst>
                                        </p:cTn>
                                        <p:tgtEl>
                                          <p:spTgt spid="265"/>
                                        </p:tgtEl>
                                        <p:attrNameLst>
                                          <p:attrName>style.visibility</p:attrName>
                                        </p:attrNameLst>
                                      </p:cBhvr>
                                      <p:to>
                                        <p:strVal val="visible"/>
                                      </p:to>
                                    </p:set>
                                    <p:animEffect transition="in" filter="fade">
                                      <p:cBhvr>
                                        <p:cTn id="238" dur="250"/>
                                        <p:tgtEl>
                                          <p:spTgt spid="265"/>
                                        </p:tgtEl>
                                      </p:cBhvr>
                                    </p:animEffect>
                                    <p:anim calcmode="lin" valueType="num">
                                      <p:cBhvr>
                                        <p:cTn id="239" dur="250" fill="hold"/>
                                        <p:tgtEl>
                                          <p:spTgt spid="265"/>
                                        </p:tgtEl>
                                        <p:attrNameLst>
                                          <p:attrName>ppt_x</p:attrName>
                                        </p:attrNameLst>
                                      </p:cBhvr>
                                      <p:tavLst>
                                        <p:tav tm="0">
                                          <p:val>
                                            <p:strVal val="#ppt_x"/>
                                          </p:val>
                                        </p:tav>
                                        <p:tav tm="100000">
                                          <p:val>
                                            <p:strVal val="#ppt_x"/>
                                          </p:val>
                                        </p:tav>
                                      </p:tavLst>
                                    </p:anim>
                                    <p:anim calcmode="lin" valueType="num">
                                      <p:cBhvr>
                                        <p:cTn id="240" dur="250" fill="hold"/>
                                        <p:tgtEl>
                                          <p:spTgt spid="265"/>
                                        </p:tgtEl>
                                        <p:attrNameLst>
                                          <p:attrName>ppt_y</p:attrName>
                                        </p:attrNameLst>
                                      </p:cBhvr>
                                      <p:tavLst>
                                        <p:tav tm="0">
                                          <p:val>
                                            <p:strVal val="#ppt_y+.1"/>
                                          </p:val>
                                        </p:tav>
                                        <p:tav tm="100000">
                                          <p:val>
                                            <p:strVal val="#ppt_y"/>
                                          </p:val>
                                        </p:tav>
                                      </p:tavLst>
                                    </p:anim>
                                  </p:childTnLst>
                                </p:cTn>
                              </p:par>
                            </p:childTnLst>
                          </p:cTn>
                        </p:par>
                        <p:par>
                          <p:cTn id="241" fill="hold">
                            <p:stCondLst>
                              <p:cond delay="1500"/>
                            </p:stCondLst>
                            <p:childTnLst>
                              <p:par>
                                <p:cTn id="242" presetID="42" presetClass="entr" presetSubtype="0" fill="hold" nodeType="afterEffect">
                                  <p:stCondLst>
                                    <p:cond delay="0"/>
                                  </p:stCondLst>
                                  <p:childTnLst>
                                    <p:set>
                                      <p:cBhvr>
                                        <p:cTn id="243" dur="1" fill="hold">
                                          <p:stCondLst>
                                            <p:cond delay="0"/>
                                          </p:stCondLst>
                                        </p:cTn>
                                        <p:tgtEl>
                                          <p:spTgt spid="283"/>
                                        </p:tgtEl>
                                        <p:attrNameLst>
                                          <p:attrName>style.visibility</p:attrName>
                                        </p:attrNameLst>
                                      </p:cBhvr>
                                      <p:to>
                                        <p:strVal val="visible"/>
                                      </p:to>
                                    </p:set>
                                    <p:animEffect transition="in" filter="fade">
                                      <p:cBhvr>
                                        <p:cTn id="244" dur="250"/>
                                        <p:tgtEl>
                                          <p:spTgt spid="283"/>
                                        </p:tgtEl>
                                      </p:cBhvr>
                                    </p:animEffect>
                                    <p:anim calcmode="lin" valueType="num">
                                      <p:cBhvr>
                                        <p:cTn id="245" dur="250" fill="hold"/>
                                        <p:tgtEl>
                                          <p:spTgt spid="283"/>
                                        </p:tgtEl>
                                        <p:attrNameLst>
                                          <p:attrName>ppt_x</p:attrName>
                                        </p:attrNameLst>
                                      </p:cBhvr>
                                      <p:tavLst>
                                        <p:tav tm="0">
                                          <p:val>
                                            <p:strVal val="#ppt_x"/>
                                          </p:val>
                                        </p:tav>
                                        <p:tav tm="100000">
                                          <p:val>
                                            <p:strVal val="#ppt_x"/>
                                          </p:val>
                                        </p:tav>
                                      </p:tavLst>
                                    </p:anim>
                                    <p:anim calcmode="lin" valueType="num">
                                      <p:cBhvr>
                                        <p:cTn id="246" dur="250" fill="hold"/>
                                        <p:tgtEl>
                                          <p:spTgt spid="283"/>
                                        </p:tgtEl>
                                        <p:attrNameLst>
                                          <p:attrName>ppt_y</p:attrName>
                                        </p:attrNameLst>
                                      </p:cBhvr>
                                      <p:tavLst>
                                        <p:tav tm="0">
                                          <p:val>
                                            <p:strVal val="#ppt_y+.1"/>
                                          </p:val>
                                        </p:tav>
                                        <p:tav tm="100000">
                                          <p:val>
                                            <p:strVal val="#ppt_y"/>
                                          </p:val>
                                        </p:tav>
                                      </p:tavLst>
                                    </p:anim>
                                  </p:childTnLst>
                                </p:cTn>
                              </p:par>
                            </p:childTnLst>
                          </p:cTn>
                        </p:par>
                        <p:par>
                          <p:cTn id="247" fill="hold">
                            <p:stCondLst>
                              <p:cond delay="1750"/>
                            </p:stCondLst>
                            <p:childTnLst>
                              <p:par>
                                <p:cTn id="248" presetID="42" presetClass="entr" presetSubtype="0" fill="hold" nodeType="afterEffect">
                                  <p:stCondLst>
                                    <p:cond delay="0"/>
                                  </p:stCondLst>
                                  <p:childTnLst>
                                    <p:set>
                                      <p:cBhvr>
                                        <p:cTn id="249" dur="1" fill="hold">
                                          <p:stCondLst>
                                            <p:cond delay="0"/>
                                          </p:stCondLst>
                                        </p:cTn>
                                        <p:tgtEl>
                                          <p:spTgt spid="292"/>
                                        </p:tgtEl>
                                        <p:attrNameLst>
                                          <p:attrName>style.visibility</p:attrName>
                                        </p:attrNameLst>
                                      </p:cBhvr>
                                      <p:to>
                                        <p:strVal val="visible"/>
                                      </p:to>
                                    </p:set>
                                    <p:animEffect transition="in" filter="fade">
                                      <p:cBhvr>
                                        <p:cTn id="250" dur="250"/>
                                        <p:tgtEl>
                                          <p:spTgt spid="292"/>
                                        </p:tgtEl>
                                      </p:cBhvr>
                                    </p:animEffect>
                                    <p:anim calcmode="lin" valueType="num">
                                      <p:cBhvr>
                                        <p:cTn id="251" dur="250" fill="hold"/>
                                        <p:tgtEl>
                                          <p:spTgt spid="292"/>
                                        </p:tgtEl>
                                        <p:attrNameLst>
                                          <p:attrName>ppt_x</p:attrName>
                                        </p:attrNameLst>
                                      </p:cBhvr>
                                      <p:tavLst>
                                        <p:tav tm="0">
                                          <p:val>
                                            <p:strVal val="#ppt_x"/>
                                          </p:val>
                                        </p:tav>
                                        <p:tav tm="100000">
                                          <p:val>
                                            <p:strVal val="#ppt_x"/>
                                          </p:val>
                                        </p:tav>
                                      </p:tavLst>
                                    </p:anim>
                                    <p:anim calcmode="lin" valueType="num">
                                      <p:cBhvr>
                                        <p:cTn id="252" dur="250" fill="hold"/>
                                        <p:tgtEl>
                                          <p:spTgt spid="292"/>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nodeType="clickEffect">
                                  <p:stCondLst>
                                    <p:cond delay="0"/>
                                  </p:stCondLst>
                                  <p:childTnLst>
                                    <p:animMotion origin="layout" path="M 3.33333E-6 -4.81481E-6 L 0.0319 0.49005 " pathEditMode="relative" rAng="0" ptsTypes="AA">
                                      <p:cBhvr>
                                        <p:cTn id="256" dur="1000" fill="hold"/>
                                        <p:tgtEl>
                                          <p:spTgt spid="238"/>
                                        </p:tgtEl>
                                        <p:attrNameLst>
                                          <p:attrName>ppt_x</p:attrName>
                                          <p:attrName>ppt_y</p:attrName>
                                        </p:attrNameLst>
                                      </p:cBhvr>
                                      <p:rCtr x="1589" y="24491"/>
                                    </p:animMotion>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nodeType="clickEffect">
                                  <p:stCondLst>
                                    <p:cond delay="0"/>
                                  </p:stCondLst>
                                  <p:childTnLst>
                                    <p:set>
                                      <p:cBhvr>
                                        <p:cTn id="260" dur="1" fill="hold">
                                          <p:stCondLst>
                                            <p:cond delay="0"/>
                                          </p:stCondLst>
                                        </p:cTn>
                                        <p:tgtEl>
                                          <p:spTgt spid="93"/>
                                        </p:tgtEl>
                                        <p:attrNameLst>
                                          <p:attrName>style.visibility</p:attrName>
                                        </p:attrNameLst>
                                      </p:cBhvr>
                                      <p:to>
                                        <p:strVal val="visible"/>
                                      </p:to>
                                    </p:set>
                                    <p:animEffect transition="in" filter="wipe(left)">
                                      <p:cBhvr>
                                        <p:cTn id="261" dur="500"/>
                                        <p:tgtEl>
                                          <p:spTgt spid="93"/>
                                        </p:tgtEl>
                                      </p:cBhvr>
                                    </p:animEffect>
                                  </p:childTnLst>
                                </p:cTn>
                              </p:par>
                              <p:par>
                                <p:cTn id="262" presetID="21" presetClass="entr" presetSubtype="3" fill="hold" grpId="0" nodeType="withEffect">
                                  <p:stCondLst>
                                    <p:cond delay="0"/>
                                  </p:stCondLst>
                                  <p:childTnLst>
                                    <p:set>
                                      <p:cBhvr>
                                        <p:cTn id="263" dur="1" fill="hold">
                                          <p:stCondLst>
                                            <p:cond delay="0"/>
                                          </p:stCondLst>
                                        </p:cTn>
                                        <p:tgtEl>
                                          <p:spTgt spid="302"/>
                                        </p:tgtEl>
                                        <p:attrNameLst>
                                          <p:attrName>style.visibility</p:attrName>
                                        </p:attrNameLst>
                                      </p:cBhvr>
                                      <p:to>
                                        <p:strVal val="visible"/>
                                      </p:to>
                                    </p:set>
                                    <p:animEffect transition="in" filter="wheel(3)">
                                      <p:cBhvr>
                                        <p:cTn id="264" dur="750"/>
                                        <p:tgtEl>
                                          <p:spTgt spid="302"/>
                                        </p:tgtEl>
                                      </p:cBhvr>
                                    </p:animEffect>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nodeType="clickEffect">
                                  <p:stCondLst>
                                    <p:cond delay="0"/>
                                  </p:stCondLst>
                                  <p:childTnLst>
                                    <p:set>
                                      <p:cBhvr>
                                        <p:cTn id="268" dur="1" fill="hold">
                                          <p:stCondLst>
                                            <p:cond delay="0"/>
                                          </p:stCondLst>
                                        </p:cTn>
                                        <p:tgtEl>
                                          <p:spTgt spid="303"/>
                                        </p:tgtEl>
                                        <p:attrNameLst>
                                          <p:attrName>style.visibility</p:attrName>
                                        </p:attrNameLst>
                                      </p:cBhvr>
                                      <p:to>
                                        <p:strVal val="visible"/>
                                      </p:to>
                                    </p:set>
                                    <p:animEffect transition="in" filter="fade">
                                      <p:cBhvr>
                                        <p:cTn id="269" dur="750"/>
                                        <p:tgtEl>
                                          <p:spTgt spid="303"/>
                                        </p:tgtEl>
                                      </p:cBhvr>
                                    </p:animEffect>
                                    <p:anim calcmode="lin" valueType="num">
                                      <p:cBhvr>
                                        <p:cTn id="270" dur="750" fill="hold"/>
                                        <p:tgtEl>
                                          <p:spTgt spid="303"/>
                                        </p:tgtEl>
                                        <p:attrNameLst>
                                          <p:attrName>ppt_x</p:attrName>
                                        </p:attrNameLst>
                                      </p:cBhvr>
                                      <p:tavLst>
                                        <p:tav tm="0">
                                          <p:val>
                                            <p:strVal val="#ppt_x"/>
                                          </p:val>
                                        </p:tav>
                                        <p:tav tm="100000">
                                          <p:val>
                                            <p:strVal val="#ppt_x"/>
                                          </p:val>
                                        </p:tav>
                                      </p:tavLst>
                                    </p:anim>
                                    <p:anim calcmode="lin" valueType="num">
                                      <p:cBhvr>
                                        <p:cTn id="271" dur="750" fill="hold"/>
                                        <p:tgtEl>
                                          <p:spTgt spid="303"/>
                                        </p:tgtEl>
                                        <p:attrNameLst>
                                          <p:attrName>ppt_y</p:attrName>
                                        </p:attrNameLst>
                                      </p:cBhvr>
                                      <p:tavLst>
                                        <p:tav tm="0">
                                          <p:val>
                                            <p:strVal val="#ppt_y+.1"/>
                                          </p:val>
                                        </p:tav>
                                        <p:tav tm="100000">
                                          <p:val>
                                            <p:strVal val="#ppt_y"/>
                                          </p:val>
                                        </p:tav>
                                      </p:tavLst>
                                    </p:anim>
                                  </p:childTnLst>
                                </p:cTn>
                              </p:par>
                              <p:par>
                                <p:cTn id="272" presetID="10" presetClass="exit" presetSubtype="0" fill="hold" grpId="1" nodeType="withEffect">
                                  <p:stCondLst>
                                    <p:cond delay="0"/>
                                  </p:stCondLst>
                                  <p:childTnLst>
                                    <p:animEffect transition="out" filter="fade">
                                      <p:cBhvr>
                                        <p:cTn id="273" dur="500"/>
                                        <p:tgtEl>
                                          <p:spTgt spid="302"/>
                                        </p:tgtEl>
                                      </p:cBhvr>
                                    </p:animEffect>
                                    <p:set>
                                      <p:cBhvr>
                                        <p:cTn id="274" dur="1" fill="hold">
                                          <p:stCondLst>
                                            <p:cond delay="499"/>
                                          </p:stCondLst>
                                        </p:cTn>
                                        <p:tgtEl>
                                          <p:spTgt spid="302"/>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4.16667E-6 4.44444E-6 L 0.00599 0.14189 " pathEditMode="relative" rAng="0" ptsTypes="AA">
                                      <p:cBhvr>
                                        <p:cTn id="278" dur="750" fill="hold"/>
                                        <p:tgtEl>
                                          <p:spTgt spid="93"/>
                                        </p:tgtEl>
                                        <p:attrNameLst>
                                          <p:attrName>ppt_x</p:attrName>
                                          <p:attrName>ppt_y</p:attrName>
                                        </p:attrNameLst>
                                      </p:cBhvr>
                                      <p:rCtr x="299" y="7083"/>
                                    </p:animMotion>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nodeType="clickEffect">
                                  <p:stCondLst>
                                    <p:cond delay="0"/>
                                  </p:stCondLst>
                                  <p:childTnLst>
                                    <p:animMotion origin="layout" path="M -1.04167E-6 -3.33333E-6 L 0.11406 0.49028 " pathEditMode="relative" rAng="0" ptsTypes="AA">
                                      <p:cBhvr>
                                        <p:cTn id="282" dur="1000" fill="hold"/>
                                        <p:tgtEl>
                                          <p:spTgt spid="229"/>
                                        </p:tgtEl>
                                        <p:attrNameLst>
                                          <p:attrName>ppt_x</p:attrName>
                                          <p:attrName>ppt_y</p:attrName>
                                        </p:attrNameLst>
                                      </p:cBhvr>
                                      <p:rCtr x="5703" y="24514"/>
                                    </p:animMotion>
                                  </p:childTnLst>
                                </p:cTn>
                              </p:par>
                            </p:childTnLst>
                          </p:cTn>
                        </p:par>
                      </p:childTnLst>
                    </p:cTn>
                  </p:par>
                  <p:par>
                    <p:cTn id="283" fill="hold">
                      <p:stCondLst>
                        <p:cond delay="indefinite"/>
                      </p:stCondLst>
                      <p:childTnLst>
                        <p:par>
                          <p:cTn id="284" fill="hold">
                            <p:stCondLst>
                              <p:cond delay="0"/>
                            </p:stCondLst>
                            <p:childTnLst>
                              <p:par>
                                <p:cTn id="285" presetID="23" presetClass="entr" presetSubtype="32" fill="hold" grpId="0" nodeType="clickEffect">
                                  <p:stCondLst>
                                    <p:cond delay="0"/>
                                  </p:stCondLst>
                                  <p:childTnLst>
                                    <p:set>
                                      <p:cBhvr>
                                        <p:cTn id="286" dur="1" fill="hold">
                                          <p:stCondLst>
                                            <p:cond delay="0"/>
                                          </p:stCondLst>
                                        </p:cTn>
                                        <p:tgtEl>
                                          <p:spTgt spid="97"/>
                                        </p:tgtEl>
                                        <p:attrNameLst>
                                          <p:attrName>style.visibility</p:attrName>
                                        </p:attrNameLst>
                                      </p:cBhvr>
                                      <p:to>
                                        <p:strVal val="visible"/>
                                      </p:to>
                                    </p:set>
                                    <p:anim calcmode="lin" valueType="num">
                                      <p:cBhvr>
                                        <p:cTn id="287" dur="500" fill="hold"/>
                                        <p:tgtEl>
                                          <p:spTgt spid="97"/>
                                        </p:tgtEl>
                                        <p:attrNameLst>
                                          <p:attrName>ppt_w</p:attrName>
                                        </p:attrNameLst>
                                      </p:cBhvr>
                                      <p:tavLst>
                                        <p:tav tm="0">
                                          <p:val>
                                            <p:strVal val="4*#ppt_w"/>
                                          </p:val>
                                        </p:tav>
                                        <p:tav tm="100000">
                                          <p:val>
                                            <p:strVal val="#ppt_w"/>
                                          </p:val>
                                        </p:tav>
                                      </p:tavLst>
                                    </p:anim>
                                    <p:anim calcmode="lin" valueType="num">
                                      <p:cBhvr>
                                        <p:cTn id="288" dur="500" fill="hold"/>
                                        <p:tgtEl>
                                          <p:spTgt spid="97"/>
                                        </p:tgtEl>
                                        <p:attrNameLst>
                                          <p:attrName>ppt_h</p:attrName>
                                        </p:attrNameLst>
                                      </p:cBhvr>
                                      <p:tavLst>
                                        <p:tav tm="0">
                                          <p:val>
                                            <p:strVal val="4*#ppt_h"/>
                                          </p:val>
                                        </p:tav>
                                        <p:tav tm="100000">
                                          <p:val>
                                            <p:strVal val="#ppt_h"/>
                                          </p:val>
                                        </p:tav>
                                      </p:tavLst>
                                    </p:anim>
                                  </p:childTnLst>
                                </p:cTn>
                              </p:par>
                            </p:childTnLst>
                          </p:cTn>
                        </p:par>
                        <p:par>
                          <p:cTn id="289" fill="hold">
                            <p:stCondLst>
                              <p:cond delay="500"/>
                            </p:stCondLst>
                            <p:childTnLst>
                              <p:par>
                                <p:cTn id="290" presetID="22" presetClass="entr" presetSubtype="4" fill="hold" grpId="0" nodeType="afterEffect">
                                  <p:stCondLst>
                                    <p:cond delay="0"/>
                                  </p:stCondLst>
                                  <p:childTnLst>
                                    <p:set>
                                      <p:cBhvr>
                                        <p:cTn id="291" dur="1" fill="hold">
                                          <p:stCondLst>
                                            <p:cond delay="0"/>
                                          </p:stCondLst>
                                        </p:cTn>
                                        <p:tgtEl>
                                          <p:spTgt spid="96"/>
                                        </p:tgtEl>
                                        <p:attrNameLst>
                                          <p:attrName>style.visibility</p:attrName>
                                        </p:attrNameLst>
                                      </p:cBhvr>
                                      <p:to>
                                        <p:strVal val="visible"/>
                                      </p:to>
                                    </p:set>
                                    <p:animEffect transition="in" filter="wipe(down)">
                                      <p:cBhvr>
                                        <p:cTn id="292" dur="500"/>
                                        <p:tgtEl>
                                          <p:spTgt spid="96"/>
                                        </p:tgtEl>
                                      </p:cBhvr>
                                    </p:animEffect>
                                  </p:childTnLst>
                                </p:cTn>
                              </p:par>
                            </p:childTnLst>
                          </p:cTn>
                        </p:par>
                        <p:par>
                          <p:cTn id="293" fill="hold">
                            <p:stCondLst>
                              <p:cond delay="1000"/>
                            </p:stCondLst>
                            <p:childTnLst>
                              <p:par>
                                <p:cTn id="294" presetID="16" presetClass="entr" presetSubtype="21" fill="hold" nodeType="afterEffect">
                                  <p:stCondLst>
                                    <p:cond delay="0"/>
                                  </p:stCondLst>
                                  <p:childTnLst>
                                    <p:set>
                                      <p:cBhvr>
                                        <p:cTn id="295" dur="1" fill="hold">
                                          <p:stCondLst>
                                            <p:cond delay="0"/>
                                          </p:stCondLst>
                                        </p:cTn>
                                        <p:tgtEl>
                                          <p:spTgt spid="325"/>
                                        </p:tgtEl>
                                        <p:attrNameLst>
                                          <p:attrName>style.visibility</p:attrName>
                                        </p:attrNameLst>
                                      </p:cBhvr>
                                      <p:to>
                                        <p:strVal val="visible"/>
                                      </p:to>
                                    </p:set>
                                    <p:animEffect transition="in" filter="barn(inVertical)">
                                      <p:cBhvr>
                                        <p:cTn id="296" dur="500"/>
                                        <p:tgtEl>
                                          <p:spTgt spid="325"/>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xit" presetSubtype="0" fill="hold" nodeType="clickEffect">
                                  <p:stCondLst>
                                    <p:cond delay="0"/>
                                  </p:stCondLst>
                                  <p:childTnLst>
                                    <p:animEffect transition="out" filter="fade">
                                      <p:cBhvr>
                                        <p:cTn id="300" dur="500"/>
                                        <p:tgtEl>
                                          <p:spTgt spid="238"/>
                                        </p:tgtEl>
                                      </p:cBhvr>
                                    </p:animEffect>
                                    <p:set>
                                      <p:cBhvr>
                                        <p:cTn id="301" dur="1" fill="hold">
                                          <p:stCondLst>
                                            <p:cond delay="499"/>
                                          </p:stCondLst>
                                        </p:cTn>
                                        <p:tgtEl>
                                          <p:spTgt spid="238"/>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229"/>
                                        </p:tgtEl>
                                      </p:cBhvr>
                                    </p:animEffect>
                                    <p:set>
                                      <p:cBhvr>
                                        <p:cTn id="304" dur="1" fill="hold">
                                          <p:stCondLst>
                                            <p:cond delay="499"/>
                                          </p:stCondLst>
                                        </p:cTn>
                                        <p:tgtEl>
                                          <p:spTgt spid="229"/>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7"/>
                                        </p:tgtEl>
                                      </p:cBhvr>
                                    </p:animEffect>
                                    <p:set>
                                      <p:cBhvr>
                                        <p:cTn id="307" dur="1" fill="hold">
                                          <p:stCondLst>
                                            <p:cond delay="499"/>
                                          </p:stCondLst>
                                        </p:cTn>
                                        <p:tgtEl>
                                          <p:spTgt spid="97"/>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6"/>
                                        </p:tgtEl>
                                      </p:cBhvr>
                                    </p:animEffect>
                                    <p:set>
                                      <p:cBhvr>
                                        <p:cTn id="310" dur="1" fill="hold">
                                          <p:stCondLst>
                                            <p:cond delay="499"/>
                                          </p:stCondLst>
                                        </p:cTn>
                                        <p:tgtEl>
                                          <p:spTgt spid="96"/>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10" presetClass="exit" presetSubtype="0" fill="hold" nodeType="clickEffect">
                                  <p:stCondLst>
                                    <p:cond delay="0"/>
                                  </p:stCondLst>
                                  <p:childTnLst>
                                    <p:animEffect transition="out" filter="fade">
                                      <p:cBhvr>
                                        <p:cTn id="314" dur="500"/>
                                        <p:tgtEl>
                                          <p:spTgt spid="247"/>
                                        </p:tgtEl>
                                      </p:cBhvr>
                                    </p:animEffect>
                                    <p:set>
                                      <p:cBhvr>
                                        <p:cTn id="315" dur="1" fill="hold">
                                          <p:stCondLst>
                                            <p:cond delay="499"/>
                                          </p:stCondLst>
                                        </p:cTn>
                                        <p:tgtEl>
                                          <p:spTgt spid="247"/>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256"/>
                                        </p:tgtEl>
                                      </p:cBhvr>
                                    </p:animEffect>
                                    <p:set>
                                      <p:cBhvr>
                                        <p:cTn id="318" dur="1" fill="hold">
                                          <p:stCondLst>
                                            <p:cond delay="499"/>
                                          </p:stCondLst>
                                        </p:cTn>
                                        <p:tgtEl>
                                          <p:spTgt spid="256"/>
                                        </p:tgtEl>
                                        <p:attrNameLst>
                                          <p:attrName>style.visibility</p:attrName>
                                        </p:attrNameLst>
                                      </p:cBhvr>
                                      <p:to>
                                        <p:strVal val="hidden"/>
                                      </p:to>
                                    </p:set>
                                  </p:childTnLst>
                                </p:cTn>
                              </p:par>
                              <p:par>
                                <p:cTn id="319" presetID="10" presetClass="exit" presetSubtype="0" fill="hold" nodeType="withEffect">
                                  <p:stCondLst>
                                    <p:cond delay="0"/>
                                  </p:stCondLst>
                                  <p:childTnLst>
                                    <p:animEffect transition="out" filter="fade">
                                      <p:cBhvr>
                                        <p:cTn id="320" dur="500"/>
                                        <p:tgtEl>
                                          <p:spTgt spid="274"/>
                                        </p:tgtEl>
                                      </p:cBhvr>
                                    </p:animEffect>
                                    <p:set>
                                      <p:cBhvr>
                                        <p:cTn id="321" dur="1" fill="hold">
                                          <p:stCondLst>
                                            <p:cond delay="499"/>
                                          </p:stCondLst>
                                        </p:cTn>
                                        <p:tgtEl>
                                          <p:spTgt spid="274"/>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500"/>
                                        <p:tgtEl>
                                          <p:spTgt spid="265"/>
                                        </p:tgtEl>
                                      </p:cBhvr>
                                    </p:animEffect>
                                    <p:set>
                                      <p:cBhvr>
                                        <p:cTn id="324" dur="1" fill="hold">
                                          <p:stCondLst>
                                            <p:cond delay="499"/>
                                          </p:stCondLst>
                                        </p:cTn>
                                        <p:tgtEl>
                                          <p:spTgt spid="265"/>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500"/>
                                        <p:tgtEl>
                                          <p:spTgt spid="283"/>
                                        </p:tgtEl>
                                      </p:cBhvr>
                                    </p:animEffect>
                                    <p:set>
                                      <p:cBhvr>
                                        <p:cTn id="327" dur="1" fill="hold">
                                          <p:stCondLst>
                                            <p:cond delay="499"/>
                                          </p:stCondLst>
                                        </p:cTn>
                                        <p:tgtEl>
                                          <p:spTgt spid="283"/>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500"/>
                                        <p:tgtEl>
                                          <p:spTgt spid="292"/>
                                        </p:tgtEl>
                                      </p:cBhvr>
                                    </p:animEffect>
                                    <p:set>
                                      <p:cBhvr>
                                        <p:cTn id="330" dur="1" fill="hold">
                                          <p:stCondLst>
                                            <p:cond delay="499"/>
                                          </p:stCondLst>
                                        </p:cTn>
                                        <p:tgtEl>
                                          <p:spTgt spid="292"/>
                                        </p:tgtEl>
                                        <p:attrNameLst>
                                          <p:attrName>style.visibility</p:attrName>
                                        </p:attrNameLst>
                                      </p:cBhvr>
                                      <p:to>
                                        <p:strVal val="hidden"/>
                                      </p:to>
                                    </p:set>
                                  </p:childTnLst>
                                </p:cTn>
                              </p:par>
                              <p:par>
                                <p:cTn id="331" presetID="10" presetClass="exit" presetSubtype="0" fill="hold" nodeType="withEffect">
                                  <p:stCondLst>
                                    <p:cond delay="0"/>
                                  </p:stCondLst>
                                  <p:childTnLst>
                                    <p:animEffect transition="out" filter="fade">
                                      <p:cBhvr>
                                        <p:cTn id="332" dur="500"/>
                                        <p:tgtEl>
                                          <p:spTgt spid="303"/>
                                        </p:tgtEl>
                                      </p:cBhvr>
                                    </p:animEffect>
                                    <p:set>
                                      <p:cBhvr>
                                        <p:cTn id="333" dur="1" fill="hold">
                                          <p:stCondLst>
                                            <p:cond delay="499"/>
                                          </p:stCondLst>
                                        </p:cTn>
                                        <p:tgtEl>
                                          <p:spTgt spid="303"/>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325"/>
                                        </p:tgtEl>
                                      </p:cBhvr>
                                    </p:animEffect>
                                    <p:set>
                                      <p:cBhvr>
                                        <p:cTn id="336" dur="1" fill="hold">
                                          <p:stCondLst>
                                            <p:cond delay="499"/>
                                          </p:stCondLst>
                                        </p:cTn>
                                        <p:tgtEl>
                                          <p:spTgt spid="325"/>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2" presetClass="entr" presetSubtype="1" fill="hold" nodeType="clickEffect">
                                  <p:stCondLst>
                                    <p:cond delay="0"/>
                                  </p:stCondLst>
                                  <p:childTnLst>
                                    <p:set>
                                      <p:cBhvr>
                                        <p:cTn id="340" dur="1" fill="hold">
                                          <p:stCondLst>
                                            <p:cond delay="0"/>
                                          </p:stCondLst>
                                        </p:cTn>
                                        <p:tgtEl>
                                          <p:spTgt spid="339"/>
                                        </p:tgtEl>
                                        <p:attrNameLst>
                                          <p:attrName>style.visibility</p:attrName>
                                        </p:attrNameLst>
                                      </p:cBhvr>
                                      <p:to>
                                        <p:strVal val="visible"/>
                                      </p:to>
                                    </p:set>
                                    <p:animEffect transition="in" filter="wipe(up)">
                                      <p:cBhvr>
                                        <p:cTn id="341" dur="500"/>
                                        <p:tgtEl>
                                          <p:spTgt spid="339"/>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nodeType="clickEffect">
                                  <p:stCondLst>
                                    <p:cond delay="0"/>
                                  </p:stCondLst>
                                  <p:childTnLst>
                                    <p:set>
                                      <p:cBhvr>
                                        <p:cTn id="345" dur="1" fill="hold">
                                          <p:stCondLst>
                                            <p:cond delay="0"/>
                                          </p:stCondLst>
                                        </p:cTn>
                                        <p:tgtEl>
                                          <p:spTgt spid="369">
                                            <p:txEl>
                                              <p:pRg st="0" end="0"/>
                                            </p:txEl>
                                          </p:spTgt>
                                        </p:tgtEl>
                                        <p:attrNameLst>
                                          <p:attrName>style.visibility</p:attrName>
                                        </p:attrNameLst>
                                      </p:cBhvr>
                                      <p:to>
                                        <p:strVal val="visible"/>
                                      </p:to>
                                    </p:set>
                                    <p:animEffect transition="in" filter="wipe(left)">
                                      <p:cBhvr>
                                        <p:cTn id="346" dur="500"/>
                                        <p:tgtEl>
                                          <p:spTgt spid="369">
                                            <p:txEl>
                                              <p:pRg st="0" end="0"/>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369">
                                            <p:txEl>
                                              <p:pRg st="1" end="1"/>
                                            </p:txEl>
                                          </p:spTgt>
                                        </p:tgtEl>
                                        <p:attrNameLst>
                                          <p:attrName>style.visibility</p:attrName>
                                        </p:attrNameLst>
                                      </p:cBhvr>
                                      <p:to>
                                        <p:strVal val="visible"/>
                                      </p:to>
                                    </p:set>
                                    <p:animEffect transition="in" filter="wipe(left)">
                                      <p:cBhvr>
                                        <p:cTn id="351" dur="500"/>
                                        <p:tgtEl>
                                          <p:spTgt spid="369">
                                            <p:txEl>
                                              <p:pRg st="1" end="1"/>
                                            </p:txEl>
                                          </p:spTgt>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nodeType="clickEffect">
                                  <p:stCondLst>
                                    <p:cond delay="0"/>
                                  </p:stCondLst>
                                  <p:childTnLst>
                                    <p:set>
                                      <p:cBhvr>
                                        <p:cTn id="355" dur="1" fill="hold">
                                          <p:stCondLst>
                                            <p:cond delay="0"/>
                                          </p:stCondLst>
                                        </p:cTn>
                                        <p:tgtEl>
                                          <p:spTgt spid="369">
                                            <p:txEl>
                                              <p:pRg st="2" end="2"/>
                                            </p:txEl>
                                          </p:spTgt>
                                        </p:tgtEl>
                                        <p:attrNameLst>
                                          <p:attrName>style.visibility</p:attrName>
                                        </p:attrNameLst>
                                      </p:cBhvr>
                                      <p:to>
                                        <p:strVal val="visible"/>
                                      </p:to>
                                    </p:set>
                                    <p:animEffect transition="in" filter="wipe(left)">
                                      <p:cBhvr>
                                        <p:cTn id="356" dur="500"/>
                                        <p:tgtEl>
                                          <p:spTgt spid="3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42" grpId="0"/>
      <p:bldP spid="43" grpId="0" build="allAtOnce"/>
      <p:bldP spid="44" grpId="0"/>
      <p:bldP spid="44" grpId="1"/>
      <p:bldP spid="47" grpId="0" animBg="1"/>
      <p:bldP spid="47" grpId="1" animBg="1"/>
      <p:bldP spid="206" grpId="0" animBg="1"/>
      <p:bldP spid="206" grpId="1" animBg="1"/>
      <p:bldP spid="207" grpId="0" animBg="1"/>
      <p:bldP spid="207" grpId="1" animBg="1"/>
      <p:bldP spid="208" grpId="0"/>
      <p:bldP spid="209" grpId="0"/>
      <p:bldP spid="302" grpId="0" animBg="1"/>
      <p:bldP spid="302" grpId="1" animBg="1"/>
      <p:bldP spid="96" grpId="0" animBg="1"/>
      <p:bldP spid="96" grpId="1" animBg="1"/>
      <p:bldP spid="97" grpId="0" animBg="1"/>
      <p:bldP spid="9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345" y="1269000"/>
            <a:ext cx="1905393"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reprocessing</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543649" y="1921196"/>
                <a:ext cx="6798163" cy="2400657"/>
              </a:xfrm>
              <a:prstGeom prst="rect">
                <a:avLst/>
              </a:prstGeom>
            </p:spPr>
            <p:txBody>
              <a:bodyPr wrap="square">
                <a:spAutoFit/>
              </a:bodyPr>
              <a:lstStyle/>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 </a:t>
                </a:r>
                <a:r>
                  <a:rPr lang="zh-CN" altLang="en-US" sz="2000" dirty="0">
                    <a:latin typeface="微软雅黑" panose="020B0503020204020204" pitchFamily="34" charset="-122"/>
                    <a:ea typeface="微软雅黑" panose="020B0503020204020204" pitchFamily="34" charset="-122"/>
                  </a:rPr>
                  <a:t>virtual </a:t>
                </a:r>
                <a:r>
                  <a:rPr lang="zh-CN" altLang="en-US" sz="2000" dirty="0" smtClean="0">
                    <a:latin typeface="微软雅黑" panose="020B0503020204020204" pitchFamily="34" charset="-122"/>
                    <a:ea typeface="微软雅黑" panose="020B0503020204020204" pitchFamily="34" charset="-122"/>
                  </a:rPr>
                  <a:t>node </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b="0" i="1" spc="-150" baseline="-25000" smtClean="0">
                            <a:latin typeface="Cambria Math" panose="02040503050406030204" pitchFamily="18" charset="0"/>
                          </a:rPr>
                          <m:t>𝑝</m:t>
                        </m:r>
                      </m:e>
                    </m:acc>
                  </m:oMath>
                </a14:m>
                <a:r>
                  <a:rPr lang="zh-CN" altLang="en-US" sz="2000" dirty="0" smtClean="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for a label p ∈ </a:t>
                </a:r>
                <a:r>
                  <a:rPr lang="zh-CN" altLang="en-US" sz="2000" b="1" dirty="0" smtClean="0">
                    <a:solidFill>
                      <a:srgbClr val="FF0000"/>
                    </a:solidFill>
                    <a:latin typeface="微软雅黑" panose="020B0503020204020204" pitchFamily="34" charset="-122"/>
                    <a:ea typeface="微软雅黑" panose="020B0503020204020204" pitchFamily="34" charset="-122"/>
                  </a:rPr>
                  <a:t>P</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t>
                </a:r>
                <a:r>
                  <a:rPr lang="zh-CN" altLang="en-US" sz="2000" dirty="0">
                    <a:latin typeface="微软雅黑" panose="020B0503020204020204" pitchFamily="34" charset="-122"/>
                    <a:ea typeface="微软雅黑" panose="020B0503020204020204" pitchFamily="34" charset="-122"/>
                  </a:rPr>
                  <a:t>an undirected </a:t>
                </a:r>
                <a:r>
                  <a:rPr lang="zh-CN" altLang="en-US" sz="2000" dirty="0" smtClean="0">
                    <a:latin typeface="微软雅黑" panose="020B0503020204020204" pitchFamily="34" charset="-122"/>
                    <a:ea typeface="微软雅黑" panose="020B0503020204020204" pitchFamily="34" charset="-122"/>
                  </a:rPr>
                  <a:t>edge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r>
                      <a:rPr lang="en-US" altLang="zh-CN" sz="2000" b="0" i="0" spc="-150" baseline="-25000">
                        <a:latin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v ) with </a:t>
                </a:r>
                <a:r>
                  <a:rPr lang="zh-CN" altLang="en-US" sz="2000" dirty="0" smtClean="0">
                    <a:latin typeface="微软雅黑" panose="020B0503020204020204" pitchFamily="34" charset="-122"/>
                    <a:ea typeface="微软雅黑" panose="020B0503020204020204" pitchFamily="34" charset="-122"/>
                  </a:rPr>
                  <a:t>zero weight for </a:t>
                </a:r>
                <a:r>
                  <a:rPr lang="zh-CN" altLang="en-US" sz="2000" dirty="0">
                    <a:latin typeface="微软雅黑" panose="020B0503020204020204" pitchFamily="34" charset="-122"/>
                    <a:ea typeface="微软雅黑" panose="020B0503020204020204" pitchFamily="34" charset="-122"/>
                  </a:rPr>
                  <a:t>each v ∈ V that includes a label </a:t>
                </a:r>
                <a:r>
                  <a:rPr lang="zh-CN" altLang="en-US" sz="2000" dirty="0" smtClean="0">
                    <a:solidFill>
                      <a:srgbClr val="FF0000"/>
                    </a:solidFill>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compute the </a:t>
                </a:r>
                <a:r>
                  <a:rPr lang="zh-CN" altLang="en-US" sz="2000" dirty="0">
                    <a:latin typeface="微软雅黑" panose="020B0503020204020204" pitchFamily="34" charset="-122"/>
                    <a:ea typeface="微软雅黑" panose="020B0503020204020204" pitchFamily="34" charset="-122"/>
                  </a:rPr>
                  <a:t>single-source shortest path from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zh-CN" altLang="en-US" sz="2000" dirty="0">
                    <a:latin typeface="微软雅黑" panose="020B0503020204020204" pitchFamily="34" charset="-122"/>
                    <a:ea typeface="微软雅黑" panose="020B0503020204020204" pitchFamily="34" charset="-122"/>
                  </a:rPr>
                  <a:t> to all the other nodes in </a:t>
                </a:r>
                <a:r>
                  <a:rPr lang="zh-CN" altLang="en-US" sz="2000" dirty="0" smtClean="0">
                    <a:latin typeface="微软雅黑" panose="020B0503020204020204" pitchFamily="34" charset="-122"/>
                    <a:ea typeface="微软雅黑" panose="020B0503020204020204" pitchFamily="34" charset="-122"/>
                  </a:rPr>
                  <a:t>the graph </a:t>
                </a:r>
                <a:r>
                  <a:rPr lang="zh-CN" altLang="en-US" sz="2000" dirty="0">
                    <a:latin typeface="微软雅黑" panose="020B0503020204020204" pitchFamily="34" charset="-122"/>
                    <a:ea typeface="微软雅黑" panose="020B0503020204020204" pitchFamily="34" charset="-122"/>
                  </a:rPr>
                  <a:t>G. </a:t>
                </a:r>
              </a:p>
            </p:txBody>
          </p:sp>
        </mc:Choice>
        <mc:Fallback xmlns="">
          <p:sp>
            <p:nvSpPr>
              <p:cNvPr id="5" name="矩形 4"/>
              <p:cNvSpPr>
                <a:spLocks noRot="1" noChangeAspect="1" noMove="1" noResize="1" noEditPoints="1" noAdjustHandles="1" noChangeArrowheads="1" noChangeShapeType="1" noTextEdit="1"/>
              </p:cNvSpPr>
              <p:nvPr/>
            </p:nvSpPr>
            <p:spPr>
              <a:xfrm>
                <a:off x="543649" y="1921196"/>
                <a:ext cx="6798163" cy="2400657"/>
              </a:xfrm>
              <a:prstGeom prst="rect">
                <a:avLst/>
              </a:prstGeom>
              <a:blipFill rotWithShape="0">
                <a:blip r:embed="rId3"/>
                <a:stretch>
                  <a:fillRect l="-1166" r="-1973" b="-1269"/>
                </a:stretch>
              </a:blipFill>
            </p:spPr>
            <p:txBody>
              <a:bodyPr/>
              <a:lstStyle/>
              <a:p>
                <a:r>
                  <a:rPr lang="zh-CN" altLang="en-US">
                    <a:noFill/>
                  </a:rPr>
                  <a:t> </a:t>
                </a:r>
              </a:p>
            </p:txBody>
          </p:sp>
        </mc:Fallback>
      </mc:AlternateContent>
      <p:grpSp>
        <p:nvGrpSpPr>
          <p:cNvPr id="51" name="组合 50"/>
          <p:cNvGrpSpPr/>
          <p:nvPr/>
        </p:nvGrpSpPr>
        <p:grpSpPr>
          <a:xfrm>
            <a:off x="7580406" y="4970976"/>
            <a:ext cx="519629" cy="596713"/>
            <a:chOff x="6820379" y="3735963"/>
            <a:chExt cx="519629" cy="596713"/>
          </a:xfrm>
        </p:grpSpPr>
        <mc:AlternateContent xmlns:mc="http://schemas.openxmlformats.org/markup-compatibility/2006" xmlns:a14="http://schemas.microsoft.com/office/drawing/2010/main">
          <mc:Choice Requires="a14">
            <p:sp>
              <p:nvSpPr>
                <p:cNvPr id="49" name="矩形 4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0" name="椭圆 4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766708" y="4970976"/>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718888" y="4992287"/>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747289" y="4990731"/>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cxnSp>
        <p:nvCxnSpPr>
          <p:cNvPr id="61" name="直接连接符 60"/>
          <p:cNvCxnSpPr>
            <a:stCxn id="100" idx="3"/>
            <a:endCxn id="50" idx="0"/>
          </p:cNvCxnSpPr>
          <p:nvPr/>
        </p:nvCxnSpPr>
        <p:spPr>
          <a:xfrm flipH="1">
            <a:off x="7916528" y="4438832"/>
            <a:ext cx="471782"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69" name="直接连接符 68"/>
          <p:cNvCxnSpPr>
            <a:stCxn id="99" idx="3"/>
            <a:endCxn id="54" idx="0"/>
          </p:cNvCxnSpPr>
          <p:nvPr/>
        </p:nvCxnSpPr>
        <p:spPr>
          <a:xfrm flipH="1">
            <a:off x="9102830" y="4438832"/>
            <a:ext cx="413943"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1" name="直接连接符 70"/>
          <p:cNvCxnSpPr>
            <a:stCxn id="85" idx="3"/>
            <a:endCxn id="57" idx="7"/>
          </p:cNvCxnSpPr>
          <p:nvPr/>
        </p:nvCxnSpPr>
        <p:spPr>
          <a:xfrm flipH="1">
            <a:off x="10110519" y="4438832"/>
            <a:ext cx="388615" cy="576447"/>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3" name="直接连接符 72"/>
          <p:cNvCxnSpPr>
            <a:stCxn id="86" idx="3"/>
            <a:endCxn id="60" idx="7"/>
          </p:cNvCxnSpPr>
          <p:nvPr/>
        </p:nvCxnSpPr>
        <p:spPr>
          <a:xfrm flipH="1">
            <a:off x="11138920" y="4438832"/>
            <a:ext cx="435979" cy="574891"/>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文本框 77"/>
              <p:cNvSpPr txBox="1"/>
              <p:nvPr/>
            </p:nvSpPr>
            <p:spPr>
              <a:xfrm>
                <a:off x="4843910" y="2246794"/>
                <a:ext cx="12850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smtClean="0">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𝐗</m:t>
                          </m:r>
                        </m:e>
                      </m:acc>
                      <m:r>
                        <a:rPr lang="en-US" altLang="zh-CN" sz="2400" b="1" i="0" smtClean="0">
                          <a:solidFill>
                            <a:srgbClr val="FF0000"/>
                          </a:solidFill>
                          <a:latin typeface="Cambria Math" panose="02040503050406030204" pitchFamily="18" charset="0"/>
                        </a:rPr>
                        <m:t>= </m:t>
                      </m:r>
                      <m:r>
                        <a:rPr lang="en-US" altLang="zh-CN" sz="2400" b="1" i="0">
                          <a:solidFill>
                            <a:srgbClr val="FF0000"/>
                          </a:solidFill>
                          <a:latin typeface="Cambria Math" panose="02040503050406030204" pitchFamily="18" charset="0"/>
                        </a:rPr>
                        <m:t>𝐏</m:t>
                      </m:r>
                      <m:r>
                        <a:rPr lang="en-US" altLang="zh-CN" sz="2400" b="1" i="0">
                          <a:solidFill>
                            <a:srgbClr val="FF0000"/>
                          </a:solidFill>
                          <a:latin typeface="Cambria Math" panose="02040503050406030204" pitchFamily="18" charset="0"/>
                        </a:rPr>
                        <m:t>\</m:t>
                      </m:r>
                      <m:r>
                        <a:rPr lang="en-US" altLang="zh-CN" sz="2400" b="1" i="0">
                          <a:solidFill>
                            <a:srgbClr val="FF0000"/>
                          </a:solidFill>
                          <a:latin typeface="Cambria Math" panose="02040503050406030204" pitchFamily="18" charset="0"/>
                        </a:rPr>
                        <m:t>𝐗</m:t>
                      </m:r>
                    </m:oMath>
                  </m:oMathPara>
                </a14:m>
                <a:endParaRPr lang="zh-CN" altLang="en-US" sz="2400" b="1" dirty="0" smtClean="0">
                  <a:solidFill>
                    <a:srgbClr val="FF0000"/>
                  </a:solidFill>
                  <a:latin typeface="微软雅黑" panose="020B0503020204020204" pitchFamily="34" charset="-122"/>
                  <a:ea typeface="微软雅黑" panose="020B0503020204020204" pitchFamily="34" charset="-122"/>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4843910" y="2246794"/>
                <a:ext cx="1285032" cy="369332"/>
              </a:xfrm>
              <a:prstGeom prst="rect">
                <a:avLst/>
              </a:prstGeom>
              <a:blipFill rotWithShape="0">
                <a:blip r:embed="rId8"/>
                <a:stretch>
                  <a:fillRect l="-4762" t="-3333" r="-4286" b="-36667"/>
                </a:stretch>
              </a:blipFill>
            </p:spPr>
            <p:txBody>
              <a:bodyPr/>
              <a:lstStyle/>
              <a:p>
                <a:r>
                  <a:rPr lang="zh-CN" altLang="en-US">
                    <a:noFill/>
                  </a:rPr>
                  <a:t> </a:t>
                </a:r>
              </a:p>
            </p:txBody>
          </p:sp>
        </mc:Fallback>
      </mc:AlternateContent>
      <p:sp>
        <p:nvSpPr>
          <p:cNvPr id="67" name="矩形 66"/>
          <p:cNvSpPr/>
          <p:nvPr/>
        </p:nvSpPr>
        <p:spPr>
          <a:xfrm>
            <a:off x="351170" y="553423"/>
            <a:ext cx="3570208"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The </a:t>
            </a:r>
            <a:r>
              <a:rPr lang="zh-CN" altLang="en-US" sz="2800" dirty="0">
                <a:latin typeface="微软雅黑" panose="020B0503020204020204" pitchFamily="34" charset="-122"/>
                <a:ea typeface="微软雅黑" panose="020B0503020204020204" pitchFamily="34" charset="-122"/>
              </a:rPr>
              <a:t>Basic </a:t>
            </a:r>
            <a:r>
              <a:rPr lang="zh-CN" altLang="en-US"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7961541" y="1422428"/>
            <a:ext cx="4074459" cy="3403587"/>
            <a:chOff x="7514237" y="920141"/>
            <a:chExt cx="4074459" cy="3403587"/>
          </a:xfrm>
        </p:grpSpPr>
        <p:grpSp>
          <p:nvGrpSpPr>
            <p:cNvPr id="68" name="组合 67"/>
            <p:cNvGrpSpPr/>
            <p:nvPr/>
          </p:nvGrpSpPr>
          <p:grpSpPr>
            <a:xfrm>
              <a:off x="7683500" y="3954396"/>
              <a:ext cx="3838601" cy="369332"/>
              <a:chOff x="7872186" y="3765709"/>
              <a:chExt cx="3838601" cy="369332"/>
            </a:xfrm>
          </p:grpSpPr>
          <p:sp>
            <p:nvSpPr>
              <p:cNvPr id="70" name="文本框 69"/>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72" name="文本框 71"/>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74" name="文本框 73"/>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76" name="文本框 75"/>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77" name="组合 76"/>
            <p:cNvGrpSpPr/>
            <p:nvPr/>
          </p:nvGrpSpPr>
          <p:grpSpPr>
            <a:xfrm>
              <a:off x="7514237" y="920141"/>
              <a:ext cx="4074459" cy="3039396"/>
              <a:chOff x="7702923" y="731454"/>
              <a:chExt cx="4074459" cy="3039396"/>
            </a:xfrm>
          </p:grpSpPr>
          <p:grpSp>
            <p:nvGrpSpPr>
              <p:cNvPr id="80" name="组合 79"/>
              <p:cNvGrpSpPr/>
              <p:nvPr/>
            </p:nvGrpSpPr>
            <p:grpSpPr>
              <a:xfrm>
                <a:off x="8796860" y="731454"/>
                <a:ext cx="2081350" cy="1031789"/>
                <a:chOff x="8796860" y="731454"/>
                <a:chExt cx="2081350" cy="1031789"/>
              </a:xfrm>
            </p:grpSpPr>
            <p:sp>
              <p:nvSpPr>
                <p:cNvPr id="111" name="椭圆 110"/>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12" name="组合 111"/>
                <p:cNvGrpSpPr/>
                <p:nvPr/>
              </p:nvGrpSpPr>
              <p:grpSpPr>
                <a:xfrm>
                  <a:off x="8796860" y="888456"/>
                  <a:ext cx="1045602" cy="874787"/>
                  <a:chOff x="8796860" y="888456"/>
                  <a:chExt cx="1045602" cy="874787"/>
                </a:xfrm>
              </p:grpSpPr>
              <p:cxnSp>
                <p:nvCxnSpPr>
                  <p:cNvPr id="116" name="直接连接符 115"/>
                  <p:cNvCxnSpPr>
                    <a:stCxn id="111" idx="4"/>
                    <a:endCxn id="97"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13" name="组合 112"/>
                <p:cNvGrpSpPr/>
                <p:nvPr/>
              </p:nvGrpSpPr>
              <p:grpSpPr>
                <a:xfrm>
                  <a:off x="9842462" y="888456"/>
                  <a:ext cx="1035748" cy="874787"/>
                  <a:chOff x="9842462" y="888456"/>
                  <a:chExt cx="1035748" cy="874787"/>
                </a:xfrm>
              </p:grpSpPr>
              <p:cxnSp>
                <p:nvCxnSpPr>
                  <p:cNvPr id="114" name="直接连接符 113"/>
                  <p:cNvCxnSpPr>
                    <a:stCxn id="111" idx="4"/>
                    <a:endCxn id="84"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5" name="文本框 114"/>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81" name="组合 80"/>
              <p:cNvGrpSpPr/>
              <p:nvPr/>
            </p:nvGrpSpPr>
            <p:grpSpPr>
              <a:xfrm>
                <a:off x="7702923" y="1763243"/>
                <a:ext cx="2003612" cy="2007607"/>
                <a:chOff x="7702923" y="1763243"/>
                <a:chExt cx="2003612" cy="2007607"/>
              </a:xfrm>
            </p:grpSpPr>
            <p:sp>
              <p:nvSpPr>
                <p:cNvPr id="97" name="椭圆 96"/>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8" name="椭圆 97"/>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9" name="椭圆 9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0" name="椭圆 99"/>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01" name="直接连接符 100"/>
                <p:cNvCxnSpPr>
                  <a:stCxn id="97" idx="4"/>
                  <a:endCxn id="98"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02" name="直接连接符 101"/>
                <p:cNvCxnSpPr>
                  <a:stCxn id="98" idx="4"/>
                  <a:endCxn id="100"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3" name="直接连接符 102"/>
                <p:cNvCxnSpPr>
                  <a:stCxn id="98" idx="4"/>
                  <a:endCxn id="9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4" name="直接连接符 43"/>
                <p:cNvCxnSpPr>
                  <a:stCxn id="97" idx="2"/>
                  <a:endCxn id="100"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5" name="直接连接符 49"/>
                <p:cNvCxnSpPr>
                  <a:stCxn id="97" idx="6"/>
                  <a:endCxn id="9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06" name="文本框 105"/>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7" name="文本框 106"/>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8" name="文本框 107"/>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9" name="文本框 108"/>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10" name="文本框 109"/>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82" name="组合 81"/>
              <p:cNvGrpSpPr/>
              <p:nvPr/>
            </p:nvGrpSpPr>
            <p:grpSpPr>
              <a:xfrm>
                <a:off x="9935135" y="1763243"/>
                <a:ext cx="1842247" cy="2007607"/>
                <a:chOff x="9935135" y="1763243"/>
                <a:chExt cx="1842247" cy="2007607"/>
              </a:xfrm>
            </p:grpSpPr>
            <p:sp>
              <p:nvSpPr>
                <p:cNvPr id="83" name="椭圆 82"/>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4" name="椭圆 83"/>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5" name="椭圆 84"/>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6" name="椭圆 85"/>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87" name="直接连接符 86"/>
                <p:cNvCxnSpPr>
                  <a:stCxn id="84" idx="4"/>
                  <a:endCxn id="83"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8" name="直接连接符 87"/>
                <p:cNvCxnSpPr>
                  <a:stCxn id="83" idx="3"/>
                  <a:endCxn id="85"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9" name="直接连接符 88"/>
                <p:cNvCxnSpPr>
                  <a:stCxn id="83" idx="5"/>
                  <a:endCxn id="86"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0" name="直接连接符 58"/>
                <p:cNvCxnSpPr>
                  <a:stCxn id="84" idx="2"/>
                  <a:endCxn id="85"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1" name="直接连接符 61"/>
                <p:cNvCxnSpPr>
                  <a:stCxn id="84" idx="6"/>
                  <a:endCxn id="86"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92" name="文本框 91"/>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3" name="文本框 92"/>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4" name="文本框 93"/>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5" name="文本框 9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96" name="文本框 9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sp>
        <p:nvSpPr>
          <p:cNvPr id="121" name="矩形 120"/>
          <p:cNvSpPr/>
          <p:nvPr/>
        </p:nvSpPr>
        <p:spPr>
          <a:xfrm>
            <a:off x="383200" y="1546255"/>
            <a:ext cx="3579378"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a ) </a:t>
            </a:r>
            <a:r>
              <a:rPr lang="en-US" altLang="zh-CN" sz="2000" dirty="0" smtClean="0">
                <a:latin typeface="微软雅黑" panose="020B0503020204020204" pitchFamily="34" charset="-122"/>
                <a:ea typeface="微软雅黑" panose="020B0503020204020204" pitchFamily="34" charset="-122"/>
              </a:rPr>
              <a:t>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122" name="矩形 121"/>
          <p:cNvSpPr/>
          <p:nvPr/>
        </p:nvSpPr>
        <p:spPr>
          <a:xfrm>
            <a:off x="383200" y="2187426"/>
            <a:ext cx="3477940"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123" name="组合 122"/>
          <p:cNvGrpSpPr/>
          <p:nvPr/>
        </p:nvGrpSpPr>
        <p:grpSpPr>
          <a:xfrm>
            <a:off x="4813156" y="753432"/>
            <a:ext cx="2825262" cy="504093"/>
            <a:chOff x="3200400" y="1266092"/>
            <a:chExt cx="2825262" cy="504093"/>
          </a:xfrm>
        </p:grpSpPr>
        <p:cxnSp>
          <p:nvCxnSpPr>
            <p:cNvPr id="124" name="直接连接符 123"/>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6" name="矩形 125"/>
          <p:cNvSpPr/>
          <p:nvPr/>
        </p:nvSpPr>
        <p:spPr>
          <a:xfrm>
            <a:off x="4656000" y="249340"/>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128" name="组合 127"/>
          <p:cNvGrpSpPr/>
          <p:nvPr/>
        </p:nvGrpSpPr>
        <p:grpSpPr>
          <a:xfrm>
            <a:off x="4967929" y="825316"/>
            <a:ext cx="591670" cy="522664"/>
            <a:chOff x="3598147" y="3255317"/>
            <a:chExt cx="591670" cy="522664"/>
          </a:xfrm>
        </p:grpSpPr>
        <p:sp>
          <p:nvSpPr>
            <p:cNvPr id="129" name="椭圆 12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0" name="文本框 12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131" name="组合 130"/>
          <p:cNvGrpSpPr/>
          <p:nvPr/>
        </p:nvGrpSpPr>
        <p:grpSpPr>
          <a:xfrm>
            <a:off x="5506729" y="825316"/>
            <a:ext cx="591670" cy="522664"/>
            <a:chOff x="3598147" y="3255317"/>
            <a:chExt cx="591670" cy="522664"/>
          </a:xfrm>
        </p:grpSpPr>
        <p:sp>
          <p:nvSpPr>
            <p:cNvPr id="132" name="椭圆 13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3" name="文本框 13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134" name="组合 133"/>
          <p:cNvGrpSpPr/>
          <p:nvPr/>
        </p:nvGrpSpPr>
        <p:grpSpPr>
          <a:xfrm>
            <a:off x="6045529" y="825316"/>
            <a:ext cx="591670" cy="522664"/>
            <a:chOff x="3598147" y="3255317"/>
            <a:chExt cx="591670" cy="522664"/>
          </a:xfrm>
        </p:grpSpPr>
        <p:sp>
          <p:nvSpPr>
            <p:cNvPr id="135" name="椭圆 13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6" name="文本框 13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137" name="组合 136"/>
          <p:cNvGrpSpPr/>
          <p:nvPr/>
        </p:nvGrpSpPr>
        <p:grpSpPr>
          <a:xfrm>
            <a:off x="6584330" y="825316"/>
            <a:ext cx="591670" cy="522664"/>
            <a:chOff x="3598147" y="3255317"/>
            <a:chExt cx="591670" cy="522664"/>
          </a:xfrm>
        </p:grpSpPr>
        <p:sp>
          <p:nvSpPr>
            <p:cNvPr id="138" name="椭圆 13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9" name="文本框 13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sp>
        <p:nvSpPr>
          <p:cNvPr id="140" name="文本框 139"/>
          <p:cNvSpPr txBox="1"/>
          <p:nvPr/>
        </p:nvSpPr>
        <p:spPr>
          <a:xfrm>
            <a:off x="1022238" y="2998637"/>
            <a:ext cx="1026789" cy="400110"/>
          </a:xfrm>
          <a:prstGeom prst="rect">
            <a:avLst/>
          </a:prstGeom>
          <a:noFill/>
        </p:spPr>
        <p:txBody>
          <a:bodyPr wrap="square" rtlCol="0">
            <a:spAutoFit/>
          </a:bodyPr>
          <a:lstStyle/>
          <a:p>
            <a:pPr algn="ctr"/>
            <a:r>
              <a:rPr lang="en-US" altLang="zh-CN" sz="2000" b="1" spc="300" dirty="0" smtClean="0"/>
              <a:t>T(v,</a:t>
            </a:r>
            <a:r>
              <a:rPr lang="en-US" altLang="zh-CN" sz="2000" b="1" dirty="0" smtClean="0"/>
              <a:t>X </a:t>
            </a:r>
            <a:r>
              <a:rPr lang="en-US" altLang="zh-CN" sz="2000" b="1" spc="300" dirty="0" smtClean="0"/>
              <a:t>)</a:t>
            </a:r>
            <a:endParaRPr lang="zh-CN" altLang="en-US" sz="2000" b="1" spc="300" dirty="0"/>
          </a:p>
        </p:txBody>
      </p:sp>
      <mc:AlternateContent xmlns:mc="http://schemas.openxmlformats.org/markup-compatibility/2006" xmlns:a14="http://schemas.microsoft.com/office/drawing/2010/main">
        <mc:Choice Requires="a14">
          <p:sp>
            <p:nvSpPr>
              <p:cNvPr id="141" name="文本框 140"/>
              <p:cNvSpPr txBox="1"/>
              <p:nvPr/>
            </p:nvSpPr>
            <p:spPr>
              <a:xfrm>
                <a:off x="3681724" y="3020534"/>
                <a:ext cx="1323560" cy="400110"/>
              </a:xfrm>
              <a:prstGeom prst="rect">
                <a:avLst/>
              </a:prstGeom>
              <a:noFill/>
            </p:spPr>
            <p:txBody>
              <a:bodyPr wrap="square" rtlCol="0">
                <a:spAutoFit/>
              </a:bodyPr>
              <a:lstStyle/>
              <a:p>
                <a:pPr algn="ctr"/>
                <a:r>
                  <a:rPr lang="en-US" altLang="zh-CN" sz="2000" b="1" spc="300" dirty="0" smtClean="0">
                    <a:solidFill>
                      <a:srgbClr val="FF0000"/>
                    </a:solidFill>
                  </a:rPr>
                  <a:t>T’(v</a:t>
                </a:r>
                <a:r>
                  <a:rPr lang="en-US" altLang="zh-CN" sz="2000" b="1" spc="300" dirty="0">
                    <a:solidFill>
                      <a:srgbClr val="FF0000"/>
                    </a:solidFill>
                  </a:rPr>
                  <a:t>,</a:t>
                </a:r>
                <a:r>
                  <a:rPr lang="zh-CN" altLang="en-US" sz="2000" b="1" spc="300" dirty="0">
                    <a:solidFill>
                      <a:srgbClr val="FF0000"/>
                    </a:solidFill>
                  </a:rPr>
                  <a:t> </a:t>
                </a:r>
                <a14:m>
                  <m:oMath xmlns:m="http://schemas.openxmlformats.org/officeDocument/2006/math">
                    <m:acc>
                      <m:accPr>
                        <m:chr m:val="̅"/>
                        <m:ctrlPr>
                          <a:rPr lang="zh-CN" altLang="en-US" sz="2000" b="1" i="1" spc="300">
                            <a:solidFill>
                              <a:srgbClr val="FF0000"/>
                            </a:solidFill>
                            <a:latin typeface="Cambria Math" panose="02040503050406030204" pitchFamily="18" charset="0"/>
                          </a:rPr>
                        </m:ctrlPr>
                      </m:accPr>
                      <m:e>
                        <m:r>
                          <a:rPr lang="en-US" altLang="zh-CN" sz="2000" b="1" spc="300">
                            <a:solidFill>
                              <a:srgbClr val="FF0000"/>
                            </a:solidFill>
                            <a:latin typeface="Cambria Math" panose="02040503050406030204" pitchFamily="18" charset="0"/>
                          </a:rPr>
                          <m:t>𝐗</m:t>
                        </m:r>
                      </m:e>
                    </m:acc>
                  </m:oMath>
                </a14:m>
                <a:r>
                  <a:rPr lang="en-US" altLang="zh-CN" sz="2000" b="1" spc="300" dirty="0">
                    <a:solidFill>
                      <a:srgbClr val="FF0000"/>
                    </a:solidFill>
                  </a:rPr>
                  <a:t> )</a:t>
                </a:r>
                <a:endParaRPr lang="zh-CN" altLang="en-US" sz="2000" b="1" spc="300" dirty="0">
                  <a:solidFill>
                    <a:srgbClr val="FF0000"/>
                  </a:solidFill>
                </a:endParaRPr>
              </a:p>
            </p:txBody>
          </p:sp>
        </mc:Choice>
        <mc:Fallback xmlns="">
          <p:sp>
            <p:nvSpPr>
              <p:cNvPr id="141" name="文本框 140"/>
              <p:cNvSpPr txBox="1">
                <a:spLocks noRot="1" noChangeAspect="1" noMove="1" noResize="1" noEditPoints="1" noAdjustHandles="1" noChangeArrowheads="1" noChangeShapeType="1" noTextEdit="1"/>
              </p:cNvSpPr>
              <p:nvPr/>
            </p:nvSpPr>
            <p:spPr>
              <a:xfrm>
                <a:off x="3681724" y="3020534"/>
                <a:ext cx="1323560" cy="400110"/>
              </a:xfrm>
              <a:prstGeom prst="rect">
                <a:avLst/>
              </a:prstGeom>
              <a:blipFill rotWithShape="0">
                <a:blip r:embed="rId9"/>
                <a:stretch>
                  <a:fillRect l="-4608" t="-7576" r="-10599"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p:cNvSpPr txBox="1"/>
              <p:nvPr/>
            </p:nvSpPr>
            <p:spPr>
              <a:xfrm>
                <a:off x="1131435" y="4522293"/>
                <a:ext cx="5377022" cy="461665"/>
              </a:xfrm>
              <a:prstGeom prst="rect">
                <a:avLst/>
              </a:prstGeom>
              <a:noFill/>
            </p:spPr>
            <p:txBody>
              <a:bodyPr wrap="square" rtlCol="0">
                <a:spAutoFit/>
              </a:bodyPr>
              <a:lstStyle/>
              <a:p>
                <a:pPr algn="ctr"/>
                <a:r>
                  <a:rPr lang="en-US" altLang="zh-CN" sz="2400" b="1" spc="300" dirty="0" smtClean="0">
                    <a:solidFill>
                      <a:srgbClr val="FF0000"/>
                    </a:solidFill>
                    <a:latin typeface="微软雅黑" panose="020B0503020204020204" pitchFamily="34" charset="-122"/>
                    <a:ea typeface="微软雅黑" panose="020B0503020204020204" pitchFamily="34" charset="-122"/>
                  </a:rPr>
                  <a:t>T</a:t>
                </a:r>
                <a:r>
                  <a:rPr lang="en-US" altLang="zh-CN" sz="2400" b="1" spc="300" dirty="0" smtClean="0">
                    <a:solidFill>
                      <a:srgbClr val="FF0000"/>
                    </a:solidFill>
                    <a:latin typeface="+mj-lt"/>
                    <a:ea typeface="+mj-ea"/>
                  </a:rPr>
                  <a:t>’</a:t>
                </a:r>
                <a:r>
                  <a:rPr lang="en-US" altLang="zh-CN" sz="2400" b="1" spc="300" dirty="0" smtClean="0">
                    <a:solidFill>
                      <a:srgbClr val="FF0000"/>
                    </a:solidFill>
                    <a:latin typeface="微软雅黑" panose="020B0503020204020204" pitchFamily="34" charset="-122"/>
                    <a:ea typeface="微软雅黑" panose="020B0503020204020204" pitchFamily="34" charset="-122"/>
                  </a:rPr>
                  <a:t>(v</a:t>
                </a:r>
                <a:r>
                  <a:rPr lang="en-US" altLang="zh-CN" sz="2400" b="1" spc="300" dirty="0">
                    <a:solidFill>
                      <a:srgbClr val="FF0000"/>
                    </a:solidFill>
                    <a:latin typeface="微软雅黑" panose="020B0503020204020204" pitchFamily="34" charset="-122"/>
                    <a:ea typeface="微软雅黑" panose="020B0503020204020204" pitchFamily="34" charset="-122"/>
                  </a:rPr>
                  <a:t>,</a:t>
                </a:r>
                <a:r>
                  <a:rPr lang="zh-CN" altLang="en-US" sz="2400" b="1" spc="3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b="1" i="1" spc="300">
                            <a:solidFill>
                              <a:srgbClr val="FF0000"/>
                            </a:solidFill>
                            <a:latin typeface="Cambria Math" panose="02040503050406030204" pitchFamily="18" charset="0"/>
                          </a:rPr>
                        </m:ctrlPr>
                      </m:accPr>
                      <m:e>
                        <m:r>
                          <a:rPr lang="en-US" altLang="zh-CN" sz="2400" b="1" spc="300">
                            <a:solidFill>
                              <a:srgbClr val="FF0000"/>
                            </a:solidFill>
                            <a:latin typeface="Cambria Math" panose="02040503050406030204" pitchFamily="18" charset="0"/>
                          </a:rPr>
                          <m:t>𝐗</m:t>
                        </m:r>
                      </m:e>
                    </m:acc>
                  </m:oMath>
                </a14:m>
                <a:r>
                  <a:rPr lang="en-US" altLang="zh-CN" sz="2400" b="1" spc="300" dirty="0">
                    <a:solidFill>
                      <a:srgbClr val="FF0000"/>
                    </a:solidFill>
                    <a:latin typeface="微软雅黑" panose="020B0503020204020204" pitchFamily="34" charset="-122"/>
                    <a:ea typeface="微软雅黑" panose="020B0503020204020204" pitchFamily="34" charset="-122"/>
                  </a:rPr>
                  <a:t> </a:t>
                </a:r>
                <a:r>
                  <a:rPr lang="en-US" altLang="zh-CN" sz="2400" b="1" spc="300" dirty="0" smtClean="0">
                    <a:solidFill>
                      <a:srgbClr val="FF0000"/>
                    </a:solidFill>
                    <a:latin typeface="微软雅黑" panose="020B0503020204020204" pitchFamily="34" charset="-122"/>
                    <a:ea typeface="微软雅黑" panose="020B0503020204020204" pitchFamily="34" charset="-122"/>
                  </a:rPr>
                  <a:t>)</a:t>
                </a:r>
                <a:r>
                  <a:rPr lang="en-US" altLang="zh-CN" sz="2400" b="1" spc="300" dirty="0" smtClean="0">
                    <a:latin typeface="微软雅黑" panose="020B0503020204020204" pitchFamily="34" charset="-122"/>
                    <a:ea typeface="微软雅黑" panose="020B0503020204020204" pitchFamily="34" charset="-122"/>
                  </a:rPr>
                  <a:t>∪</a:t>
                </a:r>
                <a:r>
                  <a:rPr lang="en-US" altLang="zh-CN" sz="2400" b="1" dirty="0" smtClean="0">
                    <a:latin typeface="+mj-lt"/>
                    <a:ea typeface="微软雅黑" panose="020B0503020204020204" pitchFamily="34" charset="-122"/>
                  </a:rPr>
                  <a:t>Shortest-path( v , </a:t>
                </a:r>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𝒗</m:t>
                        </m:r>
                        <m:r>
                          <a:rPr lang="en-US" altLang="zh-CN" sz="2400" b="1" i="1" spc="-150" baseline="-25000">
                            <a:latin typeface="Cambria Math" panose="02040503050406030204" pitchFamily="18" charset="0"/>
                          </a:rPr>
                          <m:t>𝒑</m:t>
                        </m:r>
                      </m:e>
                    </m:acc>
                  </m:oMath>
                </a14:m>
                <a:r>
                  <a:rPr lang="en-US" altLang="zh-CN" sz="2400" b="1" dirty="0" smtClean="0">
                    <a:latin typeface="+mj-lt"/>
                    <a:ea typeface="微软雅黑" panose="020B0503020204020204" pitchFamily="34" charset="-122"/>
                  </a:rPr>
                  <a:t> )</a:t>
                </a:r>
                <a:endParaRPr lang="zh-CN" altLang="en-US" sz="2400" b="1" dirty="0">
                  <a:solidFill>
                    <a:srgbClr val="FF0000"/>
                  </a:solidFill>
                  <a:latin typeface="+mj-lt"/>
                  <a:ea typeface="微软雅黑" panose="020B0503020204020204" pitchFamily="34" charset="-122"/>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1131435" y="4522293"/>
                <a:ext cx="5377022" cy="461665"/>
              </a:xfrm>
              <a:prstGeom prst="rect">
                <a:avLst/>
              </a:prstGeom>
              <a:blipFill rotWithShape="0">
                <a:blip r:embed="rId10"/>
                <a:stretch>
                  <a:fillRect t="-11842" b="-28947"/>
                </a:stretch>
              </a:blipFill>
            </p:spPr>
            <p:txBody>
              <a:bodyPr/>
              <a:lstStyle/>
              <a:p>
                <a:r>
                  <a:rPr lang="zh-CN" altLang="en-US">
                    <a:noFill/>
                  </a:rPr>
                  <a:t> </a:t>
                </a:r>
              </a:p>
            </p:txBody>
          </p:sp>
        </mc:Fallback>
      </mc:AlternateContent>
      <p:cxnSp>
        <p:nvCxnSpPr>
          <p:cNvPr id="144" name="直接连接符 143"/>
          <p:cNvCxnSpPr>
            <a:stCxn id="98" idx="4"/>
            <a:endCxn id="100" idx="7"/>
          </p:cNvCxnSpPr>
          <p:nvPr/>
        </p:nvCxnSpPr>
        <p:spPr>
          <a:xfrm flipH="1">
            <a:off x="8499328" y="3700792"/>
            <a:ext cx="553606"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48" name="直接连接符 147"/>
          <p:cNvCxnSpPr>
            <a:stCxn id="98" idx="4"/>
            <a:endCxn id="99" idx="1"/>
          </p:cNvCxnSpPr>
          <p:nvPr/>
        </p:nvCxnSpPr>
        <p:spPr>
          <a:xfrm>
            <a:off x="9052934" y="3700792"/>
            <a:ext cx="463839"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2" name="直接连接符 151"/>
          <p:cNvCxnSpPr>
            <a:stCxn id="97" idx="4"/>
            <a:endCxn id="98" idx="0"/>
          </p:cNvCxnSpPr>
          <p:nvPr/>
        </p:nvCxnSpPr>
        <p:spPr>
          <a:xfrm flipH="1">
            <a:off x="9052934" y="2611219"/>
            <a:ext cx="2544" cy="932571"/>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5" name="直接连接符 154"/>
          <p:cNvCxnSpPr>
            <a:stCxn id="111" idx="4"/>
            <a:endCxn id="97" idx="0"/>
          </p:cNvCxnSpPr>
          <p:nvPr/>
        </p:nvCxnSpPr>
        <p:spPr>
          <a:xfrm flipH="1">
            <a:off x="9055478" y="1579430"/>
            <a:ext cx="1045602" cy="874787"/>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8" name="直接连接符 157"/>
          <p:cNvCxnSpPr>
            <a:stCxn id="84" idx="0"/>
            <a:endCxn id="111" idx="4"/>
          </p:cNvCxnSpPr>
          <p:nvPr/>
        </p:nvCxnSpPr>
        <p:spPr>
          <a:xfrm flipH="1" flipV="1">
            <a:off x="10101080" y="1579430"/>
            <a:ext cx="1035748" cy="874787"/>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1" name="直接连接符 160"/>
          <p:cNvCxnSpPr>
            <a:stCxn id="83" idx="0"/>
            <a:endCxn id="84" idx="4"/>
          </p:cNvCxnSpPr>
          <p:nvPr/>
        </p:nvCxnSpPr>
        <p:spPr>
          <a:xfrm flipH="1" flipV="1">
            <a:off x="11136828" y="2611219"/>
            <a:ext cx="5489" cy="947811"/>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4" name="直接连接符 163"/>
          <p:cNvCxnSpPr>
            <a:stCxn id="85" idx="7"/>
            <a:endCxn id="83" idx="3"/>
          </p:cNvCxnSpPr>
          <p:nvPr/>
        </p:nvCxnSpPr>
        <p:spPr>
          <a:xfrm flipV="1">
            <a:off x="10610152" y="3693040"/>
            <a:ext cx="476656" cy="634774"/>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8" name="直接连接符 167"/>
          <p:cNvCxnSpPr>
            <a:stCxn id="86" idx="1"/>
            <a:endCxn id="83" idx="5"/>
          </p:cNvCxnSpPr>
          <p:nvPr/>
        </p:nvCxnSpPr>
        <p:spPr>
          <a:xfrm flipH="1" flipV="1">
            <a:off x="11197826" y="3693040"/>
            <a:ext cx="377073" cy="634774"/>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3" name="文本框 172"/>
              <p:cNvSpPr txBox="1"/>
              <p:nvPr/>
            </p:nvSpPr>
            <p:spPr>
              <a:xfrm>
                <a:off x="480643" y="4082613"/>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173" name="文本框 172"/>
              <p:cNvSpPr txBox="1">
                <a:spLocks noRot="1" noChangeAspect="1" noMove="1" noResize="1" noEditPoints="1" noAdjustHandles="1" noChangeArrowheads="1" noChangeShapeType="1" noTextEdit="1"/>
              </p:cNvSpPr>
              <p:nvPr/>
            </p:nvSpPr>
            <p:spPr>
              <a:xfrm>
                <a:off x="480643" y="4082613"/>
                <a:ext cx="5377022" cy="468270"/>
              </a:xfrm>
              <a:prstGeom prst="rect">
                <a:avLst/>
              </a:prstGeom>
              <a:blipFill rotWithShape="0">
                <a:blip r:embed="rId11"/>
                <a:stretch>
                  <a:fillRect t="-1039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矩形 173"/>
              <p:cNvSpPr/>
              <p:nvPr/>
            </p:nvSpPr>
            <p:spPr>
              <a:xfrm>
                <a:off x="7212036" y="753589"/>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174" name="矩形 173"/>
              <p:cNvSpPr>
                <a:spLocks noRot="1" noChangeAspect="1" noMove="1" noResize="1" noEditPoints="1" noAdjustHandles="1" noChangeArrowheads="1" noChangeShapeType="1" noTextEdit="1"/>
              </p:cNvSpPr>
              <p:nvPr/>
            </p:nvSpPr>
            <p:spPr>
              <a:xfrm>
                <a:off x="7212036" y="753589"/>
                <a:ext cx="1284326" cy="468270"/>
              </a:xfrm>
              <a:prstGeom prst="rect">
                <a:avLst/>
              </a:prstGeom>
              <a:blipFill rotWithShape="0">
                <a:blip r:embed="rId12"/>
                <a:stretch>
                  <a:fillRect l="-948" t="-9211" r="-6635" b="-30263"/>
                </a:stretch>
              </a:blipFill>
            </p:spPr>
            <p:txBody>
              <a:bodyPr/>
              <a:lstStyle/>
              <a:p>
                <a:r>
                  <a:rPr lang="zh-CN" altLang="en-US">
                    <a:noFill/>
                  </a:rPr>
                  <a:t> </a:t>
                </a:r>
              </a:p>
            </p:txBody>
          </p:sp>
        </mc:Fallback>
      </mc:AlternateContent>
      <p:cxnSp>
        <p:nvCxnSpPr>
          <p:cNvPr id="175" name="直接连接符 174"/>
          <p:cNvCxnSpPr>
            <a:stCxn id="99" idx="3"/>
            <a:endCxn id="54" idx="0"/>
          </p:cNvCxnSpPr>
          <p:nvPr/>
        </p:nvCxnSpPr>
        <p:spPr>
          <a:xfrm flipH="1">
            <a:off x="9102830" y="4438832"/>
            <a:ext cx="413943" cy="532144"/>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78" name="直接连接符 177"/>
          <p:cNvCxnSpPr>
            <a:stCxn id="57" idx="7"/>
            <a:endCxn id="85" idx="3"/>
          </p:cNvCxnSpPr>
          <p:nvPr/>
        </p:nvCxnSpPr>
        <p:spPr>
          <a:xfrm flipV="1">
            <a:off x="10110519" y="4438832"/>
            <a:ext cx="388615" cy="576447"/>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81" name="直接连接符 180"/>
          <p:cNvCxnSpPr>
            <a:stCxn id="60" idx="7"/>
            <a:endCxn id="86" idx="3"/>
          </p:cNvCxnSpPr>
          <p:nvPr/>
        </p:nvCxnSpPr>
        <p:spPr>
          <a:xfrm flipV="1">
            <a:off x="11138920" y="4438832"/>
            <a:ext cx="435979" cy="574891"/>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sp>
        <p:nvSpPr>
          <p:cNvPr id="184" name="矩形 183"/>
          <p:cNvSpPr/>
          <p:nvPr/>
        </p:nvSpPr>
        <p:spPr>
          <a:xfrm>
            <a:off x="625797" y="3312957"/>
            <a:ext cx="338143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186" name="矩形 185"/>
              <p:cNvSpPr/>
              <p:nvPr/>
            </p:nvSpPr>
            <p:spPr>
              <a:xfrm>
                <a:off x="3132898" y="4151816"/>
                <a:ext cx="2373831" cy="461665"/>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400" b="1" i="1" baseline="-25000">
                            <a:latin typeface="Cambria Math" panose="02040503050406030204" pitchFamily="18" charset="0"/>
                          </a:rPr>
                        </m:ctrlPr>
                      </m:accPr>
                      <m:e>
                        <m:r>
                          <a:rPr lang="en-US" altLang="zh-CN" sz="2400" b="1" i="0" baseline="-25000" smtClean="0">
                            <a:latin typeface="Cambria Math" panose="02040503050406030204" pitchFamily="18" charset="0"/>
                          </a:rPr>
                          <m:t> </m:t>
                        </m:r>
                        <m:r>
                          <a:rPr lang="en-US" altLang="zh-CN" sz="2400" b="1" i="0" spc="-150" baseline="-25000" smtClean="0">
                            <a:latin typeface="Cambria Math" panose="02040503050406030204" pitchFamily="18" charset="0"/>
                          </a:rPr>
                          <m:t>𝐓</m:t>
                        </m:r>
                      </m:e>
                    </m:acc>
                  </m:oMath>
                </a14:m>
                <a:r>
                  <a:rPr lang="zh-CN" altLang="en-US" sz="2400" baseline="-250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(v,P) / f</a:t>
                </a:r>
                <a:r>
                  <a:rPr lang="en-US" altLang="zh-CN" sz="2400" baseline="-25000" dirty="0" smtClean="0">
                    <a:latin typeface="微软雅黑" panose="020B0503020204020204" pitchFamily="34" charset="-122"/>
                    <a:ea typeface="微软雅黑" panose="020B0503020204020204" pitchFamily="34" charset="-122"/>
                  </a:rPr>
                  <a:t>T*</a:t>
                </a:r>
                <a:r>
                  <a:rPr lang="en-US" altLang="zh-CN" sz="2400" dirty="0" smtClean="0">
                    <a:latin typeface="微软雅黑" panose="020B0503020204020204" pitchFamily="34" charset="-122"/>
                    <a:ea typeface="微软雅黑" panose="020B0503020204020204" pitchFamily="34" charset="-122"/>
                  </a:rPr>
                  <a:t>(v,X)</a:t>
                </a:r>
                <a:endParaRPr lang="zh-CN" altLang="en-US" sz="2400" baseline="-25000" dirty="0">
                  <a:latin typeface="微软雅黑" panose="020B0503020204020204" pitchFamily="34" charset="-122"/>
                  <a:ea typeface="微软雅黑" panose="020B0503020204020204" pitchFamily="34" charset="-122"/>
                </a:endParaRPr>
              </a:p>
            </p:txBody>
          </p:sp>
        </mc:Choice>
        <mc:Fallback xmlns="">
          <p:sp>
            <p:nvSpPr>
              <p:cNvPr id="186" name="矩形 185"/>
              <p:cNvSpPr>
                <a:spLocks noRot="1" noChangeAspect="1" noMove="1" noResize="1" noEditPoints="1" noAdjustHandles="1" noChangeArrowheads="1" noChangeShapeType="1" noTextEdit="1"/>
              </p:cNvSpPr>
              <p:nvPr/>
            </p:nvSpPr>
            <p:spPr>
              <a:xfrm>
                <a:off x="3132898" y="4151816"/>
                <a:ext cx="2373831" cy="461665"/>
              </a:xfrm>
              <a:prstGeom prst="rect">
                <a:avLst/>
              </a:prstGeom>
              <a:blipFill rotWithShape="0">
                <a:blip r:embed="rId13"/>
                <a:stretch>
                  <a:fillRect l="-4113" t="-10526" r="-3085" b="-28947"/>
                </a:stretch>
              </a:blipFill>
            </p:spPr>
            <p:txBody>
              <a:bodyPr/>
              <a:lstStyle/>
              <a:p>
                <a:r>
                  <a:rPr lang="zh-CN" altLang="en-US">
                    <a:noFill/>
                  </a:rPr>
                  <a:t> </a:t>
                </a:r>
              </a:p>
            </p:txBody>
          </p:sp>
        </mc:Fallback>
      </mc:AlternateContent>
      <p:sp>
        <p:nvSpPr>
          <p:cNvPr id="118" name="矩形 117"/>
          <p:cNvSpPr/>
          <p:nvPr/>
        </p:nvSpPr>
        <p:spPr>
          <a:xfrm>
            <a:off x="8350779" y="208627"/>
            <a:ext cx="3657604" cy="707886"/>
          </a:xfrm>
          <a:prstGeom prst="rect">
            <a:avLst/>
          </a:prstGeom>
        </p:spPr>
        <p:txBody>
          <a:bodyPr wrap="none">
            <a:spAutoFit/>
          </a:bodyPr>
          <a:lstStyle/>
          <a:p>
            <a:r>
              <a:rPr lang="en-US" altLang="zh-CN" sz="2000" b="1" dirty="0" smtClean="0"/>
              <a:t>a set D to maintain all the states </a:t>
            </a:r>
          </a:p>
          <a:p>
            <a:r>
              <a:rPr lang="en-US" altLang="zh-CN" sz="2000" b="1" dirty="0" smtClean="0"/>
              <a:t>that have been computed </a:t>
            </a:r>
            <a:endParaRPr lang="zh-CN" altLang="en-US" sz="2000" b="1" dirty="0"/>
          </a:p>
        </p:txBody>
      </p:sp>
    </p:spTree>
    <p:extLst>
      <p:ext uri="{BB962C8B-B14F-4D97-AF65-F5344CB8AC3E}">
        <p14:creationId xmlns:p14="http://schemas.microsoft.com/office/powerpoint/2010/main" val="14703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anim calcmode="lin" valueType="num">
                                      <p:cBhvr>
                                        <p:cTn id="22" dur="500" fill="hold"/>
                                        <p:tgtEl>
                                          <p:spTgt spid="51"/>
                                        </p:tgtEl>
                                        <p:attrNameLst>
                                          <p:attrName>ppt_x</p:attrName>
                                        </p:attrNameLst>
                                      </p:cBhvr>
                                      <p:tavLst>
                                        <p:tav tm="0">
                                          <p:val>
                                            <p:strVal val="#ppt_x"/>
                                          </p:val>
                                        </p:tav>
                                        <p:tav tm="100000">
                                          <p:val>
                                            <p:strVal val="#ppt_x"/>
                                          </p:val>
                                        </p:tav>
                                      </p:tavLst>
                                    </p:anim>
                                    <p:anim calcmode="lin" valueType="num">
                                      <p:cBhvr>
                                        <p:cTn id="23" dur="500" fill="hold"/>
                                        <p:tgtEl>
                                          <p:spTgt spid="51"/>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anim calcmode="lin" valueType="num">
                                      <p:cBhvr>
                                        <p:cTn id="28" dur="500" fill="hold"/>
                                        <p:tgtEl>
                                          <p:spTgt spid="52"/>
                                        </p:tgtEl>
                                        <p:attrNameLst>
                                          <p:attrName>ppt_x</p:attrName>
                                        </p:attrNameLst>
                                      </p:cBhvr>
                                      <p:tavLst>
                                        <p:tav tm="0">
                                          <p:val>
                                            <p:strVal val="#ppt_x"/>
                                          </p:val>
                                        </p:tav>
                                        <p:tav tm="100000">
                                          <p:val>
                                            <p:strVal val="#ppt_x"/>
                                          </p:val>
                                        </p:tav>
                                      </p:tavLst>
                                    </p:anim>
                                    <p:anim calcmode="lin" valueType="num">
                                      <p:cBhvr>
                                        <p:cTn id="29" dur="500" fill="hold"/>
                                        <p:tgtEl>
                                          <p:spTgt spid="52"/>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strVal val="#ppt_x"/>
                                          </p:val>
                                        </p:tav>
                                        <p:tav tm="100000">
                                          <p:val>
                                            <p:strVal val="#ppt_x"/>
                                          </p:val>
                                        </p:tav>
                                      </p:tavLst>
                                    </p:anim>
                                    <p:anim calcmode="lin" valueType="num">
                                      <p:cBhvr>
                                        <p:cTn id="35" dur="500" fill="hold"/>
                                        <p:tgtEl>
                                          <p:spTgt spid="55"/>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wipe(left)">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ipe(down)">
                                      <p:cBhvr>
                                        <p:cTn id="56" dur="500"/>
                                        <p:tgtEl>
                                          <p:spTgt spid="6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wipe(down)">
                                      <p:cBhvr>
                                        <p:cTn id="61" dur="500"/>
                                        <p:tgtEl>
                                          <p:spTgt spid="71"/>
                                        </p:tgtEl>
                                      </p:cBhvr>
                                    </p:animEffect>
                                  </p:childTnLst>
                                </p:cTn>
                              </p:par>
                            </p:childTnLst>
                          </p:cTn>
                        </p:par>
                        <p:par>
                          <p:cTn id="62" fill="hold">
                            <p:stCondLst>
                              <p:cond delay="500"/>
                            </p:stCondLst>
                            <p:childTnLst>
                              <p:par>
                                <p:cTn id="63" presetID="22" presetClass="entr" presetSubtype="4" fill="hold" nodeType="after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wipe(down)">
                                      <p:cBhvr>
                                        <p:cTn id="65" dur="500"/>
                                        <p:tgtEl>
                                          <p:spTgt spid="7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
                                            <p:txEl>
                                              <p:pRg st="2" end="2"/>
                                            </p:txEl>
                                          </p:spTgt>
                                        </p:tgtEl>
                                        <p:attrNameLst>
                                          <p:attrName>style.visibility</p:attrName>
                                        </p:attrNameLst>
                                      </p:cBhvr>
                                      <p:to>
                                        <p:strVal val="visible"/>
                                      </p:to>
                                    </p:set>
                                    <p:animEffect transition="in" filter="wipe(left)">
                                      <p:cBhvr>
                                        <p:cTn id="70" dur="500"/>
                                        <p:tgtEl>
                                          <p:spTgt spid="5">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5">
                                            <p:txEl>
                                              <p:pRg st="0" end="0"/>
                                            </p:txEl>
                                          </p:spTgt>
                                        </p:tgtEl>
                                      </p:cBhvr>
                                    </p:animEffect>
                                    <p:set>
                                      <p:cBhvr>
                                        <p:cTn id="75" dur="1" fill="hold">
                                          <p:stCondLst>
                                            <p:cond delay="499"/>
                                          </p:stCondLst>
                                        </p:cTn>
                                        <p:tgtEl>
                                          <p:spTgt spid="5">
                                            <p:txEl>
                                              <p:pRg st="0" end="0"/>
                                            </p:txEl>
                                          </p:spTgt>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5">
                                            <p:txEl>
                                              <p:pRg st="1" end="1"/>
                                            </p:txEl>
                                          </p:spTgt>
                                        </p:tgtEl>
                                      </p:cBhvr>
                                    </p:animEffect>
                                    <p:set>
                                      <p:cBhvr>
                                        <p:cTn id="78" dur="1" fill="hold">
                                          <p:stCondLst>
                                            <p:cond delay="499"/>
                                          </p:stCondLst>
                                        </p:cTn>
                                        <p:tgtEl>
                                          <p:spTgt spid="5">
                                            <p:txEl>
                                              <p:pRg st="1" end="1"/>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5">
                                            <p:txEl>
                                              <p:pRg st="2" end="2"/>
                                            </p:txEl>
                                          </p:spTgt>
                                        </p:tgtEl>
                                      </p:cBhvr>
                                    </p:animEffect>
                                    <p:set>
                                      <p:cBhvr>
                                        <p:cTn id="81" dur="1" fill="hold">
                                          <p:stCondLst>
                                            <p:cond delay="499"/>
                                          </p:stCondLst>
                                        </p:cTn>
                                        <p:tgtEl>
                                          <p:spTgt spid="5">
                                            <p:txEl>
                                              <p:pRg st="2" end="2"/>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4"/>
                                        </p:tgtEl>
                                      </p:cBhvr>
                                    </p:animEffect>
                                    <p:set>
                                      <p:cBhvr>
                                        <p:cTn id="84" dur="1" fill="hold">
                                          <p:stCondLst>
                                            <p:cond delay="499"/>
                                          </p:stCondLst>
                                        </p:cTn>
                                        <p:tgtEl>
                                          <p:spTgt spid="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lt">
                                    <p:tmPct val="0"/>
                                  </p:iterate>
                                  <p:childTnLst>
                                    <p:set>
                                      <p:cBhvr>
                                        <p:cTn id="88" dur="1" fill="hold">
                                          <p:stCondLst>
                                            <p:cond delay="0"/>
                                          </p:stCondLst>
                                        </p:cTn>
                                        <p:tgtEl>
                                          <p:spTgt spid="121">
                                            <p:txEl>
                                              <p:pRg st="0" end="0"/>
                                            </p:txEl>
                                          </p:spTgt>
                                        </p:tgtEl>
                                        <p:attrNameLst>
                                          <p:attrName>style.visibility</p:attrName>
                                        </p:attrNameLst>
                                      </p:cBhvr>
                                      <p:to>
                                        <p:strVal val="visible"/>
                                      </p:to>
                                    </p:set>
                                    <p:animEffect transition="in" filter="wipe(left)">
                                      <p:cBhvr>
                                        <p:cTn id="89" dur="500"/>
                                        <p:tgtEl>
                                          <p:spTgt spid="121">
                                            <p:txEl>
                                              <p:pRg st="0" end="0"/>
                                            </p:txEl>
                                          </p:spTgt>
                                        </p:tgtEl>
                                      </p:cBhvr>
                                    </p:animEffect>
                                  </p:childTnLst>
                                </p:cTn>
                              </p:par>
                            </p:childTnLst>
                          </p:cTn>
                        </p:par>
                        <p:par>
                          <p:cTn id="90" fill="hold">
                            <p:stCondLst>
                              <p:cond delay="500"/>
                            </p:stCondLst>
                            <p:childTnLst>
                              <p:par>
                                <p:cTn id="91" presetID="22" presetClass="entr" presetSubtype="8" fill="hold" grpId="0" nodeType="afterEffect">
                                  <p:stCondLst>
                                    <p:cond delay="0"/>
                                  </p:stCondLst>
                                  <p:iterate type="lt">
                                    <p:tmPct val="0"/>
                                  </p:iterate>
                                  <p:childTnLst>
                                    <p:set>
                                      <p:cBhvr>
                                        <p:cTn id="92" dur="1" fill="hold">
                                          <p:stCondLst>
                                            <p:cond delay="0"/>
                                          </p:stCondLst>
                                        </p:cTn>
                                        <p:tgtEl>
                                          <p:spTgt spid="122">
                                            <p:txEl>
                                              <p:pRg st="0" end="0"/>
                                            </p:txEl>
                                          </p:spTgt>
                                        </p:tgtEl>
                                        <p:attrNameLst>
                                          <p:attrName>style.visibility</p:attrName>
                                        </p:attrNameLst>
                                      </p:cBhvr>
                                      <p:to>
                                        <p:strVal val="visible"/>
                                      </p:to>
                                    </p:set>
                                    <p:animEffect transition="in" filter="wipe(left)">
                                      <p:cBhvr>
                                        <p:cTn id="93" dur="500"/>
                                        <p:tgtEl>
                                          <p:spTgt spid="122">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wipe(left)">
                                      <p:cBhvr>
                                        <p:cTn id="98" dur="500"/>
                                        <p:tgtEl>
                                          <p:spTgt spid="126"/>
                                        </p:tgtEl>
                                      </p:cBhvr>
                                    </p:animEffect>
                                  </p:childTnLst>
                                </p:cTn>
                              </p:par>
                              <p:par>
                                <p:cTn id="99" presetID="22" presetClass="entr" presetSubtype="8" fill="hold" nodeType="with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wipe(left)">
                                      <p:cBhvr>
                                        <p:cTn id="101" dur="500"/>
                                        <p:tgtEl>
                                          <p:spTgt spid="12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8"/>
                                        </p:tgtEl>
                                        <p:attrNameLst>
                                          <p:attrName>style.visibility</p:attrName>
                                        </p:attrNameLst>
                                      </p:cBhvr>
                                      <p:to>
                                        <p:strVal val="visible"/>
                                      </p:to>
                                    </p:set>
                                    <p:animEffect transition="in" filter="fade">
                                      <p:cBhvr>
                                        <p:cTn id="106" dur="500"/>
                                        <p:tgtEl>
                                          <p:spTgt spid="128"/>
                                        </p:tgtEl>
                                      </p:cBhvr>
                                    </p:animEffect>
                                  </p:childTnLst>
                                </p:cTn>
                              </p:par>
                            </p:childTnLst>
                          </p:cTn>
                        </p:par>
                        <p:par>
                          <p:cTn id="107" fill="hold">
                            <p:stCondLst>
                              <p:cond delay="500"/>
                            </p:stCondLst>
                            <p:childTnLst>
                              <p:par>
                                <p:cTn id="108" presetID="10" presetClass="entr" presetSubtype="0" fill="hold" nodeType="afterEffect">
                                  <p:stCondLst>
                                    <p:cond delay="0"/>
                                  </p:stCondLst>
                                  <p:childTnLst>
                                    <p:set>
                                      <p:cBhvr>
                                        <p:cTn id="109" dur="1" fill="hold">
                                          <p:stCondLst>
                                            <p:cond delay="0"/>
                                          </p:stCondLst>
                                        </p:cTn>
                                        <p:tgtEl>
                                          <p:spTgt spid="131"/>
                                        </p:tgtEl>
                                        <p:attrNameLst>
                                          <p:attrName>style.visibility</p:attrName>
                                        </p:attrNameLst>
                                      </p:cBhvr>
                                      <p:to>
                                        <p:strVal val="visible"/>
                                      </p:to>
                                    </p:set>
                                    <p:animEffect transition="in" filter="fade">
                                      <p:cBhvr>
                                        <p:cTn id="110" dur="250"/>
                                        <p:tgtEl>
                                          <p:spTgt spid="131"/>
                                        </p:tgtEl>
                                      </p:cBhvr>
                                    </p:animEffect>
                                  </p:childTnLst>
                                </p:cTn>
                              </p:par>
                            </p:childTnLst>
                          </p:cTn>
                        </p:par>
                        <p:par>
                          <p:cTn id="111" fill="hold">
                            <p:stCondLst>
                              <p:cond delay="750"/>
                            </p:stCondLst>
                            <p:childTnLst>
                              <p:par>
                                <p:cTn id="112" presetID="10" presetClass="entr" presetSubtype="0" fill="hold"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fade">
                                      <p:cBhvr>
                                        <p:cTn id="114" dur="250"/>
                                        <p:tgtEl>
                                          <p:spTgt spid="134"/>
                                        </p:tgtEl>
                                      </p:cBhvr>
                                    </p:animEffect>
                                  </p:childTnLst>
                                </p:cTn>
                              </p:par>
                            </p:childTnLst>
                          </p:cTn>
                        </p:par>
                        <p:par>
                          <p:cTn id="115" fill="hold">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137"/>
                                        </p:tgtEl>
                                        <p:attrNameLst>
                                          <p:attrName>style.visibility</p:attrName>
                                        </p:attrNameLst>
                                      </p:cBhvr>
                                      <p:to>
                                        <p:strVal val="visible"/>
                                      </p:to>
                                    </p:set>
                                    <p:animEffect transition="in" filter="fade">
                                      <p:cBhvr>
                                        <p:cTn id="118" dur="250"/>
                                        <p:tgtEl>
                                          <p:spTgt spid="137"/>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6.25E-7 -3.33333E-6 L -0.25638 0.33287 " pathEditMode="relative" rAng="0" ptsTypes="AA">
                                      <p:cBhvr>
                                        <p:cTn id="122" dur="750" fill="hold"/>
                                        <p:tgtEl>
                                          <p:spTgt spid="128"/>
                                        </p:tgtEl>
                                        <p:attrNameLst>
                                          <p:attrName>ppt_x</p:attrName>
                                          <p:attrName>ppt_y</p:attrName>
                                        </p:attrNameLst>
                                      </p:cBhvr>
                                      <p:rCtr x="-12826" y="16644"/>
                                    </p:animMotion>
                                  </p:childTnLst>
                                </p:cTn>
                              </p:par>
                            </p:childTnLst>
                          </p:cTn>
                        </p:par>
                        <p:par>
                          <p:cTn id="123" fill="hold">
                            <p:stCondLst>
                              <p:cond delay="750"/>
                            </p:stCondLst>
                            <p:childTnLst>
                              <p:par>
                                <p:cTn id="124" presetID="10" presetClass="entr" presetSubtype="0" fill="hold" grpId="0" nodeType="afterEffect">
                                  <p:stCondLst>
                                    <p:cond delay="0"/>
                                  </p:stCondLst>
                                  <p:childTnLst>
                                    <p:set>
                                      <p:cBhvr>
                                        <p:cTn id="125" dur="1" fill="hold">
                                          <p:stCondLst>
                                            <p:cond delay="0"/>
                                          </p:stCondLst>
                                        </p:cTn>
                                        <p:tgtEl>
                                          <p:spTgt spid="140"/>
                                        </p:tgtEl>
                                        <p:attrNameLst>
                                          <p:attrName>style.visibility</p:attrName>
                                        </p:attrNameLst>
                                      </p:cBhvr>
                                      <p:to>
                                        <p:strVal val="visible"/>
                                      </p:to>
                                    </p:set>
                                    <p:animEffect transition="in" filter="fade">
                                      <p:cBhvr>
                                        <p:cTn id="126" dur="500"/>
                                        <p:tgtEl>
                                          <p:spTgt spid="140"/>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fade">
                                      <p:cBhvr>
                                        <p:cTn id="131" dur="750"/>
                                        <p:tgtEl>
                                          <p:spTgt spid="118"/>
                                        </p:tgtEl>
                                      </p:cBhvr>
                                    </p:animEffect>
                                    <p:anim calcmode="lin" valueType="num">
                                      <p:cBhvr>
                                        <p:cTn id="132" dur="750" fill="hold"/>
                                        <p:tgtEl>
                                          <p:spTgt spid="118"/>
                                        </p:tgtEl>
                                        <p:attrNameLst>
                                          <p:attrName>ppt_x</p:attrName>
                                        </p:attrNameLst>
                                      </p:cBhvr>
                                      <p:tavLst>
                                        <p:tav tm="0">
                                          <p:val>
                                            <p:strVal val="#ppt_x"/>
                                          </p:val>
                                        </p:tav>
                                        <p:tav tm="100000">
                                          <p:val>
                                            <p:strVal val="#ppt_x"/>
                                          </p:val>
                                        </p:tav>
                                      </p:tavLst>
                                    </p:anim>
                                    <p:anim calcmode="lin" valueType="num">
                                      <p:cBhvr>
                                        <p:cTn id="133" dur="75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41"/>
                                        </p:tgtEl>
                                        <p:attrNameLst>
                                          <p:attrName>style.visibility</p:attrName>
                                        </p:attrNameLst>
                                      </p:cBhvr>
                                      <p:to>
                                        <p:strVal val="visible"/>
                                      </p:to>
                                    </p:set>
                                    <p:animEffect transition="in" filter="fade">
                                      <p:cBhvr>
                                        <p:cTn id="138" dur="500"/>
                                        <p:tgtEl>
                                          <p:spTgt spid="141"/>
                                        </p:tgtEl>
                                      </p:cBhvr>
                                    </p:animEffec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fade">
                                      <p:cBhvr>
                                        <p:cTn id="142" dur="500"/>
                                        <p:tgtEl>
                                          <p:spTgt spid="7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2"/>
                                        </p:tgtEl>
                                        <p:attrNameLst>
                                          <p:attrName>style.visibility</p:attrName>
                                        </p:attrNameLst>
                                      </p:cBhvr>
                                      <p:to>
                                        <p:strVal val="visible"/>
                                      </p:to>
                                    </p:set>
                                    <p:animEffect transition="in" filter="wipe(left)">
                                      <p:cBhvr>
                                        <p:cTn id="147" dur="500"/>
                                        <p:tgtEl>
                                          <p:spTgt spid="14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144"/>
                                        </p:tgtEl>
                                        <p:attrNameLst>
                                          <p:attrName>style.visibility</p:attrName>
                                        </p:attrNameLst>
                                      </p:cBhvr>
                                      <p:to>
                                        <p:strVal val="visible"/>
                                      </p:to>
                                    </p:set>
                                    <p:animEffect transition="in" filter="wipe(down)">
                                      <p:cBhvr>
                                        <p:cTn id="152" dur="500"/>
                                        <p:tgtEl>
                                          <p:spTgt spid="144"/>
                                        </p:tgtEl>
                                      </p:cBhvr>
                                    </p:animEffect>
                                  </p:childTnLst>
                                </p:cTn>
                              </p:par>
                            </p:childTnLst>
                          </p:cTn>
                        </p:par>
                        <p:par>
                          <p:cTn id="153" fill="hold">
                            <p:stCondLst>
                              <p:cond delay="500"/>
                            </p:stCondLst>
                            <p:childTnLst>
                              <p:par>
                                <p:cTn id="154" presetID="22" presetClass="entr" presetSubtype="1" fill="hold" nodeType="afterEffect">
                                  <p:stCondLst>
                                    <p:cond delay="0"/>
                                  </p:stCondLst>
                                  <p:childTnLst>
                                    <p:set>
                                      <p:cBhvr>
                                        <p:cTn id="155" dur="1" fill="hold">
                                          <p:stCondLst>
                                            <p:cond delay="0"/>
                                          </p:stCondLst>
                                        </p:cTn>
                                        <p:tgtEl>
                                          <p:spTgt spid="148"/>
                                        </p:tgtEl>
                                        <p:attrNameLst>
                                          <p:attrName>style.visibility</p:attrName>
                                        </p:attrNameLst>
                                      </p:cBhvr>
                                      <p:to>
                                        <p:strVal val="visible"/>
                                      </p:to>
                                    </p:set>
                                    <p:animEffect transition="in" filter="wipe(up)">
                                      <p:cBhvr>
                                        <p:cTn id="156" dur="500"/>
                                        <p:tgtEl>
                                          <p:spTgt spid="148"/>
                                        </p:tgtEl>
                                      </p:cBhvr>
                                    </p:animEffect>
                                  </p:childTnLst>
                                </p:cTn>
                              </p:par>
                            </p:childTnLst>
                          </p:cTn>
                        </p:par>
                        <p:par>
                          <p:cTn id="157" fill="hold">
                            <p:stCondLst>
                              <p:cond delay="1000"/>
                            </p:stCondLst>
                            <p:childTnLst>
                              <p:par>
                                <p:cTn id="158" presetID="22" presetClass="entr" presetSubtype="1" fill="hold" nodeType="afterEffect">
                                  <p:stCondLst>
                                    <p:cond delay="0"/>
                                  </p:stCondLst>
                                  <p:childTnLst>
                                    <p:set>
                                      <p:cBhvr>
                                        <p:cTn id="159" dur="1" fill="hold">
                                          <p:stCondLst>
                                            <p:cond delay="0"/>
                                          </p:stCondLst>
                                        </p:cTn>
                                        <p:tgtEl>
                                          <p:spTgt spid="175"/>
                                        </p:tgtEl>
                                        <p:attrNameLst>
                                          <p:attrName>style.visibility</p:attrName>
                                        </p:attrNameLst>
                                      </p:cBhvr>
                                      <p:to>
                                        <p:strVal val="visible"/>
                                      </p:to>
                                    </p:set>
                                    <p:animEffect transition="in" filter="wipe(up)">
                                      <p:cBhvr>
                                        <p:cTn id="160" dur="500"/>
                                        <p:tgtEl>
                                          <p:spTgt spid="175"/>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wipe(down)">
                                      <p:cBhvr>
                                        <p:cTn id="165" dur="500"/>
                                        <p:tgtEl>
                                          <p:spTgt spid="152"/>
                                        </p:tgtEl>
                                      </p:cBhvr>
                                    </p:animEffect>
                                  </p:childTnLst>
                                </p:cTn>
                              </p:par>
                            </p:childTnLst>
                          </p:cTn>
                        </p:par>
                        <p:par>
                          <p:cTn id="166" fill="hold">
                            <p:stCondLst>
                              <p:cond delay="500"/>
                            </p:stCondLst>
                            <p:childTnLst>
                              <p:par>
                                <p:cTn id="167" presetID="22" presetClass="entr" presetSubtype="4" fill="hold" nodeType="afterEffect">
                                  <p:stCondLst>
                                    <p:cond delay="0"/>
                                  </p:stCondLst>
                                  <p:childTnLst>
                                    <p:set>
                                      <p:cBhvr>
                                        <p:cTn id="168" dur="1" fill="hold">
                                          <p:stCondLst>
                                            <p:cond delay="0"/>
                                          </p:stCondLst>
                                        </p:cTn>
                                        <p:tgtEl>
                                          <p:spTgt spid="155"/>
                                        </p:tgtEl>
                                        <p:attrNameLst>
                                          <p:attrName>style.visibility</p:attrName>
                                        </p:attrNameLst>
                                      </p:cBhvr>
                                      <p:to>
                                        <p:strVal val="visible"/>
                                      </p:to>
                                    </p:set>
                                    <p:animEffect transition="in" filter="wipe(down)">
                                      <p:cBhvr>
                                        <p:cTn id="169" dur="500"/>
                                        <p:tgtEl>
                                          <p:spTgt spid="155"/>
                                        </p:tgtEl>
                                      </p:cBhvr>
                                    </p:animEffect>
                                  </p:childTnLst>
                                </p:cTn>
                              </p:par>
                            </p:childTnLst>
                          </p:cTn>
                        </p:par>
                        <p:par>
                          <p:cTn id="170" fill="hold">
                            <p:stCondLst>
                              <p:cond delay="1000"/>
                            </p:stCondLst>
                            <p:childTnLst>
                              <p:par>
                                <p:cTn id="171" presetID="22" presetClass="entr" presetSubtype="1" fill="hold" nodeType="afterEffect">
                                  <p:stCondLst>
                                    <p:cond delay="0"/>
                                  </p:stCondLst>
                                  <p:childTnLst>
                                    <p:set>
                                      <p:cBhvr>
                                        <p:cTn id="172" dur="1" fill="hold">
                                          <p:stCondLst>
                                            <p:cond delay="0"/>
                                          </p:stCondLst>
                                        </p:cTn>
                                        <p:tgtEl>
                                          <p:spTgt spid="158"/>
                                        </p:tgtEl>
                                        <p:attrNameLst>
                                          <p:attrName>style.visibility</p:attrName>
                                        </p:attrNameLst>
                                      </p:cBhvr>
                                      <p:to>
                                        <p:strVal val="visible"/>
                                      </p:to>
                                    </p:set>
                                    <p:animEffect transition="in" filter="wipe(up)">
                                      <p:cBhvr>
                                        <p:cTn id="173" dur="500"/>
                                        <p:tgtEl>
                                          <p:spTgt spid="158"/>
                                        </p:tgtEl>
                                      </p:cBhvr>
                                    </p:animEffect>
                                  </p:childTnLst>
                                </p:cTn>
                              </p:par>
                            </p:childTnLst>
                          </p:cTn>
                        </p:par>
                        <p:par>
                          <p:cTn id="174" fill="hold">
                            <p:stCondLst>
                              <p:cond delay="1500"/>
                            </p:stCondLst>
                            <p:childTnLst>
                              <p:par>
                                <p:cTn id="175" presetID="22" presetClass="entr" presetSubtype="1" fill="hold" nodeType="afterEffect">
                                  <p:stCondLst>
                                    <p:cond delay="0"/>
                                  </p:stCondLst>
                                  <p:childTnLst>
                                    <p:set>
                                      <p:cBhvr>
                                        <p:cTn id="176" dur="1" fill="hold">
                                          <p:stCondLst>
                                            <p:cond delay="0"/>
                                          </p:stCondLst>
                                        </p:cTn>
                                        <p:tgtEl>
                                          <p:spTgt spid="161"/>
                                        </p:tgtEl>
                                        <p:attrNameLst>
                                          <p:attrName>style.visibility</p:attrName>
                                        </p:attrNameLst>
                                      </p:cBhvr>
                                      <p:to>
                                        <p:strVal val="visible"/>
                                      </p:to>
                                    </p:set>
                                    <p:animEffect transition="in" filter="wipe(up)">
                                      <p:cBhvr>
                                        <p:cTn id="177" dur="500"/>
                                        <p:tgtEl>
                                          <p:spTgt spid="161"/>
                                        </p:tgtEl>
                                      </p:cBhvr>
                                    </p:animEffect>
                                  </p:childTnLst>
                                </p:cTn>
                              </p:par>
                            </p:childTnLst>
                          </p:cTn>
                        </p:par>
                        <p:par>
                          <p:cTn id="178" fill="hold">
                            <p:stCondLst>
                              <p:cond delay="2000"/>
                            </p:stCondLst>
                            <p:childTnLst>
                              <p:par>
                                <p:cTn id="179" presetID="22" presetClass="entr" presetSubtype="1" fill="hold" nodeType="afterEffect">
                                  <p:stCondLst>
                                    <p:cond delay="0"/>
                                  </p:stCondLst>
                                  <p:childTnLst>
                                    <p:set>
                                      <p:cBhvr>
                                        <p:cTn id="180" dur="1" fill="hold">
                                          <p:stCondLst>
                                            <p:cond delay="0"/>
                                          </p:stCondLst>
                                        </p:cTn>
                                        <p:tgtEl>
                                          <p:spTgt spid="164"/>
                                        </p:tgtEl>
                                        <p:attrNameLst>
                                          <p:attrName>style.visibility</p:attrName>
                                        </p:attrNameLst>
                                      </p:cBhvr>
                                      <p:to>
                                        <p:strVal val="visible"/>
                                      </p:to>
                                    </p:set>
                                    <p:animEffect transition="in" filter="wipe(up)">
                                      <p:cBhvr>
                                        <p:cTn id="181" dur="500"/>
                                        <p:tgtEl>
                                          <p:spTgt spid="164"/>
                                        </p:tgtEl>
                                      </p:cBhvr>
                                    </p:animEffect>
                                  </p:childTnLst>
                                </p:cTn>
                              </p:par>
                            </p:childTnLst>
                          </p:cTn>
                        </p:par>
                        <p:par>
                          <p:cTn id="182" fill="hold">
                            <p:stCondLst>
                              <p:cond delay="2500"/>
                            </p:stCondLst>
                            <p:childTnLst>
                              <p:par>
                                <p:cTn id="183" presetID="22" presetClass="entr" presetSubtype="1" fill="hold" nodeType="afterEffect">
                                  <p:stCondLst>
                                    <p:cond delay="0"/>
                                  </p:stCondLst>
                                  <p:childTnLst>
                                    <p:set>
                                      <p:cBhvr>
                                        <p:cTn id="184" dur="1" fill="hold">
                                          <p:stCondLst>
                                            <p:cond delay="0"/>
                                          </p:stCondLst>
                                        </p:cTn>
                                        <p:tgtEl>
                                          <p:spTgt spid="178"/>
                                        </p:tgtEl>
                                        <p:attrNameLst>
                                          <p:attrName>style.visibility</p:attrName>
                                        </p:attrNameLst>
                                      </p:cBhvr>
                                      <p:to>
                                        <p:strVal val="visible"/>
                                      </p:to>
                                    </p:set>
                                    <p:animEffect transition="in" filter="wipe(up)">
                                      <p:cBhvr>
                                        <p:cTn id="185" dur="500"/>
                                        <p:tgtEl>
                                          <p:spTgt spid="17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168"/>
                                        </p:tgtEl>
                                        <p:attrNameLst>
                                          <p:attrName>style.visibility</p:attrName>
                                        </p:attrNameLst>
                                      </p:cBhvr>
                                      <p:to>
                                        <p:strVal val="visible"/>
                                      </p:to>
                                    </p:set>
                                    <p:animEffect transition="in" filter="wipe(up)">
                                      <p:cBhvr>
                                        <p:cTn id="190" dur="500"/>
                                        <p:tgtEl>
                                          <p:spTgt spid="168"/>
                                        </p:tgtEl>
                                      </p:cBhvr>
                                    </p:animEffect>
                                  </p:childTnLst>
                                </p:cTn>
                              </p:par>
                            </p:childTnLst>
                          </p:cTn>
                        </p:par>
                        <p:par>
                          <p:cTn id="191" fill="hold">
                            <p:stCondLst>
                              <p:cond delay="500"/>
                            </p:stCondLst>
                            <p:childTnLst>
                              <p:par>
                                <p:cTn id="192" presetID="22" presetClass="entr" presetSubtype="1" fill="hold" nodeType="afterEffect">
                                  <p:stCondLst>
                                    <p:cond delay="0"/>
                                  </p:stCondLst>
                                  <p:childTnLst>
                                    <p:set>
                                      <p:cBhvr>
                                        <p:cTn id="193" dur="1" fill="hold">
                                          <p:stCondLst>
                                            <p:cond delay="0"/>
                                          </p:stCondLst>
                                        </p:cTn>
                                        <p:tgtEl>
                                          <p:spTgt spid="181"/>
                                        </p:tgtEl>
                                        <p:attrNameLst>
                                          <p:attrName>style.visibility</p:attrName>
                                        </p:attrNameLst>
                                      </p:cBhvr>
                                      <p:to>
                                        <p:strVal val="visible"/>
                                      </p:to>
                                    </p:set>
                                    <p:animEffect transition="in" filter="wipe(up)">
                                      <p:cBhvr>
                                        <p:cTn id="194" dur="500"/>
                                        <p:tgtEl>
                                          <p:spTgt spid="181"/>
                                        </p:tgtEl>
                                      </p:cBhvr>
                                    </p:animEffect>
                                  </p:childTnLst>
                                </p:cTn>
                              </p:par>
                            </p:childTnLst>
                          </p:cTn>
                        </p:par>
                        <p:par>
                          <p:cTn id="195" fill="hold">
                            <p:stCondLst>
                              <p:cond delay="1000"/>
                            </p:stCondLst>
                            <p:childTnLst>
                              <p:par>
                                <p:cTn id="196" presetID="10" presetClass="exit" presetSubtype="0" fill="hold" grpId="1" nodeType="afterEffect">
                                  <p:stCondLst>
                                    <p:cond delay="0"/>
                                  </p:stCondLst>
                                  <p:childTnLst>
                                    <p:animEffect transition="out" filter="fade">
                                      <p:cBhvr>
                                        <p:cTn id="197" dur="500"/>
                                        <p:tgtEl>
                                          <p:spTgt spid="142"/>
                                        </p:tgtEl>
                                      </p:cBhvr>
                                    </p:animEffect>
                                    <p:set>
                                      <p:cBhvr>
                                        <p:cTn id="198" dur="1" fill="hold">
                                          <p:stCondLst>
                                            <p:cond delay="499"/>
                                          </p:stCondLst>
                                        </p:cTn>
                                        <p:tgtEl>
                                          <p:spTgt spid="142"/>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73"/>
                                        </p:tgtEl>
                                        <p:attrNameLst>
                                          <p:attrName>style.visibility</p:attrName>
                                        </p:attrNameLst>
                                      </p:cBhvr>
                                      <p:to>
                                        <p:strVal val="visible"/>
                                      </p:to>
                                    </p:set>
                                    <p:animEffect transition="in" filter="wipe(left)">
                                      <p:cBhvr>
                                        <p:cTn id="203" dur="500"/>
                                        <p:tgtEl>
                                          <p:spTgt spid="173"/>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174"/>
                                        </p:tgtEl>
                                        <p:attrNameLst>
                                          <p:attrName>style.visibility</p:attrName>
                                        </p:attrNameLst>
                                      </p:cBhvr>
                                      <p:to>
                                        <p:strVal val="visible"/>
                                      </p:to>
                                    </p:set>
                                    <p:animEffect transition="in" filter="fade">
                                      <p:cBhvr>
                                        <p:cTn id="208" dur="750"/>
                                        <p:tgtEl>
                                          <p:spTgt spid="174"/>
                                        </p:tgtEl>
                                      </p:cBhvr>
                                    </p:animEffect>
                                    <p:anim calcmode="lin" valueType="num">
                                      <p:cBhvr>
                                        <p:cTn id="209" dur="750" fill="hold"/>
                                        <p:tgtEl>
                                          <p:spTgt spid="174"/>
                                        </p:tgtEl>
                                        <p:attrNameLst>
                                          <p:attrName>ppt_x</p:attrName>
                                        </p:attrNameLst>
                                      </p:cBhvr>
                                      <p:tavLst>
                                        <p:tav tm="0">
                                          <p:val>
                                            <p:strVal val="#ppt_x"/>
                                          </p:val>
                                        </p:tav>
                                        <p:tav tm="100000">
                                          <p:val>
                                            <p:strVal val="#ppt_x"/>
                                          </p:val>
                                        </p:tav>
                                      </p:tavLst>
                                    </p:anim>
                                    <p:anim calcmode="lin" valueType="num">
                                      <p:cBhvr>
                                        <p:cTn id="210" dur="75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4" presetClass="emph" presetSubtype="0" fill="hold" grpId="1" nodeType="clickEffect">
                                  <p:stCondLst>
                                    <p:cond delay="0"/>
                                  </p:stCondLst>
                                  <p:iterate type="lt">
                                    <p:tmPct val="10000"/>
                                  </p:iterate>
                                  <p:childTnLst>
                                    <p:animMotion origin="layout" path="M 0.0 0.0 L 0.0 -0.07213" pathEditMode="relative" ptsTypes="">
                                      <p:cBhvr>
                                        <p:cTn id="214" dur="250" accel="50000" decel="50000" autoRev="1" fill="hold">
                                          <p:stCondLst>
                                            <p:cond delay="0"/>
                                          </p:stCondLst>
                                        </p:cTn>
                                        <p:tgtEl>
                                          <p:spTgt spid="121">
                                            <p:txEl>
                                              <p:pRg st="0" end="0"/>
                                            </p:txEl>
                                          </p:spTgt>
                                        </p:tgtEl>
                                        <p:attrNameLst>
                                          <p:attrName>ppt_x</p:attrName>
                                          <p:attrName>ppt_y</p:attrName>
                                        </p:attrNameLst>
                                      </p:cBhvr>
                                    </p:animMotion>
                                    <p:animRot by="1500000">
                                      <p:cBhvr>
                                        <p:cTn id="215" dur="125" fill="hold">
                                          <p:stCondLst>
                                            <p:cond delay="0"/>
                                          </p:stCondLst>
                                        </p:cTn>
                                        <p:tgtEl>
                                          <p:spTgt spid="121">
                                            <p:txEl>
                                              <p:pRg st="0" end="0"/>
                                            </p:txEl>
                                          </p:spTgt>
                                        </p:tgtEl>
                                        <p:attrNameLst>
                                          <p:attrName>r</p:attrName>
                                        </p:attrNameLst>
                                      </p:cBhvr>
                                    </p:animRot>
                                    <p:animRot by="-1500000">
                                      <p:cBhvr>
                                        <p:cTn id="216" dur="125" fill="hold">
                                          <p:stCondLst>
                                            <p:cond delay="125"/>
                                          </p:stCondLst>
                                        </p:cTn>
                                        <p:tgtEl>
                                          <p:spTgt spid="121">
                                            <p:txEl>
                                              <p:pRg st="0" end="0"/>
                                            </p:txEl>
                                          </p:spTgt>
                                        </p:tgtEl>
                                        <p:attrNameLst>
                                          <p:attrName>r</p:attrName>
                                        </p:attrNameLst>
                                      </p:cBhvr>
                                    </p:animRot>
                                    <p:animRot by="-1500000">
                                      <p:cBhvr>
                                        <p:cTn id="217" dur="125" fill="hold">
                                          <p:stCondLst>
                                            <p:cond delay="250"/>
                                          </p:stCondLst>
                                        </p:cTn>
                                        <p:tgtEl>
                                          <p:spTgt spid="121">
                                            <p:txEl>
                                              <p:pRg st="0" end="0"/>
                                            </p:txEl>
                                          </p:spTgt>
                                        </p:tgtEl>
                                        <p:attrNameLst>
                                          <p:attrName>r</p:attrName>
                                        </p:attrNameLst>
                                      </p:cBhvr>
                                    </p:animRot>
                                    <p:animRot by="1500000">
                                      <p:cBhvr>
                                        <p:cTn id="218" dur="125" fill="hold">
                                          <p:stCondLst>
                                            <p:cond delay="375"/>
                                          </p:stCondLst>
                                        </p:cTn>
                                        <p:tgtEl>
                                          <p:spTgt spid="121">
                                            <p:txEl>
                                              <p:pRg st="0" end="0"/>
                                            </p:txEl>
                                          </p:spTgt>
                                        </p:tgtEl>
                                        <p:attrNameLst>
                                          <p:attrName>r</p:attrName>
                                        </p:attrNameLst>
                                      </p:cBhvr>
                                    </p:animRot>
                                  </p:childTnLst>
                                </p:cTn>
                              </p:par>
                              <p:par>
                                <p:cTn id="219" presetID="34" presetClass="emph" presetSubtype="0" fill="hold" grpId="1" nodeType="withEffect">
                                  <p:stCondLst>
                                    <p:cond delay="0"/>
                                  </p:stCondLst>
                                  <p:iterate type="lt">
                                    <p:tmPct val="10000"/>
                                  </p:iterate>
                                  <p:childTnLst>
                                    <p:animMotion origin="layout" path="M 0.0 0.0 L 0.0 -0.07213" pathEditMode="relative" ptsTypes="">
                                      <p:cBhvr>
                                        <p:cTn id="220" dur="250" accel="50000" decel="50000" autoRev="1" fill="hold">
                                          <p:stCondLst>
                                            <p:cond delay="0"/>
                                          </p:stCondLst>
                                        </p:cTn>
                                        <p:tgtEl>
                                          <p:spTgt spid="122">
                                            <p:txEl>
                                              <p:pRg st="0" end="0"/>
                                            </p:txEl>
                                          </p:spTgt>
                                        </p:tgtEl>
                                        <p:attrNameLst>
                                          <p:attrName>ppt_x</p:attrName>
                                          <p:attrName>ppt_y</p:attrName>
                                        </p:attrNameLst>
                                      </p:cBhvr>
                                    </p:animMotion>
                                    <p:animRot by="1500000">
                                      <p:cBhvr>
                                        <p:cTn id="221" dur="125" fill="hold">
                                          <p:stCondLst>
                                            <p:cond delay="0"/>
                                          </p:stCondLst>
                                        </p:cTn>
                                        <p:tgtEl>
                                          <p:spTgt spid="122">
                                            <p:txEl>
                                              <p:pRg st="0" end="0"/>
                                            </p:txEl>
                                          </p:spTgt>
                                        </p:tgtEl>
                                        <p:attrNameLst>
                                          <p:attrName>r</p:attrName>
                                        </p:attrNameLst>
                                      </p:cBhvr>
                                    </p:animRot>
                                    <p:animRot by="-1500000">
                                      <p:cBhvr>
                                        <p:cTn id="222" dur="125" fill="hold">
                                          <p:stCondLst>
                                            <p:cond delay="125"/>
                                          </p:stCondLst>
                                        </p:cTn>
                                        <p:tgtEl>
                                          <p:spTgt spid="122">
                                            <p:txEl>
                                              <p:pRg st="0" end="0"/>
                                            </p:txEl>
                                          </p:spTgt>
                                        </p:tgtEl>
                                        <p:attrNameLst>
                                          <p:attrName>r</p:attrName>
                                        </p:attrNameLst>
                                      </p:cBhvr>
                                    </p:animRot>
                                    <p:animRot by="-1500000">
                                      <p:cBhvr>
                                        <p:cTn id="223" dur="125" fill="hold">
                                          <p:stCondLst>
                                            <p:cond delay="250"/>
                                          </p:stCondLst>
                                        </p:cTn>
                                        <p:tgtEl>
                                          <p:spTgt spid="122">
                                            <p:txEl>
                                              <p:pRg st="0" end="0"/>
                                            </p:txEl>
                                          </p:spTgt>
                                        </p:tgtEl>
                                        <p:attrNameLst>
                                          <p:attrName>r</p:attrName>
                                        </p:attrNameLst>
                                      </p:cBhvr>
                                    </p:animRot>
                                    <p:animRot by="1500000">
                                      <p:cBhvr>
                                        <p:cTn id="224" dur="125" fill="hold">
                                          <p:stCondLst>
                                            <p:cond delay="375"/>
                                          </p:stCondLst>
                                        </p:cTn>
                                        <p:tgtEl>
                                          <p:spTgt spid="122">
                                            <p:txEl>
                                              <p:pRg st="0" end="0"/>
                                            </p:txEl>
                                          </p:spTgt>
                                        </p:tgtEl>
                                        <p:attrNameLst>
                                          <p:attrName>r</p:attrName>
                                        </p:attrNameLst>
                                      </p:cBhvr>
                                    </p:animRot>
                                  </p:childTnLst>
                                </p:cTn>
                              </p:par>
                            </p:childTnLst>
                          </p:cTn>
                        </p:par>
                      </p:childTnLst>
                    </p:cTn>
                  </p:par>
                  <p:par>
                    <p:cTn id="225" fill="hold">
                      <p:stCondLst>
                        <p:cond delay="indefinite"/>
                      </p:stCondLst>
                      <p:childTnLst>
                        <p:par>
                          <p:cTn id="226" fill="hold">
                            <p:stCondLst>
                              <p:cond delay="0"/>
                            </p:stCondLst>
                            <p:childTnLst>
                              <p:par>
                                <p:cTn id="227" presetID="10" presetClass="exit" presetSubtype="0" fill="hold" nodeType="clickEffect">
                                  <p:stCondLst>
                                    <p:cond delay="0"/>
                                  </p:stCondLst>
                                  <p:childTnLst>
                                    <p:animEffect transition="out" filter="fade">
                                      <p:cBhvr>
                                        <p:cTn id="228" dur="500"/>
                                        <p:tgtEl>
                                          <p:spTgt spid="128"/>
                                        </p:tgtEl>
                                      </p:cBhvr>
                                    </p:animEffect>
                                    <p:set>
                                      <p:cBhvr>
                                        <p:cTn id="229" dur="1" fill="hold">
                                          <p:stCondLst>
                                            <p:cond delay="499"/>
                                          </p:stCondLst>
                                        </p:cTn>
                                        <p:tgtEl>
                                          <p:spTgt spid="128"/>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140"/>
                                        </p:tgtEl>
                                      </p:cBhvr>
                                    </p:animEffect>
                                    <p:set>
                                      <p:cBhvr>
                                        <p:cTn id="232" dur="1" fill="hold">
                                          <p:stCondLst>
                                            <p:cond delay="499"/>
                                          </p:stCondLst>
                                        </p:cTn>
                                        <p:tgtEl>
                                          <p:spTgt spid="140"/>
                                        </p:tgtEl>
                                        <p:attrNameLst>
                                          <p:attrName>style.visibility</p:attrName>
                                        </p:attrNameLst>
                                      </p:cBhvr>
                                      <p:to>
                                        <p:strVal val="hidden"/>
                                      </p:to>
                                    </p:set>
                                  </p:childTnLst>
                                </p:cTn>
                              </p:par>
                              <p:par>
                                <p:cTn id="233" presetID="10" presetClass="exit" presetSubtype="0" fill="hold" grpId="1" nodeType="withEffect">
                                  <p:stCondLst>
                                    <p:cond delay="0"/>
                                  </p:stCondLst>
                                  <p:childTnLst>
                                    <p:animEffect transition="out" filter="fade">
                                      <p:cBhvr>
                                        <p:cTn id="234" dur="500"/>
                                        <p:tgtEl>
                                          <p:spTgt spid="141"/>
                                        </p:tgtEl>
                                      </p:cBhvr>
                                    </p:animEffect>
                                    <p:set>
                                      <p:cBhvr>
                                        <p:cTn id="235" dur="1" fill="hold">
                                          <p:stCondLst>
                                            <p:cond delay="499"/>
                                          </p:stCondLst>
                                        </p:cTn>
                                        <p:tgtEl>
                                          <p:spTgt spid="141"/>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78"/>
                                        </p:tgtEl>
                                      </p:cBhvr>
                                    </p:animEffect>
                                    <p:set>
                                      <p:cBhvr>
                                        <p:cTn id="238" dur="1" fill="hold">
                                          <p:stCondLst>
                                            <p:cond delay="499"/>
                                          </p:stCondLst>
                                        </p:cTn>
                                        <p:tgtEl>
                                          <p:spTgt spid="78"/>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173"/>
                                        </p:tgtEl>
                                      </p:cBhvr>
                                    </p:animEffect>
                                    <p:set>
                                      <p:cBhvr>
                                        <p:cTn id="241" dur="1" fill="hold">
                                          <p:stCondLst>
                                            <p:cond delay="499"/>
                                          </p:stCondLst>
                                        </p:cTn>
                                        <p:tgtEl>
                                          <p:spTgt spid="173"/>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grpId="0" nodeType="clickEffect">
                                  <p:stCondLst>
                                    <p:cond delay="0"/>
                                  </p:stCondLst>
                                  <p:childTnLst>
                                    <p:set>
                                      <p:cBhvr>
                                        <p:cTn id="245" dur="1" fill="hold">
                                          <p:stCondLst>
                                            <p:cond delay="0"/>
                                          </p:stCondLst>
                                        </p:cTn>
                                        <p:tgtEl>
                                          <p:spTgt spid="184"/>
                                        </p:tgtEl>
                                        <p:attrNameLst>
                                          <p:attrName>style.visibility</p:attrName>
                                        </p:attrNameLst>
                                      </p:cBhvr>
                                      <p:to>
                                        <p:strVal val="visible"/>
                                      </p:to>
                                    </p:set>
                                    <p:animEffect transition="in" filter="fade">
                                      <p:cBhvr>
                                        <p:cTn id="246" dur="500"/>
                                        <p:tgtEl>
                                          <p:spTgt spid="184"/>
                                        </p:tgtEl>
                                      </p:cBhvr>
                                    </p:animEffec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grpId="0" nodeType="clickEffect">
                                  <p:stCondLst>
                                    <p:cond delay="0"/>
                                  </p:stCondLst>
                                  <p:childTnLst>
                                    <p:set>
                                      <p:cBhvr>
                                        <p:cTn id="250" dur="1" fill="hold">
                                          <p:stCondLst>
                                            <p:cond delay="0"/>
                                          </p:stCondLst>
                                        </p:cTn>
                                        <p:tgtEl>
                                          <p:spTgt spid="186"/>
                                        </p:tgtEl>
                                        <p:attrNameLst>
                                          <p:attrName>style.visibility</p:attrName>
                                        </p:attrNameLst>
                                      </p:cBhvr>
                                      <p:to>
                                        <p:strVal val="visible"/>
                                      </p:to>
                                    </p:set>
                                    <p:animEffect transition="in" filter="fade">
                                      <p:cBhvr>
                                        <p:cTn id="251"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allAtOnce"/>
      <p:bldP spid="78" grpId="0"/>
      <p:bldP spid="78" grpId="1"/>
      <p:bldP spid="121" grpId="0" build="allAtOnce"/>
      <p:bldP spid="121" grpId="1" build="allAtOnce"/>
      <p:bldP spid="122" grpId="0" build="allAtOnce"/>
      <p:bldP spid="122" grpId="1" build="allAtOnce"/>
      <p:bldP spid="126" grpId="0"/>
      <p:bldP spid="140" grpId="0"/>
      <p:bldP spid="140" grpId="1"/>
      <p:bldP spid="141" grpId="0"/>
      <p:bldP spid="141" grpId="1"/>
      <p:bldP spid="142" grpId="0"/>
      <p:bldP spid="142" grpId="1"/>
      <p:bldP spid="173" grpId="0"/>
      <p:bldP spid="173" grpId="1"/>
      <p:bldP spid="174" grpId="0"/>
      <p:bldP spid="184" grpId="0"/>
      <p:bldP spid="186" grpId="0"/>
      <p:bldP spid="1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5366" y="1356403"/>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486175" y="1951672"/>
            <a:ext cx="7647394" cy="1477328"/>
          </a:xfrm>
          <a:prstGeom prst="rect">
            <a:avLst/>
          </a:prstGeom>
        </p:spPr>
        <p:txBody>
          <a:bodyPr wrap="squar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or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a:t>
            </a:r>
            <a:r>
              <a:rPr lang="zh-CN" altLang="en-US" sz="2000" dirty="0" smtClean="0">
                <a:latin typeface="微软雅黑" panose="020B0503020204020204" pitchFamily="34" charset="-122"/>
                <a:ea typeface="微软雅黑" panose="020B0503020204020204" pitchFamily="34" charset="-122"/>
              </a:rPr>
              <a:t>) always </a:t>
            </a:r>
            <a:r>
              <a:rPr lang="zh-CN" altLang="en-US" sz="2000" dirty="0">
                <a:latin typeface="微软雅黑" panose="020B0503020204020204" pitchFamily="34" charset="-122"/>
                <a:ea typeface="微软雅黑" panose="020B0503020204020204" pitchFamily="34" charset="-122"/>
              </a:rPr>
              <a:t>exists a node </a:t>
            </a:r>
            <a:r>
              <a:rPr lang="zh-CN" altLang="en-US" sz="2000" dirty="0">
                <a:solidFill>
                  <a:srgbClr val="FF0000"/>
                </a:solidFill>
                <a:latin typeface="微软雅黑" panose="020B0503020204020204" pitchFamily="34" charset="-122"/>
                <a:ea typeface="微软雅黑" panose="020B0503020204020204" pitchFamily="34" charset="-122"/>
              </a:rPr>
              <a:t>u ∈ </a:t>
            </a:r>
            <a:r>
              <a:rPr lang="zh-CN" altLang="en-US" sz="2000" dirty="0" smtClean="0">
                <a:solidFill>
                  <a:srgbClr val="FF0000"/>
                </a:solidFill>
                <a:latin typeface="微软雅黑" panose="020B0503020204020204" pitchFamily="34" charset="-122"/>
                <a:ea typeface="微软雅黑" panose="020B0503020204020204" pitchFamily="34" charset="-122"/>
              </a:rPr>
              <a:t>T</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the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 rooted at u has k (k ≥ 1) </a:t>
            </a:r>
            <a:r>
              <a:rPr lang="zh-CN" altLang="en-US" sz="2000" dirty="0" smtClean="0">
                <a:latin typeface="微软雅黑" panose="020B0503020204020204" pitchFamily="34" charset="-122"/>
                <a:ea typeface="微软雅黑" panose="020B0503020204020204" pitchFamily="34" charset="-122"/>
              </a:rPr>
              <a:t>subtrees T1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T2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Tk</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each </a:t>
            </a:r>
            <a:r>
              <a:rPr lang="zh-CN" altLang="en-US" sz="2000" dirty="0">
                <a:latin typeface="微软雅黑" panose="020B0503020204020204" pitchFamily="34" charset="-122"/>
                <a:ea typeface="微软雅黑" panose="020B0503020204020204" pitchFamily="34" charset="-122"/>
              </a:rPr>
              <a:t>subtree Ti </a:t>
            </a:r>
            <a:r>
              <a:rPr lang="zh-CN" altLang="en-US" sz="2000" dirty="0" smtClean="0">
                <a:latin typeface="微软雅黑" panose="020B0503020204020204" pitchFamily="34" charset="-122"/>
                <a:ea typeface="微软雅黑" panose="020B0503020204020204" pitchFamily="34" charset="-122"/>
              </a:rPr>
              <a:t>has </a:t>
            </a:r>
            <a:r>
              <a:rPr lang="zh-CN" altLang="en-US" sz="2000" dirty="0">
                <a:latin typeface="微软雅黑" panose="020B0503020204020204" pitchFamily="34" charset="-122"/>
                <a:ea typeface="微软雅黑" panose="020B0503020204020204" pitchFamily="34" charset="-122"/>
              </a:rPr>
              <a:t>a weight </a:t>
            </a:r>
            <a:r>
              <a:rPr lang="zh-CN" altLang="en-US" sz="2000" dirty="0">
                <a:solidFill>
                  <a:srgbClr val="FF0000"/>
                </a:solidFill>
                <a:latin typeface="微软雅黑" panose="020B0503020204020204" pitchFamily="34" charset="-122"/>
                <a:ea typeface="微软雅黑" panose="020B0503020204020204" pitchFamily="34" charset="-122"/>
              </a:rPr>
              <a:t>smaller</a:t>
            </a:r>
            <a:r>
              <a:rPr lang="zh-CN" altLang="en-US" sz="2000" dirty="0">
                <a:latin typeface="微软雅黑" panose="020B0503020204020204" pitchFamily="34" charset="-122"/>
                <a:ea typeface="微软雅黑" panose="020B0503020204020204" pitchFamily="34" charset="-122"/>
              </a:rPr>
              <a:t> than </a:t>
            </a:r>
            <a:r>
              <a:rPr lang="zh-CN" altLang="en-US" sz="2000" dirty="0" smtClean="0">
                <a:solidFill>
                  <a:srgbClr val="FF0000"/>
                </a:solidFill>
                <a:latin typeface="微软雅黑" panose="020B0503020204020204" pitchFamily="34" charset="-122"/>
                <a:ea typeface="微软雅黑" panose="020B0503020204020204" pitchFamily="34" charset="-122"/>
              </a:rPr>
              <a:t>f</a:t>
            </a:r>
            <a:r>
              <a:rPr lang="zh-CN" altLang="en-US" sz="2000" baseline="30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rgbClr val="FF0000"/>
                </a:solidFill>
                <a:latin typeface="微软雅黑" panose="020B0503020204020204" pitchFamily="34" charset="-122"/>
                <a:ea typeface="微软雅黑" panose="020B0503020204020204" pitchFamily="34" charset="-122"/>
              </a:rPr>
              <a:t>2 </a:t>
            </a:r>
            <a:r>
              <a:rPr lang="en-US" altLang="zh-CN" sz="2000" dirty="0" smtClean="0">
                <a:latin typeface="微软雅黑" panose="020B0503020204020204" pitchFamily="34" charset="-122"/>
                <a:ea typeface="微软雅黑" panose="020B0503020204020204" pitchFamily="34" charset="-122"/>
              </a:rPr>
              <a:t>.</a:t>
            </a:r>
          </a:p>
        </p:txBody>
      </p:sp>
      <p:grpSp>
        <p:nvGrpSpPr>
          <p:cNvPr id="5" name="组合 4"/>
          <p:cNvGrpSpPr/>
          <p:nvPr/>
        </p:nvGrpSpPr>
        <p:grpSpPr>
          <a:xfrm>
            <a:off x="8616000" y="1076643"/>
            <a:ext cx="2991445" cy="2824457"/>
            <a:chOff x="8440614" y="1113692"/>
            <a:chExt cx="2631179" cy="2484303"/>
          </a:xfrm>
        </p:grpSpPr>
        <p:sp>
          <p:nvSpPr>
            <p:cNvPr id="17" name="椭圆 16"/>
            <p:cNvSpPr/>
            <p:nvPr/>
          </p:nvSpPr>
          <p:spPr>
            <a:xfrm>
              <a:off x="9551249" y="1113692"/>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u</a:t>
              </a:r>
              <a:endParaRPr lang="zh-CN" altLang="en-US" sz="2800" b="1" dirty="0"/>
            </a:p>
          </p:txBody>
        </p:sp>
        <p:cxnSp>
          <p:nvCxnSpPr>
            <p:cNvPr id="30" name="直接连接符 29"/>
            <p:cNvCxnSpPr>
              <a:stCxn id="17" idx="3"/>
              <a:endCxn id="18" idx="0"/>
            </p:cNvCxnSpPr>
            <p:nvPr/>
          </p:nvCxnSpPr>
          <p:spPr>
            <a:xfrm flipH="1">
              <a:off x="8768862" y="1473918"/>
              <a:ext cx="844192"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1" name="直接连接符 30"/>
            <p:cNvCxnSpPr>
              <a:stCxn id="17" idx="5"/>
              <a:endCxn id="28" idx="0"/>
            </p:cNvCxnSpPr>
            <p:nvPr/>
          </p:nvCxnSpPr>
          <p:spPr>
            <a:xfrm>
              <a:off x="9911475" y="1473918"/>
              <a:ext cx="850309"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4" name="直接连接符 33"/>
            <p:cNvCxnSpPr>
              <a:stCxn id="17" idx="4"/>
              <a:endCxn id="25" idx="0"/>
            </p:cNvCxnSpPr>
            <p:nvPr/>
          </p:nvCxnSpPr>
          <p:spPr>
            <a:xfrm flipH="1">
              <a:off x="9761514" y="1535723"/>
              <a:ext cx="751" cy="656492"/>
            </a:xfrm>
            <a:prstGeom prst="line">
              <a:avLst/>
            </a:prstGeom>
            <a:ln w="28575"/>
          </p:spPr>
          <p:style>
            <a:lnRef idx="3">
              <a:schemeClr val="dk1"/>
            </a:lnRef>
            <a:fillRef idx="0">
              <a:schemeClr val="dk1"/>
            </a:fillRef>
            <a:effectRef idx="2">
              <a:schemeClr val="dk1"/>
            </a:effectRef>
            <a:fontRef idx="minor">
              <a:schemeClr val="tx1"/>
            </a:fontRef>
          </p:style>
        </p:cxnSp>
        <p:grpSp>
          <p:nvGrpSpPr>
            <p:cNvPr id="44" name="组合 43"/>
            <p:cNvGrpSpPr/>
            <p:nvPr/>
          </p:nvGrpSpPr>
          <p:grpSpPr>
            <a:xfrm>
              <a:off x="8440614" y="2192215"/>
              <a:ext cx="638257" cy="1382332"/>
              <a:chOff x="8440614" y="2192215"/>
              <a:chExt cx="638257" cy="1382332"/>
            </a:xfrm>
          </p:grpSpPr>
          <p:grpSp>
            <p:nvGrpSpPr>
              <p:cNvPr id="22" name="组合 21"/>
              <p:cNvGrpSpPr/>
              <p:nvPr/>
            </p:nvGrpSpPr>
            <p:grpSpPr>
              <a:xfrm>
                <a:off x="8440614" y="2192215"/>
                <a:ext cx="638257" cy="914400"/>
                <a:chOff x="8440614" y="2192215"/>
                <a:chExt cx="638257" cy="914400"/>
              </a:xfrm>
            </p:grpSpPr>
            <p:sp>
              <p:nvSpPr>
                <p:cNvPr id="21" name="等腰三角形 20"/>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sp>
            <p:nvSpPr>
              <p:cNvPr id="37" name="文本框 36"/>
              <p:cNvSpPr txBox="1"/>
              <p:nvPr/>
            </p:nvSpPr>
            <p:spPr>
              <a:xfrm>
                <a:off x="8534938" y="2253734"/>
                <a:ext cx="480646" cy="406066"/>
              </a:xfrm>
              <a:prstGeom prst="rect">
                <a:avLst/>
              </a:prstGeom>
              <a:noFill/>
            </p:spPr>
            <p:txBody>
              <a:bodyPr wrap="square" rtlCol="0">
                <a:spAutoFit/>
              </a:bodyPr>
              <a:lstStyle/>
              <a:p>
                <a:pPr algn="ctr"/>
                <a:r>
                  <a:rPr lang="en-US" altLang="zh-CN" sz="2400" b="1" dirty="0" smtClean="0">
                    <a:solidFill>
                      <a:schemeClr val="lt1"/>
                    </a:solidFill>
                  </a:rPr>
                  <a:t>v1</a:t>
                </a:r>
                <a:endParaRPr lang="zh-CN" altLang="en-US" sz="2400" b="1" dirty="0">
                  <a:solidFill>
                    <a:schemeClr val="lt1"/>
                  </a:solidFill>
                </a:endParaRPr>
              </a:p>
            </p:txBody>
          </p:sp>
          <p:sp>
            <p:nvSpPr>
              <p:cNvPr id="48" name="文本框 47"/>
              <p:cNvSpPr txBox="1"/>
              <p:nvPr/>
            </p:nvSpPr>
            <p:spPr>
              <a:xfrm>
                <a:off x="8534400" y="3168481"/>
                <a:ext cx="480646" cy="406066"/>
              </a:xfrm>
              <a:prstGeom prst="rect">
                <a:avLst/>
              </a:prstGeom>
              <a:noFill/>
            </p:spPr>
            <p:txBody>
              <a:bodyPr wrap="square" rtlCol="0">
                <a:spAutoFit/>
              </a:bodyPr>
              <a:lstStyle/>
              <a:p>
                <a:pPr algn="ctr"/>
                <a:r>
                  <a:rPr lang="en-US" altLang="zh-CN" sz="2400" dirty="0" smtClean="0"/>
                  <a:t>T1</a:t>
                </a:r>
                <a:endParaRPr lang="zh-CN" altLang="en-US" sz="2400" dirty="0"/>
              </a:p>
            </p:txBody>
          </p:sp>
        </p:grpSp>
        <p:grpSp>
          <p:nvGrpSpPr>
            <p:cNvPr id="45" name="组合 44"/>
            <p:cNvGrpSpPr/>
            <p:nvPr/>
          </p:nvGrpSpPr>
          <p:grpSpPr>
            <a:xfrm>
              <a:off x="9439884" y="2192215"/>
              <a:ext cx="638257" cy="1382334"/>
              <a:chOff x="9439884" y="2192215"/>
              <a:chExt cx="638257" cy="1382334"/>
            </a:xfrm>
          </p:grpSpPr>
          <p:grpSp>
            <p:nvGrpSpPr>
              <p:cNvPr id="23" name="组合 22"/>
              <p:cNvGrpSpPr/>
              <p:nvPr/>
            </p:nvGrpSpPr>
            <p:grpSpPr>
              <a:xfrm>
                <a:off x="9439884" y="2192215"/>
                <a:ext cx="638257" cy="914400"/>
                <a:chOff x="8560653" y="2192215"/>
                <a:chExt cx="638257" cy="914400"/>
              </a:xfrm>
            </p:grpSpPr>
            <p:sp>
              <p:nvSpPr>
                <p:cNvPr id="24" name="等腰三角形 23"/>
                <p:cNvSpPr/>
                <p:nvPr/>
              </p:nvSpPr>
              <p:spPr>
                <a:xfrm>
                  <a:off x="8560653"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8671267"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2" name="文本框 41"/>
              <p:cNvSpPr txBox="1"/>
              <p:nvPr/>
            </p:nvSpPr>
            <p:spPr>
              <a:xfrm>
                <a:off x="9565038" y="2253733"/>
                <a:ext cx="436951" cy="406066"/>
              </a:xfrm>
              <a:prstGeom prst="rect">
                <a:avLst/>
              </a:prstGeom>
              <a:noFill/>
            </p:spPr>
            <p:txBody>
              <a:bodyPr wrap="square" rtlCol="0">
                <a:spAutoFit/>
              </a:bodyPr>
              <a:lstStyle/>
              <a:p>
                <a:pPr algn="ctr"/>
                <a:r>
                  <a:rPr lang="en-US" altLang="zh-CN" sz="2400" b="1" dirty="0" smtClean="0">
                    <a:solidFill>
                      <a:schemeClr val="lt1"/>
                    </a:solidFill>
                  </a:rPr>
                  <a:t>v2</a:t>
                </a:r>
                <a:endParaRPr lang="zh-CN" altLang="en-US" sz="2400" b="1" dirty="0">
                  <a:solidFill>
                    <a:schemeClr val="lt1"/>
                  </a:solidFill>
                </a:endParaRPr>
              </a:p>
            </p:txBody>
          </p:sp>
          <p:sp>
            <p:nvSpPr>
              <p:cNvPr id="49" name="文本框 48"/>
              <p:cNvSpPr txBox="1"/>
              <p:nvPr/>
            </p:nvSpPr>
            <p:spPr>
              <a:xfrm>
                <a:off x="9557116" y="3168483"/>
                <a:ext cx="480646" cy="406066"/>
              </a:xfrm>
              <a:prstGeom prst="rect">
                <a:avLst/>
              </a:prstGeom>
              <a:noFill/>
            </p:spPr>
            <p:txBody>
              <a:bodyPr wrap="square" rtlCol="0">
                <a:spAutoFit/>
              </a:bodyPr>
              <a:lstStyle/>
              <a:p>
                <a:pPr algn="ctr"/>
                <a:r>
                  <a:rPr lang="en-US" altLang="zh-CN" sz="2400" dirty="0" smtClean="0"/>
                  <a:t>T2</a:t>
                </a:r>
                <a:endParaRPr lang="zh-CN" altLang="en-US" sz="2400" dirty="0"/>
              </a:p>
            </p:txBody>
          </p:sp>
        </p:grpSp>
        <p:grpSp>
          <p:nvGrpSpPr>
            <p:cNvPr id="46" name="组合 45"/>
            <p:cNvGrpSpPr/>
            <p:nvPr/>
          </p:nvGrpSpPr>
          <p:grpSpPr>
            <a:xfrm>
              <a:off x="10433536" y="2192215"/>
              <a:ext cx="638257" cy="1405780"/>
              <a:chOff x="10257691" y="2192215"/>
              <a:chExt cx="638257" cy="1405780"/>
            </a:xfrm>
          </p:grpSpPr>
          <p:grpSp>
            <p:nvGrpSpPr>
              <p:cNvPr id="26" name="组合 25"/>
              <p:cNvGrpSpPr/>
              <p:nvPr/>
            </p:nvGrpSpPr>
            <p:grpSpPr>
              <a:xfrm>
                <a:off x="10257691" y="2192215"/>
                <a:ext cx="638257" cy="914400"/>
                <a:chOff x="8440614" y="2192215"/>
                <a:chExt cx="638257" cy="914400"/>
              </a:xfrm>
            </p:grpSpPr>
            <p:sp>
              <p:nvSpPr>
                <p:cNvPr id="27" name="等腰三角形 26"/>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3" name="文本框 42"/>
              <p:cNvSpPr txBox="1"/>
              <p:nvPr/>
            </p:nvSpPr>
            <p:spPr>
              <a:xfrm>
                <a:off x="10363200" y="2248615"/>
                <a:ext cx="480646" cy="406066"/>
              </a:xfrm>
              <a:prstGeom prst="rect">
                <a:avLst/>
              </a:prstGeom>
              <a:noFill/>
            </p:spPr>
            <p:txBody>
              <a:bodyPr wrap="square" rtlCol="0">
                <a:spAutoFit/>
              </a:bodyPr>
              <a:lstStyle/>
              <a:p>
                <a:pPr algn="ctr"/>
                <a:r>
                  <a:rPr lang="en-US" altLang="zh-CN" sz="2400" b="1" dirty="0" smtClean="0">
                    <a:solidFill>
                      <a:schemeClr val="lt1"/>
                    </a:solidFill>
                  </a:rPr>
                  <a:t>vk</a:t>
                </a:r>
                <a:endParaRPr lang="zh-CN" altLang="en-US" sz="2400" b="1" dirty="0">
                  <a:solidFill>
                    <a:schemeClr val="lt1"/>
                  </a:solidFill>
                </a:endParaRPr>
              </a:p>
            </p:txBody>
          </p:sp>
          <p:sp>
            <p:nvSpPr>
              <p:cNvPr id="50" name="文本框 49"/>
              <p:cNvSpPr txBox="1"/>
              <p:nvPr/>
            </p:nvSpPr>
            <p:spPr>
              <a:xfrm>
                <a:off x="10363200" y="3191929"/>
                <a:ext cx="480646" cy="406066"/>
              </a:xfrm>
              <a:prstGeom prst="rect">
                <a:avLst/>
              </a:prstGeom>
              <a:noFill/>
            </p:spPr>
            <p:txBody>
              <a:bodyPr wrap="square" rtlCol="0">
                <a:spAutoFit/>
              </a:bodyPr>
              <a:lstStyle/>
              <a:p>
                <a:pPr algn="ctr"/>
                <a:r>
                  <a:rPr lang="en-US" altLang="zh-CN" sz="2400" dirty="0" smtClean="0"/>
                  <a:t>T3</a:t>
                </a:r>
                <a:endParaRPr lang="zh-CN" altLang="en-US" sz="2400" dirty="0"/>
              </a:p>
            </p:txBody>
          </p:sp>
        </p:grpSp>
        <p:sp>
          <p:nvSpPr>
            <p:cNvPr id="47" name="文本框 46"/>
            <p:cNvSpPr txBox="1"/>
            <p:nvPr/>
          </p:nvSpPr>
          <p:spPr>
            <a:xfrm>
              <a:off x="9980925" y="2178808"/>
              <a:ext cx="550984" cy="406066"/>
            </a:xfrm>
            <a:prstGeom prst="rect">
              <a:avLst/>
            </a:prstGeom>
            <a:noFill/>
          </p:spPr>
          <p:txBody>
            <a:bodyPr wrap="square" rtlCol="0">
              <a:spAutoFit/>
            </a:bodyPr>
            <a:lstStyle/>
            <a:p>
              <a:pPr algn="ctr"/>
              <a:r>
                <a:rPr lang="en-US" altLang="zh-CN" sz="2400" b="1" dirty="0" smtClean="0"/>
                <a:t>……</a:t>
              </a:r>
              <a:endParaRPr lang="zh-CN" altLang="en-US" sz="2400" b="1" dirty="0"/>
            </a:p>
          </p:txBody>
        </p:sp>
      </p:grpSp>
      <p:sp>
        <p:nvSpPr>
          <p:cNvPr id="61" name="矩形 60"/>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8" name="recall 文本"/>
          <p:cNvSpPr/>
          <p:nvPr/>
        </p:nvSpPr>
        <p:spPr>
          <a:xfrm>
            <a:off x="436859" y="1392553"/>
            <a:ext cx="4434547"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Recall that in the Basic algorithm</a:t>
            </a:r>
          </a:p>
        </p:txBody>
      </p:sp>
      <p:sp>
        <p:nvSpPr>
          <p:cNvPr id="2" name="to obtain 文本"/>
          <p:cNvSpPr/>
          <p:nvPr/>
        </p:nvSpPr>
        <p:spPr>
          <a:xfrm>
            <a:off x="426792" y="1940877"/>
            <a:ext cx="6462128" cy="1569660"/>
          </a:xfrm>
          <a:prstGeom prst="rect">
            <a:avLst/>
          </a:prstGeom>
        </p:spPr>
        <p:txBody>
          <a:bodyPr wrap="square">
            <a:spAutoFit/>
          </a:bodyPr>
          <a:lstStyle/>
          <a:p>
            <a:r>
              <a:rPr lang="en-US" altLang="zh-CN" sz="2400" dirty="0" smtClean="0"/>
              <a:t>T</a:t>
            </a:r>
            <a:r>
              <a:rPr lang="zh-CN" altLang="en-US" sz="2400" dirty="0" smtClean="0"/>
              <a:t>o </a:t>
            </a:r>
            <a:r>
              <a:rPr lang="zh-CN" altLang="en-US" sz="2400" dirty="0"/>
              <a:t>obtain the optimal solution </a:t>
            </a:r>
            <a:r>
              <a:rPr lang="zh-CN" altLang="en-US" sz="2400" dirty="0" smtClean="0"/>
              <a:t>f∗(P) for </a:t>
            </a:r>
            <a:r>
              <a:rPr lang="zh-CN" altLang="en-US" sz="2400" dirty="0"/>
              <a:t>a query P , </a:t>
            </a:r>
            <a:r>
              <a:rPr lang="zh-CN" altLang="en-US" sz="2400" dirty="0" smtClean="0"/>
              <a:t>the algorithm </a:t>
            </a:r>
            <a:r>
              <a:rPr lang="zh-CN" altLang="en-US" sz="2400" dirty="0"/>
              <a:t>must compute the optimal weights of all </a:t>
            </a:r>
            <a:r>
              <a:rPr lang="zh-CN" altLang="en-US" sz="2400" dirty="0" smtClean="0"/>
              <a:t>the </a:t>
            </a:r>
            <a:r>
              <a:rPr lang="zh-CN" altLang="en-US" sz="2400" dirty="0" smtClean="0">
                <a:solidFill>
                  <a:srgbClr val="FF0000"/>
                </a:solidFill>
              </a:rPr>
              <a:t>intermediate </a:t>
            </a:r>
            <a:r>
              <a:rPr lang="zh-CN" altLang="en-US" sz="2400" dirty="0">
                <a:solidFill>
                  <a:srgbClr val="FF0000"/>
                </a:solidFill>
              </a:rPr>
              <a:t>states </a:t>
            </a:r>
            <a:r>
              <a:rPr lang="zh-CN" altLang="en-US" sz="2400" dirty="0"/>
              <a:t>that are </a:t>
            </a:r>
            <a:r>
              <a:rPr lang="zh-CN" altLang="en-US" sz="2400" dirty="0">
                <a:solidFill>
                  <a:srgbClr val="FF0000"/>
                </a:solidFill>
              </a:rPr>
              <a:t>smaller </a:t>
            </a:r>
            <a:r>
              <a:rPr lang="zh-CN" altLang="en-US" sz="2400" dirty="0" smtClean="0">
                <a:solidFill>
                  <a:srgbClr val="FF0000"/>
                </a:solidFill>
              </a:rPr>
              <a:t>than </a:t>
            </a:r>
            <a:r>
              <a:rPr lang="en-US" altLang="zh-CN" sz="2400" dirty="0" smtClean="0">
                <a:solidFill>
                  <a:srgbClr val="FF0000"/>
                </a:solidFill>
              </a:rPr>
              <a:t>sub-optimal solutions .</a:t>
            </a:r>
            <a:endParaRPr lang="zh-CN" altLang="en-US" sz="2400" dirty="0">
              <a:solidFill>
                <a:srgbClr val="FF0000"/>
              </a:solidFill>
            </a:endParaRPr>
          </a:p>
        </p:txBody>
      </p:sp>
      <p:sp>
        <p:nvSpPr>
          <p:cNvPr id="12" name="椭圆 11"/>
          <p:cNvSpPr/>
          <p:nvPr/>
        </p:nvSpPr>
        <p:spPr>
          <a:xfrm>
            <a:off x="8436000"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591621"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0747859"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1170" y="3552392"/>
            <a:ext cx="8168422" cy="2462213"/>
          </a:xfrm>
          <a:prstGeom prst="rect">
            <a:avLst/>
          </a:prstGeom>
        </p:spPr>
        <p:txBody>
          <a:bodyPr wrap="square">
            <a:spAutoFit/>
          </a:bodyPr>
          <a:lstStyle/>
          <a:p>
            <a:pPr marL="342900" indent="-342900">
              <a:lnSpc>
                <a:spcPct val="150000"/>
              </a:lnSpc>
              <a:spcAft>
                <a:spcPts val="1200"/>
              </a:spcAft>
              <a:buClr>
                <a:srgbClr val="FF0000"/>
              </a:buClr>
              <a:buFont typeface="+mj-ea"/>
              <a:buAutoNum type="circleNumDbPlain"/>
            </a:pPr>
            <a:r>
              <a:rPr lang="zh-CN" altLang="en-US" sz="2400" b="1" dirty="0" smtClean="0"/>
              <a:t>compute </a:t>
            </a:r>
            <a:r>
              <a:rPr lang="zh-CN" altLang="en-US" sz="2400" b="1" dirty="0"/>
              <a:t>all the optimal subtrees that </a:t>
            </a:r>
            <a:r>
              <a:rPr lang="zh-CN" altLang="en-US" sz="2400" b="1" dirty="0" smtClean="0"/>
              <a:t>have weights </a:t>
            </a:r>
            <a:r>
              <a:rPr lang="zh-CN" altLang="en-US" sz="2400" b="1" dirty="0"/>
              <a:t>smaller </a:t>
            </a:r>
            <a:r>
              <a:rPr lang="zh-CN" altLang="en-US" sz="2400" b="1" dirty="0" smtClean="0"/>
              <a:t>than </a:t>
            </a:r>
            <a:r>
              <a:rPr lang="en-US" altLang="zh-CN" sz="2400" b="1" dirty="0" smtClean="0"/>
              <a:t>f</a:t>
            </a:r>
            <a:r>
              <a:rPr lang="zh-CN" altLang="en-US" sz="2400" b="1" dirty="0" smtClean="0"/>
              <a:t>*(</a:t>
            </a:r>
            <a:r>
              <a:rPr lang="zh-CN" altLang="en-US" sz="2400" b="1" dirty="0"/>
              <a:t>P </a:t>
            </a:r>
            <a:r>
              <a:rPr lang="zh-CN" altLang="en-US" sz="2400" b="1" dirty="0" smtClean="0"/>
              <a:t>)</a:t>
            </a:r>
            <a:r>
              <a:rPr lang="en-US" altLang="zh-CN" sz="2400" b="1" dirty="0" smtClean="0"/>
              <a:t>/</a:t>
            </a:r>
            <a:r>
              <a:rPr lang="zh-CN" altLang="en-US" sz="2400" b="1" dirty="0" smtClean="0"/>
              <a:t>2</a:t>
            </a:r>
            <a:endParaRPr lang="en-US" altLang="zh-CN" sz="2400" b="1" dirty="0" smtClean="0"/>
          </a:p>
          <a:p>
            <a:pPr marL="342900" indent="-342900">
              <a:lnSpc>
                <a:spcPct val="150000"/>
              </a:lnSpc>
              <a:buClr>
                <a:srgbClr val="FF0000"/>
              </a:buClr>
              <a:buFont typeface="+mj-ea"/>
              <a:buAutoNum type="circleNumDbPlain"/>
            </a:pPr>
            <a:r>
              <a:rPr lang="zh-CN" altLang="en-US" sz="2400" b="1" dirty="0" smtClean="0"/>
              <a:t>merge </a:t>
            </a:r>
            <a:r>
              <a:rPr lang="zh-CN" altLang="en-US" sz="2400" b="1" dirty="0"/>
              <a:t>the results obtained from the first stage to get the optimal tree</a:t>
            </a:r>
            <a:r>
              <a:rPr lang="zh-CN" altLang="en-US" sz="2400" b="1" dirty="0" smtClean="0"/>
              <a:t>.</a:t>
            </a:r>
            <a:endParaRPr lang="zh-CN" altLang="en-US" sz="2400" b="1" dirty="0"/>
          </a:p>
        </p:txBody>
      </p:sp>
      <p:cxnSp>
        <p:nvCxnSpPr>
          <p:cNvPr id="40" name="直接连接符 39"/>
          <p:cNvCxnSpPr>
            <a:stCxn id="17" idx="4"/>
            <a:endCxn id="25" idx="0"/>
          </p:cNvCxnSpPr>
          <p:nvPr/>
        </p:nvCxnSpPr>
        <p:spPr>
          <a:xfrm flipH="1">
            <a:off x="10117759" y="1556459"/>
            <a:ext cx="854" cy="74638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cxnSp>
        <p:nvCxnSpPr>
          <p:cNvPr id="41" name="直接连接符 40"/>
          <p:cNvCxnSpPr>
            <a:stCxn id="17" idx="3"/>
            <a:endCxn id="18" idx="0"/>
          </p:cNvCxnSpPr>
          <p:nvPr/>
        </p:nvCxnSpPr>
        <p:spPr>
          <a:xfrm flipH="1">
            <a:off x="8989192" y="1486192"/>
            <a:ext cx="959780" cy="816647"/>
          </a:xfrm>
          <a:prstGeom prst="line">
            <a:avLst/>
          </a:prstGeom>
          <a:ln w="57150">
            <a:solidFill>
              <a:srgbClr val="00B050"/>
            </a:solidFill>
          </a:ln>
        </p:spPr>
        <p:style>
          <a:lnRef idx="3">
            <a:schemeClr val="dk1"/>
          </a:lnRef>
          <a:fillRef idx="0">
            <a:schemeClr val="dk1"/>
          </a:fillRef>
          <a:effectRef idx="2">
            <a:schemeClr val="dk1"/>
          </a:effectRef>
          <a:fontRef idx="minor">
            <a:schemeClr val="tx1"/>
          </a:fontRef>
        </p:style>
      </p:cxnSp>
      <p:cxnSp>
        <p:nvCxnSpPr>
          <p:cNvPr id="51" name="直接连接符 50"/>
          <p:cNvCxnSpPr>
            <a:stCxn id="28" idx="0"/>
            <a:endCxn id="17" idx="5"/>
          </p:cNvCxnSpPr>
          <p:nvPr/>
        </p:nvCxnSpPr>
        <p:spPr>
          <a:xfrm flipH="1" flipV="1">
            <a:off x="10288254" y="1486192"/>
            <a:ext cx="966735" cy="816647"/>
          </a:xfrm>
          <a:prstGeom prst="line">
            <a:avLst/>
          </a:prstGeom>
          <a:ln w="57150">
            <a:solidFill>
              <a:srgbClr val="7030A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5830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wipe(left)">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wipe(left)">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750"/>
                                        <p:tgtEl>
                                          <p:spTgt spid="12"/>
                                        </p:tgtEl>
                                      </p:cBhvr>
                                    </p:animEffect>
                                  </p:childTnLst>
                                </p:cTn>
                              </p:par>
                            </p:childTnLst>
                          </p:cTn>
                        </p:par>
                        <p:par>
                          <p:cTn id="52" fill="hold">
                            <p:stCondLst>
                              <p:cond delay="750"/>
                            </p:stCondLst>
                            <p:childTnLst>
                              <p:par>
                                <p:cTn id="53" presetID="21" presetClass="entr" presetSubtype="1"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heel(1)">
                                      <p:cBhvr>
                                        <p:cTn id="55" dur="750"/>
                                        <p:tgtEl>
                                          <p:spTgt spid="67"/>
                                        </p:tgtEl>
                                      </p:cBhvr>
                                    </p:animEffect>
                                  </p:childTnLst>
                                </p:cTn>
                              </p:par>
                            </p:childTnLst>
                          </p:cTn>
                        </p:par>
                        <p:par>
                          <p:cTn id="56" fill="hold">
                            <p:stCondLst>
                              <p:cond delay="1500"/>
                            </p:stCondLst>
                            <p:childTnLst>
                              <p:par>
                                <p:cTn id="57" presetID="21" presetClass="entr" presetSubtype="1"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heel(1)">
                                      <p:cBhvr>
                                        <p:cTn id="59" dur="750"/>
                                        <p:tgtEl>
                                          <p:spTgt spid="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fade">
                                      <p:cBhvr>
                                        <p:cTn id="75" dur="750"/>
                                        <p:tgtEl>
                                          <p:spTgt spid="13">
                                            <p:txEl>
                                              <p:pRg st="0" end="0"/>
                                            </p:txEl>
                                          </p:spTgt>
                                        </p:tgtEl>
                                      </p:cBhvr>
                                    </p:animEffect>
                                    <p:anim calcmode="lin" valueType="num">
                                      <p:cBhvr>
                                        <p:cTn id="76"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7"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fade">
                                      <p:cBhvr>
                                        <p:cTn id="82" dur="750"/>
                                        <p:tgtEl>
                                          <p:spTgt spid="13">
                                            <p:txEl>
                                              <p:pRg st="1" end="1"/>
                                            </p:txEl>
                                          </p:spTgt>
                                        </p:tgtEl>
                                      </p:cBhvr>
                                    </p:animEffect>
                                    <p:anim calcmode="lin" valueType="num">
                                      <p:cBhvr>
                                        <p:cTn id="83"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4"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down)">
                                      <p:cBhvr>
                                        <p:cTn id="93" dur="500"/>
                                        <p:tgtEl>
                                          <p:spTgt spid="40"/>
                                        </p:tgtEl>
                                      </p:cBhvr>
                                    </p:animEffect>
                                  </p:childTnLst>
                                </p:cTn>
                              </p:par>
                            </p:childTnLst>
                          </p:cTn>
                        </p:par>
                        <p:par>
                          <p:cTn id="94" fill="hold">
                            <p:stCondLst>
                              <p:cond delay="1000"/>
                            </p:stCondLst>
                            <p:childTnLst>
                              <p:par>
                                <p:cTn id="95" presetID="22" presetClass="entr" presetSubtype="4" fill="hold"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8" grpId="1"/>
      <p:bldP spid="2" grpId="0"/>
      <p:bldP spid="2" grpId="1"/>
      <p:bldP spid="12" grpId="0" animBg="1"/>
      <p:bldP spid="12" grpId="1" animBg="1"/>
      <p:bldP spid="67" grpId="0" animBg="1"/>
      <p:bldP spid="67" grpId="1" animBg="1"/>
      <p:bldP spid="71" grpId="0" animBg="1"/>
      <p:bldP spid="7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33" name="2/3"/>
          <p:cNvSpPr/>
          <p:nvPr/>
        </p:nvSpPr>
        <p:spPr>
          <a:xfrm>
            <a:off x="555367" y="1828032"/>
            <a:ext cx="8780634" cy="830997"/>
          </a:xfrm>
          <a:prstGeom prst="rect">
            <a:avLst/>
          </a:prstGeom>
        </p:spPr>
        <p:txBody>
          <a:bodyPr wrap="square">
            <a:spAutoFit/>
          </a:bodyPr>
          <a:lstStyle/>
          <a:p>
            <a:r>
              <a:rPr lang="zh-CN" altLang="en-US" sz="2400" dirty="0" smtClean="0"/>
              <a:t>merge </a:t>
            </a:r>
            <a:r>
              <a:rPr lang="zh-CN" altLang="en-US" sz="2400" dirty="0"/>
              <a:t>two </a:t>
            </a:r>
            <a:r>
              <a:rPr lang="zh-CN" altLang="en-US" sz="2400" dirty="0" smtClean="0"/>
              <a:t>subtrees T </a:t>
            </a:r>
            <a:r>
              <a:rPr lang="zh-CN" altLang="en-US" sz="2400" dirty="0"/>
              <a:t>(</a:t>
            </a:r>
            <a:r>
              <a:rPr lang="zh-CN" altLang="en-US" sz="2400" dirty="0" smtClean="0"/>
              <a:t>v</a:t>
            </a:r>
            <a:r>
              <a:rPr lang="en-US" altLang="zh-CN" sz="2400" dirty="0" smtClean="0"/>
              <a:t>,</a:t>
            </a:r>
            <a:r>
              <a:rPr lang="zh-CN" altLang="en-US" sz="2400" dirty="0" smtClean="0"/>
              <a:t> </a:t>
            </a:r>
            <a:r>
              <a:rPr lang="zh-CN" altLang="en-US" sz="2400" dirty="0"/>
              <a:t>X ) and T (</a:t>
            </a:r>
            <a:r>
              <a:rPr lang="zh-CN" altLang="en-US" sz="2400" dirty="0" smtClean="0"/>
              <a:t>v</a:t>
            </a:r>
            <a:r>
              <a:rPr lang="en-US" altLang="zh-CN" sz="2400" dirty="0" smtClean="0"/>
              <a:t>,</a:t>
            </a:r>
            <a:r>
              <a:rPr lang="zh-CN" altLang="en-US" sz="2400" dirty="0" smtClean="0"/>
              <a:t> X</a:t>
            </a:r>
            <a:r>
              <a:rPr lang="en-US" altLang="zh-CN" sz="2400" dirty="0" smtClean="0"/>
              <a:t>’</a:t>
            </a:r>
            <a:r>
              <a:rPr lang="zh-CN" altLang="en-US" sz="2400" dirty="0" smtClean="0"/>
              <a:t> ) for X</a:t>
            </a:r>
            <a:r>
              <a:rPr lang="en-US" altLang="zh-CN" sz="2400" dirty="0" smtClean="0"/>
              <a:t>’</a:t>
            </a:r>
            <a:r>
              <a:rPr lang="zh-CN" altLang="en-US" sz="2400" dirty="0" smtClean="0"/>
              <a:t>⊂ </a:t>
            </a:r>
            <a:r>
              <a:rPr lang="zh-CN" altLang="en-US" sz="2400" dirty="0"/>
              <a:t>P \X only </a:t>
            </a:r>
            <a:r>
              <a:rPr lang="zh-CN" altLang="en-US" sz="2400" dirty="0" smtClean="0"/>
              <a:t>when</a:t>
            </a:r>
            <a:endParaRPr lang="en-US" altLang="zh-CN" sz="2400" dirty="0" smtClean="0"/>
          </a:p>
          <a:p>
            <a:r>
              <a:rPr lang="zh-CN" altLang="en-US" sz="2400" dirty="0" smtClean="0"/>
              <a:t> </a:t>
            </a:r>
            <a:r>
              <a:rPr lang="zh-CN" altLang="en-US" sz="2400" dirty="0"/>
              <a:t>the total </a:t>
            </a:r>
            <a:r>
              <a:rPr lang="zh-CN" altLang="en-US" sz="2400" dirty="0" smtClean="0"/>
              <a:t>weight of </a:t>
            </a:r>
            <a:r>
              <a:rPr lang="zh-CN" altLang="en-US" sz="2400" dirty="0"/>
              <a:t>these two subtrees is no larger than </a:t>
            </a:r>
            <a:r>
              <a:rPr lang="zh-CN" altLang="en-US" sz="2400" dirty="0" smtClean="0">
                <a:solidFill>
                  <a:srgbClr val="FF0000"/>
                </a:solidFill>
              </a:rPr>
              <a:t>2</a:t>
            </a:r>
            <a:r>
              <a:rPr lang="en-US" altLang="zh-CN" sz="2400" dirty="0" smtClean="0">
                <a:solidFill>
                  <a:srgbClr val="FF0000"/>
                </a:solidFill>
              </a:rPr>
              <a:t>/</a:t>
            </a:r>
            <a:r>
              <a:rPr lang="zh-CN" altLang="en-US" sz="2400" dirty="0" smtClean="0">
                <a:solidFill>
                  <a:srgbClr val="FF0000"/>
                </a:solidFill>
              </a:rPr>
              <a:t>3 </a:t>
            </a:r>
            <a:r>
              <a:rPr lang="zh-CN" altLang="en-US" sz="2400" dirty="0">
                <a:solidFill>
                  <a:srgbClr val="FF0000"/>
                </a:solidFill>
              </a:rPr>
              <a:t>× </a:t>
            </a:r>
            <a:r>
              <a:rPr lang="zh-CN" altLang="en-US" sz="2400" dirty="0" smtClean="0">
                <a:solidFill>
                  <a:srgbClr val="FF0000"/>
                </a:solidFill>
              </a:rPr>
              <a:t>f</a:t>
            </a:r>
            <a:r>
              <a:rPr lang="en-US" altLang="zh-CN" sz="2400" dirty="0" smtClean="0">
                <a:solidFill>
                  <a:srgbClr val="FF0000"/>
                </a:solidFill>
              </a:rPr>
              <a:t>*</a:t>
            </a:r>
            <a:r>
              <a:rPr lang="zh-CN" altLang="en-US" sz="2400" dirty="0" smtClean="0">
                <a:solidFill>
                  <a:srgbClr val="FF0000"/>
                </a:solidFill>
              </a:rPr>
              <a:t>(</a:t>
            </a:r>
            <a:r>
              <a:rPr lang="zh-CN" altLang="en-US" sz="2400" dirty="0">
                <a:solidFill>
                  <a:srgbClr val="FF0000"/>
                </a:solidFill>
              </a:rPr>
              <a:t>P </a:t>
            </a:r>
            <a:r>
              <a:rPr lang="zh-CN" altLang="en-US" sz="2400" dirty="0" smtClean="0">
                <a:solidFill>
                  <a:srgbClr val="FF0000"/>
                </a:solidFill>
              </a:rPr>
              <a:t>)</a:t>
            </a:r>
            <a:endParaRPr lang="zh-CN" altLang="en-US" sz="2400" dirty="0">
              <a:solidFill>
                <a:srgbClr val="FF0000"/>
              </a:solidFill>
            </a:endParaRPr>
          </a:p>
        </p:txBody>
      </p:sp>
      <p:sp>
        <p:nvSpPr>
          <p:cNvPr id="63" name="Conditional Merging Theorem"/>
          <p:cNvSpPr/>
          <p:nvPr/>
        </p:nvSpPr>
        <p:spPr>
          <a:xfrm>
            <a:off x="555366" y="1286630"/>
            <a:ext cx="3974871"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Conditional Merging</a:t>
            </a:r>
            <a:r>
              <a:rPr lang="zh-CN" altLang="en-US" sz="2000" dirty="0" smtClean="0">
                <a:latin typeface="微软雅黑" panose="020B0503020204020204" pitchFamily="34" charset="-122"/>
                <a:ea typeface="微软雅黑" panose="020B0503020204020204" pitchFamily="34" charset="-122"/>
              </a:rPr>
              <a:t> Theorem</a:t>
            </a:r>
            <a:endParaRPr lang="zh-CN" altLang="en-US" sz="2000" dirty="0">
              <a:latin typeface="微软雅黑" panose="020B0503020204020204" pitchFamily="34" charset="-122"/>
              <a:ea typeface="微软雅黑" panose="020B0503020204020204" pitchFamily="34" charset="-122"/>
            </a:endParaRPr>
          </a:p>
        </p:txBody>
      </p:sp>
      <p:sp>
        <p:nvSpPr>
          <p:cNvPr id="64" name="Optimal-Tree Decomposition Theorem"/>
          <p:cNvSpPr/>
          <p:nvPr/>
        </p:nvSpPr>
        <p:spPr>
          <a:xfrm>
            <a:off x="555366" y="2128890"/>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6262878" y="1164076"/>
            <a:ext cx="591670" cy="522664"/>
            <a:chOff x="3598147" y="3255317"/>
            <a:chExt cx="591670" cy="522664"/>
          </a:xfrm>
        </p:grpSpPr>
        <p:sp>
          <p:nvSpPr>
            <p:cNvPr id="69" name="椭圆 6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0" name="文本框 6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4" name="组合 3"/>
          <p:cNvGrpSpPr/>
          <p:nvPr/>
        </p:nvGrpSpPr>
        <p:grpSpPr>
          <a:xfrm>
            <a:off x="5953607" y="1103116"/>
            <a:ext cx="2825262" cy="583624"/>
            <a:chOff x="5953607" y="1103116"/>
            <a:chExt cx="2825262" cy="583624"/>
          </a:xfrm>
        </p:grpSpPr>
        <p:grpSp>
          <p:nvGrpSpPr>
            <p:cNvPr id="65" name="组合 64"/>
            <p:cNvGrpSpPr/>
            <p:nvPr/>
          </p:nvGrpSpPr>
          <p:grpSpPr>
            <a:xfrm>
              <a:off x="5953607" y="1103116"/>
              <a:ext cx="2825262" cy="504093"/>
              <a:chOff x="3200400" y="1266092"/>
              <a:chExt cx="2825262" cy="504093"/>
            </a:xfrm>
          </p:grpSpPr>
          <p:cxnSp>
            <p:nvCxnSpPr>
              <p:cNvPr id="66" name="直接连接符 65"/>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6801678" y="1164076"/>
              <a:ext cx="591670" cy="522664"/>
              <a:chOff x="3598147" y="3255317"/>
              <a:chExt cx="591670" cy="522664"/>
            </a:xfrm>
          </p:grpSpPr>
          <p:sp>
            <p:nvSpPr>
              <p:cNvPr id="72" name="椭圆 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3" name="文本框 7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74" name="组合 73"/>
            <p:cNvGrpSpPr/>
            <p:nvPr/>
          </p:nvGrpSpPr>
          <p:grpSpPr>
            <a:xfrm>
              <a:off x="7340478" y="1164076"/>
              <a:ext cx="591670" cy="522664"/>
              <a:chOff x="3598147" y="3255317"/>
              <a:chExt cx="591670" cy="522664"/>
            </a:xfrm>
          </p:grpSpPr>
          <p:sp>
            <p:nvSpPr>
              <p:cNvPr id="75" name="椭圆 7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6" name="文本框 7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77" name="组合 76"/>
            <p:cNvGrpSpPr/>
            <p:nvPr/>
          </p:nvGrpSpPr>
          <p:grpSpPr>
            <a:xfrm>
              <a:off x="7879279" y="1164076"/>
              <a:ext cx="591670" cy="522664"/>
              <a:chOff x="3598147" y="3255317"/>
              <a:chExt cx="591670" cy="522664"/>
            </a:xfrm>
          </p:grpSpPr>
          <p:sp>
            <p:nvSpPr>
              <p:cNvPr id="78" name="椭圆 7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9" name="文本框 7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grpSp>
      <p:sp>
        <p:nvSpPr>
          <p:cNvPr id="80" name="矩形 79"/>
          <p:cNvSpPr/>
          <p:nvPr/>
        </p:nvSpPr>
        <p:spPr>
          <a:xfrm>
            <a:off x="6193741" y="599024"/>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24624" y="881919"/>
            <a:ext cx="2131376" cy="769441"/>
          </a:xfrm>
          <a:prstGeom prst="rect">
            <a:avLst/>
          </a:prstGeom>
          <a:noFill/>
        </p:spPr>
        <p:txBody>
          <a:bodyPr wrap="square" rtlCol="0">
            <a:spAutoFit/>
          </a:bodyPr>
          <a:lstStyle/>
          <a:p>
            <a:pPr algn="ctr"/>
            <a:r>
              <a:rPr lang="en-US" altLang="zh-CN" sz="4400" dirty="0" smtClean="0">
                <a:solidFill>
                  <a:srgbClr val="00B0F0"/>
                </a:solidFill>
              </a:rPr>
              <a:t>{</a:t>
            </a:r>
            <a:r>
              <a:rPr lang="en-US" altLang="zh-CN" sz="3200" dirty="0" smtClean="0"/>
              <a:t> a set D </a:t>
            </a:r>
            <a:r>
              <a:rPr lang="en-US" altLang="zh-CN" sz="4400" dirty="0" smtClean="0">
                <a:solidFill>
                  <a:srgbClr val="00B0F0"/>
                </a:solidFill>
              </a:rPr>
              <a:t>}</a:t>
            </a:r>
            <a:endParaRPr lang="zh-CN" altLang="en-US" sz="4400" dirty="0">
              <a:solidFill>
                <a:srgbClr val="00B0F0"/>
              </a:solidFill>
            </a:endParaRPr>
          </a:p>
        </p:txBody>
      </p:sp>
      <mc:AlternateContent xmlns:mc="http://schemas.openxmlformats.org/markup-compatibility/2006" xmlns:a14="http://schemas.microsoft.com/office/drawing/2010/main">
        <mc:Choice Requires="a14">
          <p:sp>
            <p:nvSpPr>
              <p:cNvPr id="5" name="矩形 4"/>
              <p:cNvSpPr/>
              <p:nvPr/>
            </p:nvSpPr>
            <p:spPr>
              <a:xfrm>
                <a:off x="8401640" y="1117767"/>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8401640" y="1117767"/>
                <a:ext cx="1284326" cy="468270"/>
              </a:xfrm>
              <a:prstGeom prst="rect">
                <a:avLst/>
              </a:prstGeom>
              <a:blipFill rotWithShape="0">
                <a:blip r:embed="rId3"/>
                <a:stretch>
                  <a:fillRect l="-948" t="-9091" r="-6635"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555366" y="4149000"/>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81" name="文本框 80"/>
              <p:cNvSpPr txBox="1">
                <a:spLocks noRot="1" noChangeAspect="1" noMove="1" noResize="1" noEditPoints="1" noAdjustHandles="1" noChangeArrowheads="1" noChangeShapeType="1" noTextEdit="1"/>
              </p:cNvSpPr>
              <p:nvPr/>
            </p:nvSpPr>
            <p:spPr>
              <a:xfrm>
                <a:off x="555366" y="4149000"/>
                <a:ext cx="5377022" cy="468270"/>
              </a:xfrm>
              <a:prstGeom prst="rect">
                <a:avLst/>
              </a:prstGeom>
              <a:blipFill rotWithShape="0">
                <a:blip r:embed="rId4"/>
                <a:stretch>
                  <a:fillRect t="-10526"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73906" y="3542127"/>
                <a:ext cx="3666572" cy="461665"/>
              </a:xfrm>
              <a:prstGeom prst="rect">
                <a:avLst/>
              </a:prstGeom>
            </p:spPr>
            <p:txBody>
              <a:bodyPr wrap="square">
                <a:spAutoFit/>
              </a:bodyPr>
              <a:lstStyle/>
              <a:p>
                <a:r>
                  <a:rPr lang="zh-CN" altLang="en-US" sz="2400" b="1" dirty="0">
                    <a:latin typeface="Cambria Math" panose="02040503050406030204" pitchFamily="18" charset="0"/>
                    <a:ea typeface="微软雅黑" panose="020B0503020204020204" pitchFamily="34" charset="-122"/>
                  </a:rPr>
                  <a:t>if </a:t>
                </a:r>
                <a:r>
                  <a:rPr lang="zh-CN" altLang="en-US" sz="2400" b="1" dirty="0" smtClean="0">
                    <a:latin typeface="Cambria Math" panose="02040503050406030204" pitchFamily="18" charset="0"/>
                    <a:ea typeface="微软雅黑" panose="020B0503020204020204" pitchFamily="34" charset="-122"/>
                  </a:rPr>
                  <a:t>( v </a:t>
                </a:r>
                <a:r>
                  <a:rPr lang="en-US" altLang="zh-CN" sz="2400" b="1" dirty="0" smtClean="0">
                    <a:latin typeface="Cambria Math" panose="02040503050406030204" pitchFamily="18" charset="0"/>
                    <a:ea typeface="微软雅黑" panose="020B0503020204020204" pitchFamily="34" charset="-122"/>
                  </a:rPr>
                  <a:t>,</a:t>
                </a:r>
                <a:r>
                  <a:rPr lang="zh-CN" altLang="en-US" sz="2400" b="1" dirty="0" smtClean="0">
                    <a:latin typeface="Cambria Math" panose="02040503050406030204" pitchFamily="18" charset="0"/>
                    <a:ea typeface="微软雅黑" panose="020B0503020204020204" pitchFamily="34" charset="-122"/>
                  </a:rPr>
                  <a:t>  </a:t>
                </a:r>
                <a14:m>
                  <m:oMath xmlns:m="http://schemas.openxmlformats.org/officeDocument/2006/math">
                    <m:acc>
                      <m:accPr>
                        <m:chr m:val="̅"/>
                        <m:ctrlPr>
                          <a:rPr lang="zh-CN" altLang="en-US" sz="2400" b="1" i="1">
                            <a:latin typeface="Cambria Math" panose="02040503050406030204" pitchFamily="18" charset="0"/>
                            <a:ea typeface="微软雅黑" panose="020B0503020204020204" pitchFamily="34" charset="-122"/>
                          </a:rPr>
                        </m:ctrlPr>
                      </m:accPr>
                      <m:e>
                        <m:r>
                          <a:rPr lang="en-US" altLang="zh-CN" sz="2400" b="1" i="0">
                            <a:latin typeface="Cambria Math" panose="02040503050406030204" pitchFamily="18" charset="0"/>
                            <a:ea typeface="微软雅黑" panose="020B0503020204020204" pitchFamily="34" charset="-122"/>
                          </a:rPr>
                          <m:t>𝐗</m:t>
                        </m:r>
                      </m:e>
                    </m:acc>
                  </m:oMath>
                </a14:m>
                <a:r>
                  <a:rPr lang="zh-CN" altLang="en-US" sz="2400" b="1" dirty="0" smtClean="0">
                    <a:latin typeface="Cambria Math" panose="02040503050406030204" pitchFamily="18" charset="0"/>
                    <a:ea typeface="微软雅黑" panose="020B0503020204020204" pitchFamily="34" charset="-122"/>
                  </a:rPr>
                  <a:t> )  ∈  D   </a:t>
                </a:r>
                <a:r>
                  <a:rPr lang="en-US" altLang="zh-CN" sz="2400" b="1" dirty="0" smtClean="0">
                    <a:latin typeface="Cambria Math" panose="02040503050406030204" pitchFamily="18" charset="0"/>
                    <a:ea typeface="微软雅黑" panose="020B0503020204020204" pitchFamily="34" charset="-122"/>
                  </a:rPr>
                  <a:t>Update</a:t>
                </a:r>
                <a:r>
                  <a:rPr lang="zh-CN" altLang="en-US" sz="2400" b="1" dirty="0" smtClean="0">
                    <a:latin typeface="Cambria Math" panose="02040503050406030204" pitchFamily="18" charset="0"/>
                    <a:ea typeface="微软雅黑" panose="020B0503020204020204" pitchFamily="34" charset="-122"/>
                  </a:rPr>
                  <a:t> </a:t>
                </a:r>
                <a:endParaRPr lang="zh-CN" altLang="en-US" sz="2400" b="1" dirty="0">
                  <a:latin typeface="Cambria Math" panose="02040503050406030204" pitchFamily="18" charset="0"/>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673906" y="3542127"/>
                <a:ext cx="3666572" cy="461665"/>
              </a:xfrm>
              <a:prstGeom prst="rect">
                <a:avLst/>
              </a:prstGeom>
              <a:blipFill rotWithShape="0">
                <a:blip r:embed="rId5"/>
                <a:stretch>
                  <a:fillRect l="-266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659523" y="3246029"/>
                <a:ext cx="3451458" cy="1137106"/>
              </a:xfrm>
              <a:prstGeom prst="rect">
                <a:avLst/>
              </a:prstGeom>
            </p:spPr>
            <p:txBody>
              <a:bodyPr wrap="none">
                <a:spAutoFit/>
              </a:bodyPr>
              <a:lstStyle/>
              <a:p>
                <a:pPr>
                  <a:lnSpc>
                    <a:spcPct val="150000"/>
                  </a:lnSpc>
                </a:pPr>
                <a:r>
                  <a:rPr lang="en-US" altLang="zh-CN" sz="2400" b="1" dirty="0" smtClean="0">
                    <a:solidFill>
                      <a:srgbClr val="FF0000"/>
                    </a:solidFill>
                  </a:rPr>
                  <a:t>if (cost &lt; 1/2 )</a:t>
                </a:r>
                <a:r>
                  <a:rPr lang="zh-CN" altLang="en-US" sz="2400" b="1" dirty="0">
                    <a:solidFill>
                      <a:srgbClr val="FF0000"/>
                    </a:solidFill>
                  </a:rPr>
                  <a:t> × f</a:t>
                </a:r>
                <a:r>
                  <a:rPr lang="en-US" altLang="zh-CN" sz="2400" b="1" dirty="0">
                    <a:solidFill>
                      <a:srgbClr val="FF0000"/>
                    </a:solidFill>
                  </a:rPr>
                  <a:t>*</a:t>
                </a:r>
                <a:r>
                  <a:rPr lang="zh-CN" altLang="en-US" sz="2400" b="1" dirty="0">
                    <a:solidFill>
                      <a:srgbClr val="FF0000"/>
                    </a:solidFill>
                  </a:rPr>
                  <a:t>(P </a:t>
                </a:r>
                <a:r>
                  <a:rPr lang="zh-CN" altLang="en-US" sz="2400" b="1" dirty="0" smtClean="0">
                    <a:solidFill>
                      <a:srgbClr val="FF0000"/>
                    </a:solidFill>
                  </a:rPr>
                  <a:t>)</a:t>
                </a:r>
                <a:endParaRPr lang="en-US" altLang="zh-CN" sz="2400" b="1" dirty="0" smtClean="0">
                  <a:solidFill>
                    <a:srgbClr val="FF0000"/>
                  </a:solidFill>
                </a:endParaRPr>
              </a:p>
              <a:p>
                <a:pPr>
                  <a:lnSpc>
                    <a:spcPct val="150000"/>
                  </a:lnSpc>
                </a:pPr>
                <a:r>
                  <a:rPr lang="en-US" altLang="zh-CN" sz="2400" b="1" dirty="0" smtClean="0">
                    <a:solidFill>
                      <a:srgbClr val="FF0000"/>
                    </a:solidFill>
                  </a:rPr>
                  <a:t>if(cost </a:t>
                </a:r>
                <a:r>
                  <a:rPr lang="en-US" altLang="zh-CN" sz="2400" b="1" dirty="0">
                    <a:solidFill>
                      <a:srgbClr val="FF0000"/>
                    </a:solidFill>
                  </a:rPr>
                  <a:t>+</a:t>
                </a:r>
                <a14:m>
                  <m:oMath xmlns:m="http://schemas.openxmlformats.org/officeDocument/2006/math">
                    <m:acc>
                      <m:accPr>
                        <m:chr m:val="̅"/>
                        <m:ctrlPr>
                          <a:rPr lang="zh-CN" altLang="en-US" sz="2400" b="1" i="1">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𝐜𝐨𝐬𝐭</m:t>
                        </m:r>
                      </m:e>
                    </m:acc>
                  </m:oMath>
                </a14:m>
                <a:r>
                  <a:rPr lang="en-US" altLang="zh-CN" sz="2400" b="1" dirty="0">
                    <a:solidFill>
                      <a:srgbClr val="FF0000"/>
                    </a:solidFill>
                  </a:rPr>
                  <a:t>)</a:t>
                </a:r>
                <a:r>
                  <a:rPr lang="zh-CN" altLang="en-US" sz="2400" b="1" dirty="0">
                    <a:solidFill>
                      <a:srgbClr val="FF0000"/>
                    </a:solidFill>
                  </a:rPr>
                  <a:t>2</a:t>
                </a:r>
                <a:r>
                  <a:rPr lang="en-US" altLang="zh-CN" sz="2400" b="1" dirty="0">
                    <a:solidFill>
                      <a:srgbClr val="FF0000"/>
                    </a:solidFill>
                  </a:rPr>
                  <a:t>/</a:t>
                </a:r>
                <a:r>
                  <a:rPr lang="zh-CN" altLang="en-US" sz="2400" b="1" dirty="0">
                    <a:solidFill>
                      <a:srgbClr val="FF0000"/>
                    </a:solidFill>
                  </a:rPr>
                  <a:t>3 × f</a:t>
                </a:r>
                <a:r>
                  <a:rPr lang="en-US" altLang="zh-CN" sz="2400" b="1" dirty="0">
                    <a:solidFill>
                      <a:srgbClr val="FF0000"/>
                    </a:solidFill>
                  </a:rPr>
                  <a:t>*</a:t>
                </a:r>
                <a:r>
                  <a:rPr lang="zh-CN" altLang="en-US" sz="2400" b="1" dirty="0">
                    <a:solidFill>
                      <a:srgbClr val="FF0000"/>
                    </a:solidFill>
                  </a:rPr>
                  <a:t>(P )</a:t>
                </a:r>
              </a:p>
            </p:txBody>
          </p:sp>
        </mc:Choice>
        <mc:Fallback xmlns="">
          <p:sp>
            <p:nvSpPr>
              <p:cNvPr id="7" name="矩形 6"/>
              <p:cNvSpPr>
                <a:spLocks noRot="1" noChangeAspect="1" noMove="1" noResize="1" noEditPoints="1" noAdjustHandles="1" noChangeArrowheads="1" noChangeShapeType="1" noTextEdit="1"/>
              </p:cNvSpPr>
              <p:nvPr/>
            </p:nvSpPr>
            <p:spPr>
              <a:xfrm>
                <a:off x="4659523" y="3246029"/>
                <a:ext cx="3451458" cy="1137106"/>
              </a:xfrm>
              <a:prstGeom prst="rect">
                <a:avLst/>
              </a:prstGeom>
              <a:blipFill rotWithShape="0">
                <a:blip r:embed="rId6"/>
                <a:stretch>
                  <a:fillRect l="-2646" r="-1764" b="-1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250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750"/>
                                        <p:tgtEl>
                                          <p:spTgt spid="33"/>
                                        </p:tgtEl>
                                      </p:cBhvr>
                                    </p:animEffect>
                                    <p:anim calcmode="lin" valueType="num">
                                      <p:cBhvr>
                                        <p:cTn id="13" dur="750" fill="hold"/>
                                        <p:tgtEl>
                                          <p:spTgt spid="33"/>
                                        </p:tgtEl>
                                        <p:attrNameLst>
                                          <p:attrName>ppt_x</p:attrName>
                                        </p:attrNameLst>
                                      </p:cBhvr>
                                      <p:tavLst>
                                        <p:tav tm="0">
                                          <p:val>
                                            <p:strVal val="#ppt_x"/>
                                          </p:val>
                                        </p:tav>
                                        <p:tav tm="100000">
                                          <p:val>
                                            <p:strVal val="#ppt_x"/>
                                          </p:val>
                                        </p:tav>
                                      </p:tavLst>
                                    </p:anim>
                                    <p:anim calcmode="lin" valueType="num">
                                      <p:cBhvr>
                                        <p:cTn id="14"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left)">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6.25E-7 -3.7037E-7 L -0.32969 0.34468 " pathEditMode="relative" rAng="0" ptsTypes="AA">
                                      <p:cBhvr>
                                        <p:cTn id="43" dur="1000" fill="hold"/>
                                        <p:tgtEl>
                                          <p:spTgt spid="68"/>
                                        </p:tgtEl>
                                        <p:attrNameLst>
                                          <p:attrName>ppt_x</p:attrName>
                                          <p:attrName>ppt_y</p:attrName>
                                        </p:attrNameLst>
                                      </p:cBhvr>
                                      <p:rCtr x="-16484" y="17222"/>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81"/>
                                        </p:tgtEl>
                                      </p:cBhvr>
                                    </p:animEffect>
                                    <p:set>
                                      <p:cBhvr>
                                        <p:cTn id="53" dur="1" fill="hold">
                                          <p:stCondLst>
                                            <p:cond delay="499"/>
                                          </p:stCondLst>
                                        </p:cTn>
                                        <p:tgtEl>
                                          <p:spTgt spid="8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
                                        </p:tgtEl>
                                      </p:cBhvr>
                                    </p:animEffect>
                                    <p:set>
                                      <p:cBhvr>
                                        <p:cTn id="70" dur="1" fill="hold">
                                          <p:stCondLst>
                                            <p:cond delay="499"/>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63" grpId="0"/>
      <p:bldP spid="64" grpId="0"/>
      <p:bldP spid="80" grpId="0"/>
      <p:bldP spid="3" grpId="0"/>
      <p:bldP spid="5" grpId="0"/>
      <p:bldP spid="81" grpId="0"/>
      <p:bldP spid="81" grpId="1"/>
      <p:bldP spid="6" grpId="0"/>
      <p:bldP spid="6"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63585" y="614978"/>
            <a:ext cx="2864830" cy="400110"/>
          </a:xfrm>
          <a:prstGeom prst="rect">
            <a:avLst/>
          </a:prstGeom>
        </p:spPr>
        <p:txBody>
          <a:bodyPr wrap="square">
            <a:spAutoFit/>
          </a:bodyPr>
          <a:lstStyle/>
          <a:p>
            <a:pPr algn="ctr"/>
            <a:r>
              <a:rPr lang="zh-CN" altLang="en-US" sz="2000" dirty="0" smtClean="0">
                <a:solidFill>
                  <a:srgbClr val="FF0000"/>
                </a:solidFill>
              </a:rPr>
              <a:t>A</a:t>
            </a:r>
            <a:r>
              <a:rPr lang="en-US" altLang="zh-CN" sz="2000" dirty="0" smtClean="0">
                <a:solidFill>
                  <a:srgbClr val="FF0000"/>
                </a:solidFill>
              </a:rPr>
              <a:t>* -search strategy</a:t>
            </a:r>
            <a:endParaRPr lang="zh-CN" altLang="en-US" sz="2000" dirty="0">
              <a:solidFill>
                <a:srgbClr val="FF0000"/>
              </a:solidFill>
            </a:endParaRPr>
          </a:p>
        </p:txBody>
      </p:sp>
      <p:sp>
        <p:nvSpPr>
          <p:cNvPr id="4" name="标题"/>
          <p:cNvSpPr/>
          <p:nvPr/>
        </p:nvSpPr>
        <p:spPr>
          <a:xfrm>
            <a:off x="351170" y="553423"/>
            <a:ext cx="4126643" cy="523220"/>
          </a:xfrm>
          <a:prstGeom prst="rect">
            <a:avLst/>
          </a:prstGeom>
        </p:spPr>
        <p:txBody>
          <a:bodyPr wrap="none">
            <a:spAutoFit/>
          </a:bodyPr>
          <a:lstStyle/>
          <a:p>
            <a:r>
              <a:rPr lang="zh-CN" altLang="en-US" sz="2800" dirty="0"/>
              <a:t>The PrunedDP++ algorithm</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2337677"/>
            <a:ext cx="4733925" cy="31813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490077"/>
            <a:ext cx="5429250" cy="1438275"/>
          </a:xfrm>
          <a:prstGeom prst="rect">
            <a:avLst/>
          </a:prstGeom>
        </p:spPr>
      </p:pic>
      <p:sp>
        <p:nvSpPr>
          <p:cNvPr id="8" name="BFS"/>
          <p:cNvSpPr/>
          <p:nvPr/>
        </p:nvSpPr>
        <p:spPr>
          <a:xfrm>
            <a:off x="1416000" y="1809000"/>
            <a:ext cx="2864830" cy="400110"/>
          </a:xfrm>
          <a:prstGeom prst="rect">
            <a:avLst/>
          </a:prstGeom>
        </p:spPr>
        <p:txBody>
          <a:bodyPr wrap="square">
            <a:spAutoFit/>
          </a:bodyPr>
          <a:lstStyle/>
          <a:p>
            <a:pPr algn="ctr"/>
            <a:r>
              <a:rPr lang="en-US" altLang="zh-CN" sz="2000" dirty="0">
                <a:solidFill>
                  <a:srgbClr val="FF0000"/>
                </a:solidFill>
              </a:rPr>
              <a:t>Breadth-First-Search</a:t>
            </a:r>
            <a:endParaRPr lang="zh-CN" altLang="en-US" sz="2000" dirty="0">
              <a:solidFill>
                <a:srgbClr val="FF0000"/>
              </a:solidFill>
            </a:endParaRPr>
          </a:p>
        </p:txBody>
      </p:sp>
      <p:sp>
        <p:nvSpPr>
          <p:cNvPr id="9" name="A* search"/>
          <p:cNvSpPr/>
          <p:nvPr/>
        </p:nvSpPr>
        <p:spPr>
          <a:xfrm>
            <a:off x="7751392" y="1937567"/>
            <a:ext cx="2118465" cy="400110"/>
          </a:xfrm>
          <a:prstGeom prst="rect">
            <a:avLst/>
          </a:prstGeom>
        </p:spPr>
        <p:txBody>
          <a:bodyPr wrap="none">
            <a:spAutoFit/>
          </a:bodyPr>
          <a:lstStyle/>
          <a:p>
            <a:pPr algn="ctr"/>
            <a:r>
              <a:rPr lang="zh-CN" altLang="en-US" sz="2000" dirty="0">
                <a:solidFill>
                  <a:srgbClr val="FF0000"/>
                </a:solidFill>
              </a:rPr>
              <a:t>A</a:t>
            </a:r>
            <a:r>
              <a:rPr lang="en-US" altLang="zh-CN" sz="2000" dirty="0" smtClean="0">
                <a:solidFill>
                  <a:srgbClr val="FF0000"/>
                </a:solidFill>
              </a:rPr>
              <a:t>*-</a:t>
            </a:r>
            <a:r>
              <a:rPr lang="en-US" altLang="zh-CN" sz="2000" dirty="0">
                <a:solidFill>
                  <a:srgbClr val="FF0000"/>
                </a:solidFill>
              </a:rPr>
              <a:t>search </a:t>
            </a:r>
            <a:r>
              <a:rPr lang="en-US" altLang="zh-CN" sz="2000" dirty="0" smtClean="0">
                <a:solidFill>
                  <a:srgbClr val="FF0000"/>
                </a:solidFill>
              </a:rPr>
              <a:t>strategy</a:t>
            </a:r>
            <a:endParaRPr lang="zh-CN" altLang="en-US" sz="2000" dirty="0">
              <a:solidFill>
                <a:srgbClr val="FF0000"/>
              </a:solidFill>
            </a:endParaRPr>
          </a:p>
        </p:txBody>
      </p:sp>
      <p:sp>
        <p:nvSpPr>
          <p:cNvPr id="10" name="矩形 9"/>
          <p:cNvSpPr/>
          <p:nvPr/>
        </p:nvSpPr>
        <p:spPr>
          <a:xfrm>
            <a:off x="876000" y="1449000"/>
            <a:ext cx="1423788" cy="400110"/>
          </a:xfrm>
          <a:prstGeom prst="rect">
            <a:avLst/>
          </a:prstGeom>
        </p:spPr>
        <p:txBody>
          <a:bodyPr wrap="none">
            <a:spAutoFit/>
          </a:bodyPr>
          <a:lstStyle/>
          <a:p>
            <a:r>
              <a:rPr lang="en-US" altLang="zh-CN" sz="2000" b="1" dirty="0" smtClean="0">
                <a:latin typeface="Arial" panose="020B0604020202020204" pitchFamily="34" charset="0"/>
              </a:rPr>
              <a:t>Heuristics</a:t>
            </a:r>
            <a:endParaRPr lang="zh-CN" altLang="en-US" sz="2000" b="1" dirty="0"/>
          </a:p>
        </p:txBody>
      </p:sp>
      <mc:AlternateContent xmlns:mc="http://schemas.openxmlformats.org/markup-compatibility/2006" xmlns:a14="http://schemas.microsoft.com/office/drawing/2010/main">
        <mc:Choice Requires="a14">
          <p:sp>
            <p:nvSpPr>
              <p:cNvPr id="11" name="文本框 10"/>
              <p:cNvSpPr txBox="1"/>
              <p:nvPr/>
            </p:nvSpPr>
            <p:spPr>
              <a:xfrm>
                <a:off x="3539174" y="1541333"/>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539174" y="1541333"/>
                <a:ext cx="2248821" cy="307777"/>
              </a:xfrm>
              <a:prstGeom prst="rect">
                <a:avLst/>
              </a:prstGeom>
              <a:blipFill rotWithShape="0">
                <a:blip r:embed="rId5"/>
                <a:stretch>
                  <a:fillRect l="-3804" t="-2000" r="-3804" b="-36000"/>
                </a:stretch>
              </a:blipFill>
            </p:spPr>
            <p:txBody>
              <a:bodyPr/>
              <a:lstStyle/>
              <a:p>
                <a:r>
                  <a:rPr lang="zh-CN" altLang="en-US">
                    <a:noFill/>
                  </a:rPr>
                  <a:t> </a:t>
                </a:r>
              </a:p>
            </p:txBody>
          </p:sp>
        </mc:Fallback>
      </mc:AlternateContent>
      <p:sp>
        <p:nvSpPr>
          <p:cNvPr id="13" name="矩形 12"/>
          <p:cNvSpPr/>
          <p:nvPr/>
        </p:nvSpPr>
        <p:spPr>
          <a:xfrm>
            <a:off x="516000" y="2061724"/>
            <a:ext cx="5954084" cy="1938992"/>
          </a:xfrm>
          <a:prstGeom prst="rect">
            <a:avLst/>
          </a:prstGeom>
        </p:spPr>
        <p:txBody>
          <a:bodyPr wrap="square">
            <a:spAutoFit/>
          </a:bodyPr>
          <a:lstStyle/>
          <a:p>
            <a:pPr>
              <a:lnSpc>
                <a:spcPct val="150000"/>
              </a:lnSpc>
            </a:pPr>
            <a:r>
              <a:rPr lang="en-US" altLang="zh-CN" sz="2000" b="1" dirty="0" smtClean="0"/>
              <a:t>D</a:t>
            </a:r>
            <a:r>
              <a:rPr lang="zh-CN" altLang="en-US" sz="2000" b="1" dirty="0" smtClean="0"/>
              <a:t>ifferences </a:t>
            </a:r>
            <a:r>
              <a:rPr lang="zh-CN" altLang="en-US" sz="2000" b="1" dirty="0"/>
              <a:t>between PrunedDP++ and </a:t>
            </a:r>
            <a:r>
              <a:rPr lang="zh-CN" altLang="en-US" sz="2000" b="1" dirty="0" smtClean="0"/>
              <a:t>PrunedDP ：</a:t>
            </a:r>
            <a:endParaRPr lang="en-US" altLang="zh-CN" sz="2000" b="1" dirty="0" smtClean="0"/>
          </a:p>
          <a:p>
            <a:pPr marL="457200" indent="-457200">
              <a:lnSpc>
                <a:spcPct val="150000"/>
              </a:lnSpc>
              <a:buClr>
                <a:srgbClr val="FF0000"/>
              </a:buClr>
              <a:buFont typeface="+mj-lt"/>
              <a:buAutoNum type="alphaLcParenR"/>
            </a:pPr>
            <a:r>
              <a:rPr lang="en-US" altLang="zh-CN" sz="2000" dirty="0"/>
              <a:t>The priority in the P</a:t>
            </a:r>
            <a:r>
              <a:rPr lang="zh-CN" altLang="en-US" sz="2000" dirty="0"/>
              <a:t>riority </a:t>
            </a:r>
            <a:r>
              <a:rPr lang="en-US" altLang="zh-CN" sz="2000" dirty="0"/>
              <a:t>Q</a:t>
            </a:r>
            <a:r>
              <a:rPr lang="zh-CN" altLang="en-US" sz="2000" dirty="0"/>
              <a:t>ueue</a:t>
            </a:r>
          </a:p>
          <a:p>
            <a:pPr marL="457200" indent="-457200">
              <a:lnSpc>
                <a:spcPct val="150000"/>
              </a:lnSpc>
              <a:buClr>
                <a:srgbClr val="FF0000"/>
              </a:buClr>
              <a:buFont typeface="+mj-lt"/>
              <a:buAutoNum type="alphaLcParenR"/>
            </a:pPr>
            <a:r>
              <a:rPr lang="en-US" altLang="zh-CN" sz="2000" dirty="0"/>
              <a:t>in </a:t>
            </a:r>
            <a:r>
              <a:rPr lang="en-US" altLang="zh-CN" sz="2000" dirty="0" smtClean="0"/>
              <a:t>the update procedure, </a:t>
            </a:r>
            <a:r>
              <a:rPr lang="en-US" altLang="zh-CN" sz="2000" dirty="0"/>
              <a:t>PrunedDP++ needs to invoke </a:t>
            </a:r>
            <a:r>
              <a:rPr lang="en-US" altLang="zh-CN" sz="2000" dirty="0" smtClean="0"/>
              <a:t>the </a:t>
            </a:r>
            <a:r>
              <a:rPr lang="en-US" altLang="zh-CN" sz="2000" dirty="0" smtClean="0">
                <a:solidFill>
                  <a:srgbClr val="FF0000"/>
                </a:solidFill>
              </a:rPr>
              <a:t>lb</a:t>
            </a:r>
            <a:r>
              <a:rPr lang="en-US" altLang="zh-CN" sz="2000" dirty="0" smtClean="0"/>
              <a:t> </a:t>
            </a:r>
            <a:r>
              <a:rPr lang="en-US" altLang="zh-CN" sz="2000" dirty="0"/>
              <a:t>procedure</a:t>
            </a:r>
            <a:endParaRPr lang="zh-CN" altLang="en-US" sz="2000" dirty="0"/>
          </a:p>
        </p:txBody>
      </p:sp>
      <p:grpSp>
        <p:nvGrpSpPr>
          <p:cNvPr id="26" name="组合 25"/>
          <p:cNvGrpSpPr/>
          <p:nvPr/>
        </p:nvGrpSpPr>
        <p:grpSpPr>
          <a:xfrm>
            <a:off x="7590738" y="2169000"/>
            <a:ext cx="3005262" cy="1113413"/>
            <a:chOff x="8076000" y="987743"/>
            <a:chExt cx="3005262" cy="1113413"/>
          </a:xfrm>
        </p:grpSpPr>
        <p:sp>
          <p:nvSpPr>
            <p:cNvPr id="17" name="矩形 16"/>
            <p:cNvSpPr/>
            <p:nvPr/>
          </p:nvSpPr>
          <p:spPr>
            <a:xfrm>
              <a:off x="8076000" y="987743"/>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8256000" y="1597063"/>
              <a:ext cx="2825262" cy="504093"/>
              <a:chOff x="8233156" y="1491835"/>
              <a:chExt cx="2825262" cy="504093"/>
            </a:xfrm>
          </p:grpSpPr>
          <p:grpSp>
            <p:nvGrpSpPr>
              <p:cNvPr id="14" name="组合 13"/>
              <p:cNvGrpSpPr/>
              <p:nvPr/>
            </p:nvGrpSpPr>
            <p:grpSpPr>
              <a:xfrm>
                <a:off x="8233156" y="1491835"/>
                <a:ext cx="2825262" cy="504093"/>
                <a:chOff x="3200400" y="1266092"/>
                <a:chExt cx="2825262" cy="504093"/>
              </a:xfrm>
            </p:grpSpPr>
            <p:cxnSp>
              <p:nvCxnSpPr>
                <p:cNvPr id="15" name="直接连接符 14"/>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8436000"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椭圆 18"/>
              <p:cNvSpPr/>
              <p:nvPr/>
            </p:nvSpPr>
            <p:spPr>
              <a:xfrm>
                <a:off x="9105787"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椭圆 19"/>
              <p:cNvSpPr/>
              <p:nvPr/>
            </p:nvSpPr>
            <p:spPr>
              <a:xfrm>
                <a:off x="9775574"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p:cNvSpPr/>
              <p:nvPr/>
            </p:nvSpPr>
            <p:spPr>
              <a:xfrm>
                <a:off x="10423681"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3" name="文本框 22"/>
              <p:cNvSpPr txBox="1"/>
              <p:nvPr/>
            </p:nvSpPr>
            <p:spPr>
              <a:xfrm>
                <a:off x="7888106" y="3639687"/>
                <a:ext cx="15105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r>
                        <a:rPr lang="en-US" altLang="zh-CN" sz="2400" b="0" i="1" baseline="30000"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oMath>
                  </m:oMathPara>
                </a14:m>
                <a:endParaRPr lang="zh-CN" altLang="en-US" sz="2400" i="1"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888106" y="3639687"/>
                <a:ext cx="1510525" cy="461665"/>
              </a:xfrm>
              <a:prstGeom prst="rect">
                <a:avLst/>
              </a:prstGeom>
              <a:blipFill rotWithShape="0">
                <a:blip r:embed="rId6"/>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728261" y="3687938"/>
                <a:ext cx="3401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𝑙𝑏</m:t>
                      </m:r>
                    </m:oMath>
                  </m:oMathPara>
                </a14:m>
                <a:endParaRPr lang="zh-CN" altLang="en-US" sz="2400" i="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728261" y="3687938"/>
                <a:ext cx="340157" cy="369332"/>
              </a:xfrm>
              <a:prstGeom prst="rect">
                <a:avLst/>
              </a:prstGeom>
              <a:blipFill rotWithShape="0">
                <a:blip r:embed="rId7"/>
                <a:stretch>
                  <a:fillRect l="-21429" r="-19643"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9283071" y="3639687"/>
                <a:ext cx="5501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 </m:t>
                      </m:r>
                    </m:oMath>
                  </m:oMathPara>
                </a14:m>
                <a:endParaRPr lang="zh-CN" altLang="en-US" sz="2400" dirty="0">
                  <a:solidFill>
                    <a:srgbClr val="FF00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9283071" y="3639687"/>
                <a:ext cx="550151" cy="461665"/>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301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par>
                                <p:cTn id="34" presetID="10" presetClass="exit" presetSubtype="0" fill="hold"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7"/>
                                        </p:tgtEl>
                                      </p:cBhvr>
                                    </p:animEffect>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
                                            <p:txEl>
                                              <p:pRg st="0" end="0"/>
                                            </p:txEl>
                                          </p:spTgt>
                                        </p:tgtEl>
                                        <p:attrNameLst>
                                          <p:attrName>style.visibility</p:attrName>
                                        </p:attrNameLst>
                                      </p:cBhvr>
                                      <p:to>
                                        <p:strVal val="visible"/>
                                      </p:to>
                                    </p:set>
                                    <p:animEffect transition="in" filter="fade">
                                      <p:cBhvr>
                                        <p:cTn id="67" dur="500"/>
                                        <p:tgtEl>
                                          <p:spTgt spid="1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13">
                                            <p:txEl>
                                              <p:pRg st="1" end="1"/>
                                            </p:txEl>
                                          </p:spTgt>
                                        </p:tgtEl>
                                        <p:attrNameLst>
                                          <p:attrName>style.visibility</p:attrName>
                                        </p:attrNameLst>
                                      </p:cBhvr>
                                      <p:to>
                                        <p:strVal val="visible"/>
                                      </p:to>
                                    </p:set>
                                    <p:animEffect transition="in" filter="fade">
                                      <p:cBhvr>
                                        <p:cTn id="72" dur="750"/>
                                        <p:tgtEl>
                                          <p:spTgt spid="13">
                                            <p:txEl>
                                              <p:pRg st="1" end="1"/>
                                            </p:txEl>
                                          </p:spTgt>
                                        </p:tgtEl>
                                      </p:cBhvr>
                                    </p:animEffect>
                                    <p:anim calcmode="lin" valueType="num">
                                      <p:cBhvr>
                                        <p:cTn id="73"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74"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75" fill="hold">
                            <p:stCondLst>
                              <p:cond delay="750"/>
                            </p:stCondLst>
                            <p:childTnLst>
                              <p:par>
                                <p:cTn id="76" presetID="10" presetClass="entr" presetSubtype="0"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par>
                          <p:cTn id="84" fill="hold">
                            <p:stCondLst>
                              <p:cond delay="500"/>
                            </p:stCondLst>
                            <p:childTnLst>
                              <p:par>
                                <p:cTn id="85" presetID="42" presetClass="entr" presetSubtype="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750"/>
                                        <p:tgtEl>
                                          <p:spTgt spid="25"/>
                                        </p:tgtEl>
                                      </p:cBhvr>
                                    </p:animEffect>
                                    <p:anim calcmode="lin" valueType="num">
                                      <p:cBhvr>
                                        <p:cTn id="88" dur="750" fill="hold"/>
                                        <p:tgtEl>
                                          <p:spTgt spid="25"/>
                                        </p:tgtEl>
                                        <p:attrNameLst>
                                          <p:attrName>ppt_x</p:attrName>
                                        </p:attrNameLst>
                                      </p:cBhvr>
                                      <p:tavLst>
                                        <p:tav tm="0">
                                          <p:val>
                                            <p:strVal val="#ppt_x"/>
                                          </p:val>
                                        </p:tav>
                                        <p:tav tm="100000">
                                          <p:val>
                                            <p:strVal val="#ppt_x"/>
                                          </p:val>
                                        </p:tav>
                                      </p:tavLst>
                                    </p:anim>
                                    <p:anim calcmode="lin" valueType="num">
                                      <p:cBhvr>
                                        <p:cTn id="89" dur="750" fill="hold"/>
                                        <p:tgtEl>
                                          <p:spTgt spid="25"/>
                                        </p:tgtEl>
                                        <p:attrNameLst>
                                          <p:attrName>ppt_y</p:attrName>
                                        </p:attrNameLst>
                                      </p:cBhvr>
                                      <p:tavLst>
                                        <p:tav tm="0">
                                          <p:val>
                                            <p:strVal val="#ppt_y+.1"/>
                                          </p:val>
                                        </p:tav>
                                        <p:tav tm="100000">
                                          <p:val>
                                            <p:strVal val="#ppt_y"/>
                                          </p:val>
                                        </p:tav>
                                      </p:tavLst>
                                    </p:anim>
                                  </p:childTnLst>
                                </p:cTn>
                              </p:par>
                            </p:childTnLst>
                          </p:cTn>
                        </p:par>
                        <p:par>
                          <p:cTn id="90" fill="hold">
                            <p:stCondLst>
                              <p:cond delay="1250"/>
                            </p:stCondLst>
                            <p:childTnLst>
                              <p:par>
                                <p:cTn id="91" presetID="42" presetClass="entr" presetSubtype="0"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750"/>
                                        <p:tgtEl>
                                          <p:spTgt spid="24"/>
                                        </p:tgtEl>
                                      </p:cBhvr>
                                    </p:animEffect>
                                    <p:anim calcmode="lin" valueType="num">
                                      <p:cBhvr>
                                        <p:cTn id="94" dur="750" fill="hold"/>
                                        <p:tgtEl>
                                          <p:spTgt spid="24"/>
                                        </p:tgtEl>
                                        <p:attrNameLst>
                                          <p:attrName>ppt_x</p:attrName>
                                        </p:attrNameLst>
                                      </p:cBhvr>
                                      <p:tavLst>
                                        <p:tav tm="0">
                                          <p:val>
                                            <p:strVal val="#ppt_x"/>
                                          </p:val>
                                        </p:tav>
                                        <p:tav tm="100000">
                                          <p:val>
                                            <p:strVal val="#ppt_x"/>
                                          </p:val>
                                        </p:tav>
                                      </p:tavLst>
                                    </p:anim>
                                    <p:anim calcmode="lin" valueType="num">
                                      <p:cBhvr>
                                        <p:cTn id="95"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13">
                                            <p:txEl>
                                              <p:pRg st="2" end="2"/>
                                            </p:txEl>
                                          </p:spTgt>
                                        </p:tgtEl>
                                        <p:attrNameLst>
                                          <p:attrName>style.visibility</p:attrName>
                                        </p:attrNameLst>
                                      </p:cBhvr>
                                      <p:to>
                                        <p:strVal val="visible"/>
                                      </p:to>
                                    </p:set>
                                    <p:animEffect transition="in" filter="fade">
                                      <p:cBhvr>
                                        <p:cTn id="100" dur="750"/>
                                        <p:tgtEl>
                                          <p:spTgt spid="13">
                                            <p:txEl>
                                              <p:pRg st="2" end="2"/>
                                            </p:txEl>
                                          </p:spTgt>
                                        </p:tgtEl>
                                      </p:cBhvr>
                                    </p:animEffect>
                                    <p:anim calcmode="lin" valueType="num">
                                      <p:cBhvr>
                                        <p:cTn id="101" dur="75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02" dur="75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1" grpId="0"/>
      <p:bldP spid="23" grpId="0"/>
      <p:bldP spid="24"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3984</TotalTime>
  <Words>1283</Words>
  <Application>Microsoft Office PowerPoint</Application>
  <PresentationFormat>宽屏</PresentationFormat>
  <Paragraphs>336</Paragraphs>
  <Slides>19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华文隶书</vt: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955</cp:revision>
  <dcterms:created xsi:type="dcterms:W3CDTF">2016-10-01T02:52:16Z</dcterms:created>
  <dcterms:modified xsi:type="dcterms:W3CDTF">2016-10-14T03:07:53Z</dcterms:modified>
</cp:coreProperties>
</file>