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2" r:id="rId5"/>
    <p:sldId id="263" r:id="rId6"/>
    <p:sldId id="269" r:id="rId7"/>
    <p:sldId id="266" r:id="rId8"/>
    <p:sldId id="259" r:id="rId9"/>
    <p:sldId id="281" r:id="rId10"/>
    <p:sldId id="280" r:id="rId11"/>
    <p:sldId id="282" r:id="rId12"/>
    <p:sldId id="270" r:id="rId13"/>
    <p:sldId id="271" r:id="rId14"/>
    <p:sldId id="267" r:id="rId15"/>
    <p:sldId id="268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1" r:id="rId25"/>
    <p:sldId id="260" r:id="rId26"/>
    <p:sldId id="26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9090"/>
    <a:srgbClr val="2B9B9B"/>
    <a:srgbClr val="AA263C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3" autoAdjust="0"/>
    <p:restoredTop sz="88808" autoAdjust="0"/>
  </p:normalViewPr>
  <p:slideViewPr>
    <p:cSldViewPr snapToGrid="0" showGuides="1">
      <p:cViewPr varScale="1">
        <p:scale>
          <a:sx n="80" d="100"/>
          <a:sy n="80" d="100"/>
        </p:scale>
        <p:origin x="60" y="-522"/>
      </p:cViewPr>
      <p:guideLst>
        <p:guide orient="horz" pos="2160"/>
        <p:guide pos="34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77046-8BAF-45CF-A17B-85BC31D2DA19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C9A64-0F2F-4B2F-AACF-EB0FC89C7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3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这个子图满足其中的任意一条边的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support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值都大于（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K-2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这里举一个例子比如子图｛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p1 p2 p3 q3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｝这个子图，是一个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4-Truss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最小边的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support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+2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7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 G1 G2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满足 </a:t>
            </a:r>
            <a:r>
              <a:rPr lang="en-US" altLang="zh-CN" baseline="0" dirty="0" smtClean="0"/>
              <a:t>4-truss </a:t>
            </a:r>
            <a:r>
              <a:rPr lang="zh-CN" altLang="en-US" baseline="0" dirty="0" smtClean="0"/>
              <a:t>且包含查询结点集合 </a:t>
            </a:r>
            <a:r>
              <a:rPr lang="en-US" altLang="zh-CN" baseline="0" dirty="0" smtClean="0"/>
              <a:t>Q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251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G0 </a:t>
            </a:r>
            <a:r>
              <a:rPr lang="zh-CN" altLang="en-US" dirty="0" smtClean="0"/>
              <a:t>需要满足包含所有的查询结点的同时保证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K-Truss</a:t>
            </a:r>
            <a:r>
              <a:rPr lang="zh-CN" altLang="en-US" baseline="0" dirty="0" smtClean="0"/>
              <a:t>最大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先找到 </a:t>
            </a:r>
            <a:r>
              <a:rPr lang="en-US" altLang="zh-CN" dirty="0" smtClean="0"/>
              <a:t>G0</a:t>
            </a:r>
            <a:r>
              <a:rPr lang="zh-CN" altLang="en-US" dirty="0" smtClean="0"/>
              <a:t>（满足查询结点中的最大 </a:t>
            </a:r>
            <a:r>
              <a:rPr lang="en-US" altLang="zh-CN" dirty="0" smtClean="0"/>
              <a:t>K-truss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G0 </a:t>
            </a:r>
            <a:r>
              <a:rPr lang="zh-CN" altLang="en-US" dirty="0" smtClean="0"/>
              <a:t>可能有一个非常大的 图直径，所以我们需要找到一些点将这些“搭便车”的点删除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删除这些点之后可能使我们之前找到的子图不在满足 </a:t>
            </a:r>
            <a:r>
              <a:rPr lang="en-US" altLang="zh-CN" dirty="0" smtClean="0"/>
              <a:t>K-kruss </a:t>
            </a:r>
            <a:r>
              <a:rPr lang="zh-CN" altLang="en-US" dirty="0" smtClean="0"/>
              <a:t>图的性质，这个时候我们就要进行维护了。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2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7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66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9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0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7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3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1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6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77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3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2850" y="1257300"/>
            <a:ext cx="976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Approximate Closest Community Search in Networks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677150" y="5194300"/>
            <a:ext cx="4349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VLDB 2015</a:t>
            </a:r>
          </a:p>
          <a:p>
            <a:pPr algn="ctr"/>
            <a:r>
              <a:rPr lang="en-US" altLang="zh-CN" sz="2400" dirty="0" smtClean="0"/>
              <a:t>Tianzhu Wei</a:t>
            </a:r>
          </a:p>
          <a:p>
            <a:pPr algn="ctr"/>
            <a:r>
              <a:rPr lang="en-US" altLang="zh-CN" sz="2400" dirty="0" smtClean="0"/>
              <a:t>2016 – 11 -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???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320800" y="2768600"/>
            <a:ext cx="10075080" cy="1651000"/>
            <a:chOff x="1320800" y="2768600"/>
            <a:chExt cx="10075080" cy="1651000"/>
          </a:xfrm>
        </p:grpSpPr>
        <p:sp>
          <p:nvSpPr>
            <p:cNvPr id="8" name="文本框 7"/>
            <p:cNvSpPr txBox="1"/>
            <p:nvPr/>
          </p:nvSpPr>
          <p:spPr>
            <a:xfrm>
              <a:off x="1320800" y="2828835"/>
              <a:ext cx="4775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400" dirty="0" smtClean="0"/>
                <a:t>Xin Huang </a:t>
              </a:r>
              <a:r>
                <a:rPr lang="en-US" altLang="zh-CN" sz="2400" dirty="0" smtClean="0">
                  <a:solidFill>
                    <a:schemeClr val="bg1">
                      <a:lumMod val="50000"/>
                    </a:schemeClr>
                  </a:solidFill>
                </a:rPr>
                <a:t>*</a:t>
              </a:r>
              <a:r>
                <a:rPr lang="en-US" altLang="zh-CN" sz="2400" dirty="0" smtClean="0"/>
                <a:t>, Laks V.S. Lakshmanan </a:t>
              </a:r>
              <a:r>
                <a:rPr lang="en-US" altLang="zh-CN" sz="2400" dirty="0" smtClean="0">
                  <a:solidFill>
                    <a:schemeClr val="bg1">
                      <a:lumMod val="50000"/>
                    </a:schemeClr>
                  </a:solidFill>
                </a:rPr>
                <a:t>*</a:t>
              </a:r>
              <a:endParaRPr lang="en-US" altLang="zh-CN" sz="2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400" i="1" dirty="0" smtClean="0">
                  <a:latin typeface="Calisto MT" panose="02040603050505030304" pitchFamily="18" charset="0"/>
                </a:rPr>
                <a:t>University of British Columbia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292849" y="2828835"/>
              <a:ext cx="51030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400" dirty="0" smtClean="0"/>
                <a:t>Jeffrey Xu Yu </a:t>
              </a:r>
              <a:r>
                <a:rPr lang="en-US" altLang="zh-CN" sz="2400" dirty="0" smtClean="0">
                  <a:solidFill>
                    <a:schemeClr val="bg1">
                      <a:lumMod val="50000"/>
                    </a:schemeClr>
                  </a:solidFill>
                </a:rPr>
                <a:t>^</a:t>
              </a:r>
              <a:r>
                <a:rPr lang="en-US" altLang="zh-CN" sz="2400" dirty="0" smtClean="0"/>
                <a:t> , Hong Cheng 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</a:rPr>
                <a:t>^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400" i="1" dirty="0">
                  <a:latin typeface="Calisto MT" panose="02040603050505030304" pitchFamily="18" charset="0"/>
                </a:rPr>
                <a:t>The Chinese University of Hong Kong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6108700" y="2768600"/>
              <a:ext cx="0" cy="1651000"/>
            </a:xfrm>
            <a:prstGeom prst="line">
              <a:avLst/>
            </a:prstGeom>
            <a:ln w="3492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07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02331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4213" y="508085"/>
            <a:ext cx="1821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Truss Index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6946305" y="1738220"/>
            <a:ext cx="5075242" cy="2734522"/>
            <a:chOff x="6946305" y="1738220"/>
            <a:chExt cx="5075242" cy="2734522"/>
          </a:xfrm>
        </p:grpSpPr>
        <p:sp>
          <p:nvSpPr>
            <p:cNvPr id="9" name="椭圆 8"/>
            <p:cNvSpPr/>
            <p:nvPr/>
          </p:nvSpPr>
          <p:spPr>
            <a:xfrm>
              <a:off x="7415984" y="2980155"/>
              <a:ext cx="254464" cy="2544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062330" y="4072632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</a:t>
              </a:r>
              <a:r>
                <a:rPr lang="en-US" altLang="zh-CN" sz="2000" i="1" dirty="0" smtClean="0"/>
                <a:t>1</a:t>
              </a:r>
              <a:endParaRPr lang="zh-CN" altLang="en-US" sz="2000" i="1" dirty="0"/>
            </a:p>
          </p:txBody>
        </p:sp>
        <p:cxnSp>
          <p:nvCxnSpPr>
            <p:cNvPr id="11" name="直接连接符 10"/>
            <p:cNvCxnSpPr>
              <a:stCxn id="12" idx="3"/>
              <a:endCxn id="9" idx="7"/>
            </p:cNvCxnSpPr>
            <p:nvPr/>
          </p:nvCxnSpPr>
          <p:spPr>
            <a:xfrm flipH="1">
              <a:off x="7633183" y="2346812"/>
              <a:ext cx="631866" cy="6706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8227784" y="2129613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8227784" y="3823738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连接符 13"/>
            <p:cNvCxnSpPr>
              <a:stCxn id="12" idx="4"/>
              <a:endCxn id="13" idx="0"/>
            </p:cNvCxnSpPr>
            <p:nvPr/>
          </p:nvCxnSpPr>
          <p:spPr>
            <a:xfrm>
              <a:off x="8355016" y="2384077"/>
              <a:ext cx="0" cy="14396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8982533" y="2980155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871764" y="2980155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1452686" y="2962161"/>
              <a:ext cx="254464" cy="2544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0667242" y="2135175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0667242" y="3827119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接连接符 24"/>
            <p:cNvCxnSpPr>
              <a:stCxn id="9" idx="5"/>
              <a:endCxn id="13" idx="1"/>
            </p:cNvCxnSpPr>
            <p:nvPr/>
          </p:nvCxnSpPr>
          <p:spPr>
            <a:xfrm>
              <a:off x="7633183" y="3197354"/>
              <a:ext cx="631866" cy="66364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3" idx="4"/>
              <a:endCxn id="24" idx="0"/>
            </p:cNvCxnSpPr>
            <p:nvPr/>
          </p:nvCxnSpPr>
          <p:spPr>
            <a:xfrm>
              <a:off x="10794474" y="2389639"/>
              <a:ext cx="0" cy="143748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2" idx="2"/>
              <a:endCxn id="21" idx="6"/>
            </p:cNvCxnSpPr>
            <p:nvPr/>
          </p:nvCxnSpPr>
          <p:spPr>
            <a:xfrm flipH="1">
              <a:off x="10126228" y="3089393"/>
              <a:ext cx="1326458" cy="1799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1" idx="2"/>
              <a:endCxn id="20" idx="6"/>
            </p:cNvCxnSpPr>
            <p:nvPr/>
          </p:nvCxnSpPr>
          <p:spPr>
            <a:xfrm flipH="1">
              <a:off x="9236997" y="3107387"/>
              <a:ext cx="63476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0" idx="2"/>
              <a:endCxn id="9" idx="6"/>
            </p:cNvCxnSpPr>
            <p:nvPr/>
          </p:nvCxnSpPr>
          <p:spPr>
            <a:xfrm flipH="1">
              <a:off x="7670448" y="3107387"/>
              <a:ext cx="131208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20" idx="3"/>
              <a:endCxn id="13" idx="7"/>
            </p:cNvCxnSpPr>
            <p:nvPr/>
          </p:nvCxnSpPr>
          <p:spPr>
            <a:xfrm flipH="1">
              <a:off x="8444983" y="3197354"/>
              <a:ext cx="574815" cy="66364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12" idx="5"/>
              <a:endCxn id="20" idx="1"/>
            </p:cNvCxnSpPr>
            <p:nvPr/>
          </p:nvCxnSpPr>
          <p:spPr>
            <a:xfrm>
              <a:off x="8444983" y="2346812"/>
              <a:ext cx="574815" cy="6706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23" idx="5"/>
              <a:endCxn id="22" idx="1"/>
            </p:cNvCxnSpPr>
            <p:nvPr/>
          </p:nvCxnSpPr>
          <p:spPr>
            <a:xfrm>
              <a:off x="10884441" y="2352374"/>
              <a:ext cx="605510" cy="64705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22" idx="3"/>
              <a:endCxn id="24" idx="7"/>
            </p:cNvCxnSpPr>
            <p:nvPr/>
          </p:nvCxnSpPr>
          <p:spPr>
            <a:xfrm flipH="1">
              <a:off x="10884441" y="3179360"/>
              <a:ext cx="605510" cy="68502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21" idx="5"/>
              <a:endCxn id="24" idx="1"/>
            </p:cNvCxnSpPr>
            <p:nvPr/>
          </p:nvCxnSpPr>
          <p:spPr>
            <a:xfrm>
              <a:off x="10088963" y="3197354"/>
              <a:ext cx="615544" cy="66703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23" idx="3"/>
              <a:endCxn id="21" idx="7"/>
            </p:cNvCxnSpPr>
            <p:nvPr/>
          </p:nvCxnSpPr>
          <p:spPr>
            <a:xfrm flipH="1">
              <a:off x="10088963" y="2352374"/>
              <a:ext cx="615544" cy="665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10525297" y="4072632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 smtClean="0"/>
                <a:t>v4</a:t>
              </a:r>
              <a:endParaRPr lang="zh-CN" altLang="en-US" sz="2000" i="1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1493227" y="3134015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 smtClean="0"/>
                <a:t>q2</a:t>
              </a:r>
              <a:endParaRPr lang="zh-CN" altLang="en-US" sz="2000" i="1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0525297" y="1738220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 smtClean="0"/>
                <a:t>v3</a:t>
              </a:r>
              <a:endParaRPr lang="zh-CN" altLang="en-US" sz="2000" i="1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8062330" y="1738220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 smtClean="0"/>
                <a:t>v2</a:t>
              </a:r>
              <a:endParaRPr lang="zh-CN" altLang="en-US" sz="2000" i="1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946305" y="2977052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 smtClean="0"/>
                <a:t>q1</a:t>
              </a:r>
              <a:endParaRPr lang="zh-CN" altLang="en-US" sz="2000" i="1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8895862" y="3299591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t</a:t>
              </a:r>
              <a:r>
                <a:rPr lang="en-US" altLang="zh-CN" sz="2000" i="1" dirty="0" smtClean="0"/>
                <a:t>1</a:t>
              </a:r>
              <a:endParaRPr lang="zh-CN" altLang="en-US" sz="2000" i="1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9716204" y="3299591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 smtClean="0"/>
                <a:t>t2</a:t>
              </a:r>
              <a:endParaRPr lang="zh-CN" altLang="en-US" sz="2000" i="1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7492573" y="3460893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4</a:t>
              </a:r>
              <a:endParaRPr lang="zh-CN" altLang="en-US" sz="2000" i="1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7432645" y="2372612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4</a:t>
              </a:r>
              <a:endParaRPr lang="zh-CN" altLang="en-US" sz="2000" i="1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8536305" y="2328872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4</a:t>
              </a:r>
              <a:endParaRPr lang="zh-CN" altLang="en-US" sz="2000" i="1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767811" y="2773402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4</a:t>
              </a:r>
              <a:endParaRPr lang="zh-CN" altLang="en-US" sz="2000" i="1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8159229" y="2556163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4</a:t>
              </a:r>
              <a:endParaRPr lang="zh-CN" altLang="en-US" sz="2000" i="1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8522173" y="3483513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4</a:t>
              </a:r>
              <a:endParaRPr lang="zh-CN" altLang="en-US" sz="2000" i="1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001077" y="3460893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4</a:t>
              </a:r>
              <a:endParaRPr lang="zh-CN" altLang="en-US" sz="2000" i="1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1018626" y="3460893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4</a:t>
              </a:r>
              <a:endParaRPr lang="zh-CN" altLang="en-US" sz="2000" i="1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1074952" y="2416049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4</a:t>
              </a:r>
              <a:endParaRPr lang="zh-CN" altLang="en-US" sz="2000" i="1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0001077" y="2416049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4</a:t>
              </a:r>
              <a:endParaRPr lang="zh-CN" altLang="en-US" sz="2000" i="1" dirty="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0376084" y="2588996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4</a:t>
              </a:r>
              <a:endParaRPr lang="zh-CN" altLang="en-US" sz="2000" i="1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0770769" y="2760837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4</a:t>
              </a:r>
              <a:endParaRPr lang="zh-CN" altLang="en-US" sz="2000" i="1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9333463" y="2746290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 smtClean="0"/>
                <a:t>2</a:t>
              </a:r>
              <a:endParaRPr lang="zh-CN" altLang="en-US" sz="2000" i="1" dirty="0"/>
            </a:p>
          </p:txBody>
        </p:sp>
      </p:grp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906738"/>
              </p:ext>
            </p:extLst>
          </p:nvPr>
        </p:nvGraphicFramePr>
        <p:xfrm>
          <a:off x="1037184" y="1969049"/>
          <a:ext cx="594847" cy="2816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847"/>
              </a:tblGrid>
              <a:tr h="5455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dirty="0" smtClean="0"/>
                        <a:t>q1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9090"/>
                    </a:solidFill>
                  </a:tcPr>
                </a:tc>
              </a:tr>
              <a:tr h="5455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dirty="0" smtClean="0"/>
                        <a:t>q2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9090"/>
                    </a:solidFill>
                  </a:tcPr>
                </a:tc>
              </a:tr>
              <a:tr h="5455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dirty="0" smtClean="0"/>
                        <a:t>t1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9090"/>
                    </a:solidFill>
                  </a:tcPr>
                </a:tc>
              </a:tr>
              <a:tr h="5455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dirty="0" smtClean="0"/>
                        <a:t>***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9090"/>
                    </a:solidFill>
                  </a:tcPr>
                </a:tc>
              </a:tr>
              <a:tr h="5455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dirty="0" smtClean="0"/>
                        <a:t>v4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9090"/>
                    </a:solidFill>
                  </a:tcPr>
                </a:tc>
              </a:tr>
            </a:tbl>
          </a:graphicData>
        </a:graphic>
      </p:graphicFrame>
      <p:cxnSp>
        <p:nvCxnSpPr>
          <p:cNvPr id="97" name="直接箭头连接符 96"/>
          <p:cNvCxnSpPr/>
          <p:nvPr/>
        </p:nvCxnSpPr>
        <p:spPr>
          <a:xfrm>
            <a:off x="1626629" y="3377162"/>
            <a:ext cx="6593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0" name="表格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613865"/>
                  </p:ext>
                </p:extLst>
              </p:nvPr>
            </p:nvGraphicFramePr>
            <p:xfrm>
              <a:off x="2286000" y="3191742"/>
              <a:ext cx="446174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15435"/>
                    <a:gridCol w="1115435"/>
                    <a:gridCol w="1115435"/>
                    <a:gridCol w="111543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0" name="表格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613865"/>
                  </p:ext>
                </p:extLst>
              </p:nvPr>
            </p:nvGraphicFramePr>
            <p:xfrm>
              <a:off x="2286000" y="3191742"/>
              <a:ext cx="446174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15435"/>
                    <a:gridCol w="1115435"/>
                    <a:gridCol w="1115435"/>
                    <a:gridCol w="111543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93" t="-1613" r="-301093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093" t="-1613" r="-201093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1093" t="-1613" r="-101093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1093" t="-1613" r="-1093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01" name="直接箭头连接符 100"/>
          <p:cNvCxnSpPr/>
          <p:nvPr/>
        </p:nvCxnSpPr>
        <p:spPr>
          <a:xfrm>
            <a:off x="1626629" y="2322754"/>
            <a:ext cx="6593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2290970" y="2129613"/>
            <a:ext cx="2296270" cy="4219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…………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02331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6687225" y="571014"/>
            <a:ext cx="5075242" cy="2734522"/>
            <a:chOff x="6946305" y="1738220"/>
            <a:chExt cx="5075242" cy="2734522"/>
          </a:xfrm>
        </p:grpSpPr>
        <p:sp>
          <p:nvSpPr>
            <p:cNvPr id="9" name="椭圆 8"/>
            <p:cNvSpPr/>
            <p:nvPr/>
          </p:nvSpPr>
          <p:spPr>
            <a:xfrm>
              <a:off x="7415984" y="2980155"/>
              <a:ext cx="254464" cy="2544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062330" y="4072632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</a:t>
              </a:r>
              <a:r>
                <a:rPr lang="en-US" altLang="zh-CN" sz="2000" i="1" dirty="0" smtClean="0"/>
                <a:t>1</a:t>
              </a:r>
              <a:endParaRPr lang="zh-CN" altLang="en-US" sz="2000" i="1" dirty="0"/>
            </a:p>
          </p:txBody>
        </p:sp>
        <p:cxnSp>
          <p:nvCxnSpPr>
            <p:cNvPr id="11" name="直接连接符 10"/>
            <p:cNvCxnSpPr>
              <a:stCxn id="12" idx="3"/>
              <a:endCxn id="9" idx="7"/>
            </p:cNvCxnSpPr>
            <p:nvPr/>
          </p:nvCxnSpPr>
          <p:spPr>
            <a:xfrm flipH="1">
              <a:off x="7633183" y="2346812"/>
              <a:ext cx="631866" cy="6706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8227784" y="2129613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8227784" y="3823738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连接符 13"/>
            <p:cNvCxnSpPr>
              <a:stCxn id="12" idx="4"/>
              <a:endCxn id="13" idx="0"/>
            </p:cNvCxnSpPr>
            <p:nvPr/>
          </p:nvCxnSpPr>
          <p:spPr>
            <a:xfrm>
              <a:off x="8355016" y="2384077"/>
              <a:ext cx="0" cy="14396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8982533" y="2980155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871764" y="2980155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1452686" y="2962161"/>
              <a:ext cx="254464" cy="2544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0667242" y="2135175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0667242" y="3827119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接连接符 24"/>
            <p:cNvCxnSpPr>
              <a:stCxn id="9" idx="5"/>
              <a:endCxn id="13" idx="1"/>
            </p:cNvCxnSpPr>
            <p:nvPr/>
          </p:nvCxnSpPr>
          <p:spPr>
            <a:xfrm>
              <a:off x="7633183" y="3197354"/>
              <a:ext cx="631866" cy="66364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3" idx="4"/>
              <a:endCxn id="24" idx="0"/>
            </p:cNvCxnSpPr>
            <p:nvPr/>
          </p:nvCxnSpPr>
          <p:spPr>
            <a:xfrm>
              <a:off x="10794474" y="2389639"/>
              <a:ext cx="0" cy="143748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2" idx="2"/>
              <a:endCxn id="21" idx="6"/>
            </p:cNvCxnSpPr>
            <p:nvPr/>
          </p:nvCxnSpPr>
          <p:spPr>
            <a:xfrm flipH="1">
              <a:off x="10126228" y="3089393"/>
              <a:ext cx="1326458" cy="1799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1" idx="2"/>
              <a:endCxn id="20" idx="6"/>
            </p:cNvCxnSpPr>
            <p:nvPr/>
          </p:nvCxnSpPr>
          <p:spPr>
            <a:xfrm flipH="1">
              <a:off x="9236997" y="3107387"/>
              <a:ext cx="63476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0" idx="2"/>
              <a:endCxn id="9" idx="6"/>
            </p:cNvCxnSpPr>
            <p:nvPr/>
          </p:nvCxnSpPr>
          <p:spPr>
            <a:xfrm flipH="1">
              <a:off x="7670448" y="3107387"/>
              <a:ext cx="131208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20" idx="3"/>
              <a:endCxn id="13" idx="7"/>
            </p:cNvCxnSpPr>
            <p:nvPr/>
          </p:nvCxnSpPr>
          <p:spPr>
            <a:xfrm flipH="1">
              <a:off x="8444983" y="3197354"/>
              <a:ext cx="574815" cy="66364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12" idx="5"/>
              <a:endCxn id="20" idx="1"/>
            </p:cNvCxnSpPr>
            <p:nvPr/>
          </p:nvCxnSpPr>
          <p:spPr>
            <a:xfrm>
              <a:off x="8444983" y="2346812"/>
              <a:ext cx="574815" cy="6706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23" idx="5"/>
              <a:endCxn id="22" idx="1"/>
            </p:cNvCxnSpPr>
            <p:nvPr/>
          </p:nvCxnSpPr>
          <p:spPr>
            <a:xfrm>
              <a:off x="10884441" y="2352374"/>
              <a:ext cx="605510" cy="64705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22" idx="3"/>
              <a:endCxn id="24" idx="7"/>
            </p:cNvCxnSpPr>
            <p:nvPr/>
          </p:nvCxnSpPr>
          <p:spPr>
            <a:xfrm flipH="1">
              <a:off x="10884441" y="3179360"/>
              <a:ext cx="605510" cy="68502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21" idx="5"/>
              <a:endCxn id="24" idx="1"/>
            </p:cNvCxnSpPr>
            <p:nvPr/>
          </p:nvCxnSpPr>
          <p:spPr>
            <a:xfrm>
              <a:off x="10088963" y="3197354"/>
              <a:ext cx="615544" cy="66703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23" idx="3"/>
              <a:endCxn id="21" idx="7"/>
            </p:cNvCxnSpPr>
            <p:nvPr/>
          </p:nvCxnSpPr>
          <p:spPr>
            <a:xfrm flipH="1">
              <a:off x="10088963" y="2352374"/>
              <a:ext cx="615544" cy="665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10525297" y="4072632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 smtClean="0"/>
                <a:t>v4</a:t>
              </a:r>
              <a:endParaRPr lang="zh-CN" altLang="en-US" sz="2000" i="1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1493227" y="3134015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 smtClean="0"/>
                <a:t>q2</a:t>
              </a:r>
              <a:endParaRPr lang="zh-CN" altLang="en-US" sz="2000" i="1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0525297" y="1738220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 smtClean="0"/>
                <a:t>v3</a:t>
              </a:r>
              <a:endParaRPr lang="zh-CN" altLang="en-US" sz="2000" i="1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8062330" y="1738220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 smtClean="0"/>
                <a:t>v2</a:t>
              </a:r>
              <a:endParaRPr lang="zh-CN" altLang="en-US" sz="2000" i="1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946305" y="2977052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 smtClean="0"/>
                <a:t>q1</a:t>
              </a:r>
              <a:endParaRPr lang="zh-CN" altLang="en-US" sz="2000" i="1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8895862" y="3299591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t</a:t>
              </a:r>
              <a:r>
                <a:rPr lang="en-US" altLang="zh-CN" sz="2000" i="1" dirty="0" smtClean="0"/>
                <a:t>1</a:t>
              </a:r>
              <a:endParaRPr lang="zh-CN" altLang="en-US" sz="2000" i="1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9716204" y="3299591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 smtClean="0"/>
                <a:t>t2</a:t>
              </a:r>
              <a:endParaRPr lang="zh-CN" altLang="en-US" sz="2000" i="1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7492573" y="3460893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4</a:t>
              </a:r>
              <a:endParaRPr lang="zh-CN" altLang="en-US" sz="2000" i="1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7432645" y="2372612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4</a:t>
              </a:r>
              <a:endParaRPr lang="zh-CN" altLang="en-US" sz="2000" i="1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8536305" y="2328872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4</a:t>
              </a:r>
              <a:endParaRPr lang="zh-CN" altLang="en-US" sz="2000" i="1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767811" y="2773402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4</a:t>
              </a:r>
              <a:endParaRPr lang="zh-CN" altLang="en-US" sz="2000" i="1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8159229" y="2556163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4</a:t>
              </a:r>
              <a:endParaRPr lang="zh-CN" altLang="en-US" sz="2000" i="1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8522173" y="3483513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4</a:t>
              </a:r>
              <a:endParaRPr lang="zh-CN" altLang="en-US" sz="2000" i="1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001077" y="3460893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4</a:t>
              </a:r>
              <a:endParaRPr lang="zh-CN" altLang="en-US" sz="2000" i="1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1018626" y="3460893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4</a:t>
              </a:r>
              <a:endParaRPr lang="zh-CN" altLang="en-US" sz="2000" i="1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1074952" y="2416049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4</a:t>
              </a:r>
              <a:endParaRPr lang="zh-CN" altLang="en-US" sz="2000" i="1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0001077" y="2416049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4</a:t>
              </a:r>
              <a:endParaRPr lang="zh-CN" altLang="en-US" sz="2000" i="1" dirty="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0376084" y="2588996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4</a:t>
              </a:r>
              <a:endParaRPr lang="zh-CN" altLang="en-US" sz="2000" i="1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0770769" y="2760837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4</a:t>
              </a:r>
              <a:endParaRPr lang="zh-CN" altLang="en-US" sz="2000" i="1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9333463" y="2746290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 smtClean="0"/>
                <a:t>2</a:t>
              </a:r>
              <a:endParaRPr lang="zh-CN" altLang="en-US" sz="2000" i="1" dirty="0"/>
            </a:p>
          </p:txBody>
        </p:sp>
      </p:grpSp>
      <p:sp>
        <p:nvSpPr>
          <p:cNvPr id="52" name="矩形 51"/>
          <p:cNvSpPr/>
          <p:nvPr/>
        </p:nvSpPr>
        <p:spPr>
          <a:xfrm>
            <a:off x="2854213" y="508085"/>
            <a:ext cx="178606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Finding G0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676425" y="1938275"/>
                <a:ext cx="3161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+mj-lt"/>
                  <a:buAutoNum type="alphaLcParenR"/>
                </a:pPr>
                <a:r>
                  <a:rPr lang="zh-CN" altLang="en-US" sz="2400" b="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zh-CN" altLang="en-US" sz="24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25" y="1938275"/>
                <a:ext cx="3161635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3083"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/>
          <p:cNvSpPr/>
          <p:nvPr/>
        </p:nvSpPr>
        <p:spPr>
          <a:xfrm>
            <a:off x="3365815" y="2616104"/>
            <a:ext cx="944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 = 4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/>
              <p:cNvSpPr/>
              <p:nvPr/>
            </p:nvSpPr>
            <p:spPr>
              <a:xfrm>
                <a:off x="1699608" y="3521919"/>
                <a:ext cx="198990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={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𝑞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1,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𝑞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2}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608" y="3521919"/>
                <a:ext cx="1989904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椭圆 59"/>
          <p:cNvSpPr/>
          <p:nvPr/>
        </p:nvSpPr>
        <p:spPr>
          <a:xfrm>
            <a:off x="7156904" y="4801593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803250" y="589407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cxnSp>
        <p:nvCxnSpPr>
          <p:cNvPr id="62" name="直接连接符 61"/>
          <p:cNvCxnSpPr>
            <a:stCxn id="78" idx="3"/>
            <a:endCxn id="60" idx="7"/>
          </p:cNvCxnSpPr>
          <p:nvPr/>
        </p:nvCxnSpPr>
        <p:spPr>
          <a:xfrm flipH="1">
            <a:off x="7374103" y="4168250"/>
            <a:ext cx="631866" cy="67060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7968704" y="3951051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7968704" y="5645176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85" name="直接连接符 84"/>
          <p:cNvCxnSpPr>
            <a:stCxn id="78" idx="4"/>
            <a:endCxn id="84" idx="0"/>
          </p:cNvCxnSpPr>
          <p:nvPr/>
        </p:nvCxnSpPr>
        <p:spPr>
          <a:xfrm>
            <a:off x="8095936" y="4205515"/>
            <a:ext cx="0" cy="14396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8723453" y="4801593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9612684" y="4801593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11193606" y="4783599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10408162" y="3956613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10408162" y="564855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91" name="直接连接符 90"/>
          <p:cNvCxnSpPr>
            <a:stCxn id="60" idx="5"/>
            <a:endCxn id="84" idx="1"/>
          </p:cNvCxnSpPr>
          <p:nvPr/>
        </p:nvCxnSpPr>
        <p:spPr>
          <a:xfrm>
            <a:off x="7374103" y="5018792"/>
            <a:ext cx="631866" cy="6636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9" idx="4"/>
            <a:endCxn id="90" idx="0"/>
          </p:cNvCxnSpPr>
          <p:nvPr/>
        </p:nvCxnSpPr>
        <p:spPr>
          <a:xfrm>
            <a:off x="10535394" y="4211077"/>
            <a:ext cx="0" cy="14374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88" idx="2"/>
            <a:endCxn id="87" idx="6"/>
          </p:cNvCxnSpPr>
          <p:nvPr/>
        </p:nvCxnSpPr>
        <p:spPr>
          <a:xfrm flipH="1">
            <a:off x="9867148" y="4910831"/>
            <a:ext cx="1326458" cy="1799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87" idx="2"/>
            <a:endCxn id="86" idx="6"/>
          </p:cNvCxnSpPr>
          <p:nvPr/>
        </p:nvCxnSpPr>
        <p:spPr>
          <a:xfrm flipH="1">
            <a:off x="8977917" y="4928825"/>
            <a:ext cx="63476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86" idx="2"/>
            <a:endCxn id="60" idx="6"/>
          </p:cNvCxnSpPr>
          <p:nvPr/>
        </p:nvCxnSpPr>
        <p:spPr>
          <a:xfrm flipH="1">
            <a:off x="7411368" y="4928825"/>
            <a:ext cx="13120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86" idx="3"/>
            <a:endCxn id="84" idx="7"/>
          </p:cNvCxnSpPr>
          <p:nvPr/>
        </p:nvCxnSpPr>
        <p:spPr>
          <a:xfrm flipH="1">
            <a:off x="8185903" y="5018792"/>
            <a:ext cx="574815" cy="6636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78" idx="5"/>
            <a:endCxn id="86" idx="1"/>
          </p:cNvCxnSpPr>
          <p:nvPr/>
        </p:nvCxnSpPr>
        <p:spPr>
          <a:xfrm>
            <a:off x="8185903" y="4168250"/>
            <a:ext cx="574815" cy="67060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89" idx="5"/>
            <a:endCxn id="88" idx="1"/>
          </p:cNvCxnSpPr>
          <p:nvPr/>
        </p:nvCxnSpPr>
        <p:spPr>
          <a:xfrm>
            <a:off x="10625361" y="4173812"/>
            <a:ext cx="605510" cy="64705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88" idx="3"/>
            <a:endCxn id="90" idx="7"/>
          </p:cNvCxnSpPr>
          <p:nvPr/>
        </p:nvCxnSpPr>
        <p:spPr>
          <a:xfrm flipH="1">
            <a:off x="10625361" y="5000798"/>
            <a:ext cx="605510" cy="6850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87" idx="5"/>
            <a:endCxn id="90" idx="1"/>
          </p:cNvCxnSpPr>
          <p:nvPr/>
        </p:nvCxnSpPr>
        <p:spPr>
          <a:xfrm>
            <a:off x="9829883" y="5018792"/>
            <a:ext cx="615544" cy="6670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89" idx="3"/>
            <a:endCxn id="87" idx="7"/>
          </p:cNvCxnSpPr>
          <p:nvPr/>
        </p:nvCxnSpPr>
        <p:spPr>
          <a:xfrm flipH="1">
            <a:off x="9829883" y="4173812"/>
            <a:ext cx="615544" cy="6650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10266217" y="589407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109" name="文本框 108"/>
          <p:cNvSpPr txBox="1"/>
          <p:nvPr/>
        </p:nvSpPr>
        <p:spPr>
          <a:xfrm>
            <a:off x="11234147" y="4955453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110" name="文本框 109"/>
          <p:cNvSpPr txBox="1"/>
          <p:nvPr/>
        </p:nvSpPr>
        <p:spPr>
          <a:xfrm>
            <a:off x="10266217" y="35596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111" name="文本框 110"/>
          <p:cNvSpPr txBox="1"/>
          <p:nvPr/>
        </p:nvSpPr>
        <p:spPr>
          <a:xfrm>
            <a:off x="7803250" y="35596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112" name="文本框 111"/>
          <p:cNvSpPr txBox="1"/>
          <p:nvPr/>
        </p:nvSpPr>
        <p:spPr>
          <a:xfrm>
            <a:off x="6687225" y="479849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113" name="文本框 112"/>
          <p:cNvSpPr txBox="1"/>
          <p:nvPr/>
        </p:nvSpPr>
        <p:spPr>
          <a:xfrm>
            <a:off x="8636782" y="512102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t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14" name="文本框 113"/>
          <p:cNvSpPr txBox="1"/>
          <p:nvPr/>
        </p:nvSpPr>
        <p:spPr>
          <a:xfrm>
            <a:off x="9457124" y="512102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t2</a:t>
            </a:r>
            <a:endParaRPr lang="zh-CN" altLang="en-US" sz="2000" i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7233493" y="5282331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116" name="文本框 115"/>
          <p:cNvSpPr txBox="1"/>
          <p:nvPr/>
        </p:nvSpPr>
        <p:spPr>
          <a:xfrm>
            <a:off x="7173565" y="419405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117" name="文本框 116"/>
          <p:cNvSpPr txBox="1"/>
          <p:nvPr/>
        </p:nvSpPr>
        <p:spPr>
          <a:xfrm>
            <a:off x="8277225" y="415031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118" name="文本框 117"/>
          <p:cNvSpPr txBox="1"/>
          <p:nvPr/>
        </p:nvSpPr>
        <p:spPr>
          <a:xfrm>
            <a:off x="7508731" y="4594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119" name="文本框 118"/>
          <p:cNvSpPr txBox="1"/>
          <p:nvPr/>
        </p:nvSpPr>
        <p:spPr>
          <a:xfrm>
            <a:off x="7900149" y="4377601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120" name="文本框 119"/>
          <p:cNvSpPr txBox="1"/>
          <p:nvPr/>
        </p:nvSpPr>
        <p:spPr>
          <a:xfrm>
            <a:off x="8263093" y="5304951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121" name="文本框 120"/>
          <p:cNvSpPr txBox="1"/>
          <p:nvPr/>
        </p:nvSpPr>
        <p:spPr>
          <a:xfrm>
            <a:off x="9741997" y="5282331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122" name="文本框 121"/>
          <p:cNvSpPr txBox="1"/>
          <p:nvPr/>
        </p:nvSpPr>
        <p:spPr>
          <a:xfrm>
            <a:off x="10759546" y="5282331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123" name="文本框 122"/>
          <p:cNvSpPr txBox="1"/>
          <p:nvPr/>
        </p:nvSpPr>
        <p:spPr>
          <a:xfrm>
            <a:off x="10815872" y="42374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124" name="文本框 123"/>
          <p:cNvSpPr txBox="1"/>
          <p:nvPr/>
        </p:nvSpPr>
        <p:spPr>
          <a:xfrm>
            <a:off x="9741997" y="42374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125" name="文本框 124"/>
          <p:cNvSpPr txBox="1"/>
          <p:nvPr/>
        </p:nvSpPr>
        <p:spPr>
          <a:xfrm>
            <a:off x="10117004" y="441043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126" name="文本框 125"/>
          <p:cNvSpPr txBox="1"/>
          <p:nvPr/>
        </p:nvSpPr>
        <p:spPr>
          <a:xfrm>
            <a:off x="10511689" y="458227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127" name="文本框 126"/>
          <p:cNvSpPr txBox="1"/>
          <p:nvPr/>
        </p:nvSpPr>
        <p:spPr>
          <a:xfrm>
            <a:off x="9074383" y="456772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2</a:t>
            </a:r>
            <a:endParaRPr lang="zh-CN" altLang="en-US" sz="2000" i="1" dirty="0"/>
          </a:p>
        </p:txBody>
      </p:sp>
      <p:sp>
        <p:nvSpPr>
          <p:cNvPr id="128" name="矩形 127"/>
          <p:cNvSpPr/>
          <p:nvPr/>
        </p:nvSpPr>
        <p:spPr>
          <a:xfrm>
            <a:off x="731383" y="6794049"/>
            <a:ext cx="9573455" cy="1289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把与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q1 q2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相连接的边的结点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Truss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的加入到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集合中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当处理到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边（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t1,t2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）时将这两个点加入到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集合｛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t1  t2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｝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当处理完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S4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集合后，接着处理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（为空）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（不为空重复上述过程）此时查询结点连通了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75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02331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299" y="1520679"/>
            <a:ext cx="36433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Fast Search Algorithmic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6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02331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299" y="1570953"/>
            <a:ext cx="41633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Bulk Deletion Optimization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02331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4025" y="1536438"/>
            <a:ext cx="8743950" cy="34575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7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4196" y="1783440"/>
            <a:ext cx="10434969" cy="41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5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7126" y="1865762"/>
            <a:ext cx="10183220" cy="39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9856" y="1890213"/>
            <a:ext cx="10013196" cy="381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3502" y="1754021"/>
            <a:ext cx="10247019" cy="407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9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40586" y="2103925"/>
            <a:ext cx="61051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459" y="355685"/>
            <a:ext cx="1950983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1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9150" y="1871165"/>
            <a:ext cx="10357799" cy="393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4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94705" y="1213372"/>
            <a:ext cx="7513519" cy="37922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1572" y="5465545"/>
            <a:ext cx="7640375" cy="97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887" y="1365250"/>
            <a:ext cx="10944225" cy="4200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39487" y="259307"/>
            <a:ext cx="5895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该没用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6898" y="1584841"/>
            <a:ext cx="10520135" cy="403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6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95571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2108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4" name="椭圆 3"/>
          <p:cNvSpPr/>
          <p:nvPr/>
        </p:nvSpPr>
        <p:spPr>
          <a:xfrm>
            <a:off x="6736080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71615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6" name="椭圆 5"/>
          <p:cNvSpPr/>
          <p:nvPr/>
        </p:nvSpPr>
        <p:spPr>
          <a:xfrm>
            <a:off x="883994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59751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8" name="椭圆 7"/>
          <p:cNvSpPr/>
          <p:nvPr/>
        </p:nvSpPr>
        <p:spPr>
          <a:xfrm>
            <a:off x="604958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11996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0" name="椭圆 9"/>
          <p:cNvSpPr/>
          <p:nvPr/>
        </p:nvSpPr>
        <p:spPr>
          <a:xfrm>
            <a:off x="8153118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40504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747995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98367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14" name="椭圆 13"/>
          <p:cNvSpPr/>
          <p:nvPr/>
        </p:nvSpPr>
        <p:spPr>
          <a:xfrm>
            <a:off x="8839946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07376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16" name="椭圆 15"/>
          <p:cNvSpPr/>
          <p:nvPr/>
        </p:nvSpPr>
        <p:spPr>
          <a:xfrm>
            <a:off x="6740429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78337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7622258" y="8640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94855" y="444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20" name="椭圆 19"/>
          <p:cNvSpPr/>
          <p:nvPr/>
        </p:nvSpPr>
        <p:spPr>
          <a:xfrm>
            <a:off x="10642771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536201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22" name="直接连接符 21"/>
          <p:cNvCxnSpPr>
            <a:stCxn id="2" idx="6"/>
            <a:endCxn id="8" idx="2"/>
          </p:cNvCxnSpPr>
          <p:nvPr/>
        </p:nvCxnSpPr>
        <p:spPr>
          <a:xfrm>
            <a:off x="5210175" y="3048266"/>
            <a:ext cx="83940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" idx="6"/>
            <a:endCxn id="10" idx="2"/>
          </p:cNvCxnSpPr>
          <p:nvPr/>
        </p:nvCxnSpPr>
        <p:spPr>
          <a:xfrm>
            <a:off x="6304048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6"/>
            <a:endCxn id="12" idx="2"/>
          </p:cNvCxnSpPr>
          <p:nvPr/>
        </p:nvCxnSpPr>
        <p:spPr>
          <a:xfrm>
            <a:off x="8407582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1314943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>
            <a:stCxn id="12" idx="6"/>
            <a:endCxn id="25" idx="2"/>
          </p:cNvCxnSpPr>
          <p:nvPr/>
        </p:nvCxnSpPr>
        <p:spPr>
          <a:xfrm>
            <a:off x="10002459" y="3048266"/>
            <a:ext cx="13124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1481577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28" name="直接连接符 27"/>
          <p:cNvCxnSpPr>
            <a:stCxn id="20" idx="5"/>
            <a:endCxn id="25" idx="0"/>
          </p:cNvCxnSpPr>
          <p:nvPr/>
        </p:nvCxnSpPr>
        <p:spPr>
          <a:xfrm>
            <a:off x="10859970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0" idx="3"/>
            <a:endCxn id="12" idx="7"/>
          </p:cNvCxnSpPr>
          <p:nvPr/>
        </p:nvCxnSpPr>
        <p:spPr>
          <a:xfrm flipH="1">
            <a:off x="9965194" y="2252386"/>
            <a:ext cx="7148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1064100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527360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32" name="直接连接符 31"/>
          <p:cNvCxnSpPr>
            <a:stCxn id="20" idx="4"/>
            <a:endCxn id="30" idx="0"/>
          </p:cNvCxnSpPr>
          <p:nvPr/>
        </p:nvCxnSpPr>
        <p:spPr>
          <a:xfrm flipH="1">
            <a:off x="10768238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5" idx="4"/>
            <a:endCxn id="30" idx="7"/>
          </p:cNvCxnSpPr>
          <p:nvPr/>
        </p:nvCxnSpPr>
        <p:spPr>
          <a:xfrm flipH="1">
            <a:off x="10858205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2" idx="5"/>
            <a:endCxn id="30" idx="1"/>
          </p:cNvCxnSpPr>
          <p:nvPr/>
        </p:nvCxnSpPr>
        <p:spPr>
          <a:xfrm>
            <a:off x="9965194" y="3138233"/>
            <a:ext cx="7130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2" idx="3"/>
            <a:endCxn id="6" idx="7"/>
          </p:cNvCxnSpPr>
          <p:nvPr/>
        </p:nvCxnSpPr>
        <p:spPr>
          <a:xfrm flipH="1">
            <a:off x="9057145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4" idx="4"/>
            <a:endCxn id="6" idx="0"/>
          </p:cNvCxnSpPr>
          <p:nvPr/>
        </p:nvCxnSpPr>
        <p:spPr>
          <a:xfrm>
            <a:off x="8967178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4" idx="5"/>
            <a:endCxn id="12" idx="1"/>
          </p:cNvCxnSpPr>
          <p:nvPr/>
        </p:nvCxnSpPr>
        <p:spPr>
          <a:xfrm>
            <a:off x="9057145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4" idx="3"/>
            <a:endCxn id="10" idx="7"/>
          </p:cNvCxnSpPr>
          <p:nvPr/>
        </p:nvCxnSpPr>
        <p:spPr>
          <a:xfrm flipH="1">
            <a:off x="8370317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0" idx="5"/>
            <a:endCxn id="6" idx="1"/>
          </p:cNvCxnSpPr>
          <p:nvPr/>
        </p:nvCxnSpPr>
        <p:spPr>
          <a:xfrm>
            <a:off x="8370317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6" idx="4"/>
            <a:endCxn id="4" idx="0"/>
          </p:cNvCxnSpPr>
          <p:nvPr/>
        </p:nvCxnSpPr>
        <p:spPr>
          <a:xfrm flipH="1">
            <a:off x="6863312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6" idx="3"/>
            <a:endCxn id="8" idx="0"/>
          </p:cNvCxnSpPr>
          <p:nvPr/>
        </p:nvCxnSpPr>
        <p:spPr>
          <a:xfrm flipH="1">
            <a:off x="6176816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8" idx="4"/>
            <a:endCxn id="4" idx="1"/>
          </p:cNvCxnSpPr>
          <p:nvPr/>
        </p:nvCxnSpPr>
        <p:spPr>
          <a:xfrm>
            <a:off x="6176816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6" idx="2"/>
            <a:endCxn id="2" idx="7"/>
          </p:cNvCxnSpPr>
          <p:nvPr/>
        </p:nvCxnSpPr>
        <p:spPr>
          <a:xfrm flipH="1">
            <a:off x="5172910" y="2162419"/>
            <a:ext cx="1567519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" idx="5"/>
            <a:endCxn id="4" idx="2"/>
          </p:cNvCxnSpPr>
          <p:nvPr/>
        </p:nvCxnSpPr>
        <p:spPr>
          <a:xfrm>
            <a:off x="5172910" y="3138233"/>
            <a:ext cx="1563170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4" idx="6"/>
            <a:endCxn id="6" idx="2"/>
          </p:cNvCxnSpPr>
          <p:nvPr/>
        </p:nvCxnSpPr>
        <p:spPr>
          <a:xfrm>
            <a:off x="6990544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6" idx="6"/>
            <a:endCxn id="14" idx="2"/>
          </p:cNvCxnSpPr>
          <p:nvPr/>
        </p:nvCxnSpPr>
        <p:spPr>
          <a:xfrm>
            <a:off x="6994893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8" idx="5"/>
          </p:cNvCxnSpPr>
          <p:nvPr/>
        </p:nvCxnSpPr>
        <p:spPr>
          <a:xfrm>
            <a:off x="6266783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4" idx="7"/>
          </p:cNvCxnSpPr>
          <p:nvPr/>
        </p:nvCxnSpPr>
        <p:spPr>
          <a:xfrm flipH="1">
            <a:off x="6953279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6" idx="5"/>
            <a:endCxn id="10" idx="1"/>
          </p:cNvCxnSpPr>
          <p:nvPr/>
        </p:nvCxnSpPr>
        <p:spPr>
          <a:xfrm>
            <a:off x="6957628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38"/>
          <p:cNvCxnSpPr>
            <a:stCxn id="18" idx="2"/>
            <a:endCxn id="2" idx="0"/>
          </p:cNvCxnSpPr>
          <p:nvPr/>
        </p:nvCxnSpPr>
        <p:spPr>
          <a:xfrm rot="10800000" flipV="1">
            <a:off x="5082944" y="991320"/>
            <a:ext cx="2539315" cy="19297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41"/>
          <p:cNvCxnSpPr>
            <a:stCxn id="18" idx="6"/>
            <a:endCxn id="12" idx="0"/>
          </p:cNvCxnSpPr>
          <p:nvPr/>
        </p:nvCxnSpPr>
        <p:spPr>
          <a:xfrm>
            <a:off x="7876722" y="991320"/>
            <a:ext cx="1998505" cy="19297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022931" y="5101662"/>
            <a:ext cx="1368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2060"/>
                </a:solidFill>
              </a:rPr>
              <a:t>Graph G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0" y="4430484"/>
                <a:ext cx="4594143" cy="6855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𝑑𝑖𝑠𝑡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{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𝑑𝑖𝑠𝑡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𝑢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𝑣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)}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30484"/>
                <a:ext cx="4594143" cy="68550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30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4201" y="2828836"/>
            <a:ext cx="33660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7200" b="1" spc="45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21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367516" y="1631966"/>
            <a:ext cx="4725838" cy="1853960"/>
            <a:chOff x="383681" y="1643320"/>
            <a:chExt cx="4725838" cy="1853960"/>
          </a:xfrm>
        </p:grpSpPr>
        <p:sp>
          <p:nvSpPr>
            <p:cNvPr id="61" name="矩形 60"/>
            <p:cNvSpPr/>
            <p:nvPr/>
          </p:nvSpPr>
          <p:spPr>
            <a:xfrm>
              <a:off x="383681" y="1643320"/>
              <a:ext cx="244547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Query Distance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矩形 61"/>
                <p:cNvSpPr/>
                <p:nvPr/>
              </p:nvSpPr>
              <p:spPr>
                <a:xfrm>
                  <a:off x="444589" y="2292327"/>
                  <a:ext cx="4587731" cy="6891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dist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𝑣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𝑞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𝑑𝑖𝑠𝑡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𝑞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2" name="矩形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589" y="2292327"/>
                  <a:ext cx="4587731" cy="6891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矩形 66"/>
                <p:cNvSpPr/>
                <p:nvPr/>
              </p:nvSpPr>
              <p:spPr>
                <a:xfrm>
                  <a:off x="444589" y="2850949"/>
                  <a:ext cx="4664930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dist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𝐻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𝑑𝑖𝑠𝑡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𝑄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7" name="矩形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589" y="2850949"/>
                  <a:ext cx="4664930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/>
          <p:cNvGrpSpPr/>
          <p:nvPr/>
        </p:nvGrpSpPr>
        <p:grpSpPr>
          <a:xfrm>
            <a:off x="367516" y="4676871"/>
            <a:ext cx="4689679" cy="1246807"/>
            <a:chOff x="392493" y="3864403"/>
            <a:chExt cx="4689679" cy="1246807"/>
          </a:xfrm>
        </p:grpSpPr>
        <p:sp>
          <p:nvSpPr>
            <p:cNvPr id="64" name="矩形 63"/>
            <p:cNvSpPr/>
            <p:nvPr/>
          </p:nvSpPr>
          <p:spPr>
            <a:xfrm>
              <a:off x="392493" y="3864403"/>
              <a:ext cx="253210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Graph Diameter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矩形 64"/>
                <p:cNvSpPr/>
                <p:nvPr/>
              </p:nvSpPr>
              <p:spPr>
                <a:xfrm>
                  <a:off x="488029" y="4425701"/>
                  <a:ext cx="4594143" cy="6855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𝑑𝑖𝑠𝑡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𝑣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{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𝑑𝑖𝑠𝑡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)}</m:t>
                        </m:r>
                      </m:oMath>
                    </m:oMathPara>
                  </a14:m>
                  <a:endPara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5" name="矩形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029" y="4425701"/>
                  <a:ext cx="4594143" cy="68550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4281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/>
              <p:cNvSpPr txBox="1"/>
              <p:nvPr/>
            </p:nvSpPr>
            <p:spPr>
              <a:xfrm>
                <a:off x="1736179" y="2636652"/>
                <a:ext cx="27497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△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𝑢𝑣𝑤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6" name="文本框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179" y="2636652"/>
                <a:ext cx="274974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矩形 146"/>
              <p:cNvSpPr/>
              <p:nvPr/>
            </p:nvSpPr>
            <p:spPr>
              <a:xfrm>
                <a:off x="571564" y="2633473"/>
                <a:ext cx="1374030" cy="499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147" name="矩形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64" y="2633473"/>
                <a:ext cx="1374030" cy="499367"/>
              </a:xfrm>
              <a:prstGeom prst="rect">
                <a:avLst/>
              </a:prstGeom>
              <a:blipFill rotWithShape="0">
                <a:blip r:embed="rId3"/>
                <a:stretch>
                  <a:fillRect b="-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矩形 147"/>
          <p:cNvSpPr/>
          <p:nvPr/>
        </p:nvSpPr>
        <p:spPr>
          <a:xfrm>
            <a:off x="249871" y="1531031"/>
            <a:ext cx="4851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The</a:t>
            </a:r>
            <a:r>
              <a:rPr lang="en-US" altLang="zh-CN" dirty="0" smtClean="0"/>
              <a:t> </a:t>
            </a:r>
            <a:r>
              <a:rPr lang="en-US" altLang="zh-CN" sz="2400" i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support</a:t>
            </a:r>
            <a:r>
              <a:rPr lang="en-US" altLang="zh-CN" sz="2400" i="1" dirty="0" smtClean="0">
                <a:latin typeface="Cambria Math" panose="02040503050406030204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of an edge </a:t>
            </a:r>
            <a:r>
              <a:rPr lang="en-US" altLang="zh-CN" sz="24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e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(u , v)  ∈</a:t>
            </a:r>
            <a:r>
              <a:rPr lang="en-US" altLang="zh-CN" sz="2400" i="1" dirty="0" smtClean="0">
                <a:latin typeface="Cambria Math" panose="02040503050406030204" pitchFamily="18" charset="0"/>
              </a:rPr>
              <a:t> </a:t>
            </a:r>
            <a:r>
              <a:rPr lang="en-US" altLang="zh-CN" sz="2400" dirty="0" smtClean="0"/>
              <a:t> G</a:t>
            </a:r>
          </a:p>
        </p:txBody>
      </p:sp>
      <p:cxnSp>
        <p:nvCxnSpPr>
          <p:cNvPr id="62" name="直接连接符 61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矩形 80"/>
              <p:cNvSpPr/>
              <p:nvPr/>
            </p:nvSpPr>
            <p:spPr>
              <a:xfrm>
                <a:off x="745736" y="4007614"/>
                <a:ext cx="295324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altLang="zh-CN" sz="2400" dirty="0" smtClean="0">
                    <a:latin typeface="Cambria Math" panose="02040503050406030204" pitchFamily="18" charset="0"/>
                  </a:rPr>
                  <a:t>eg :</a:t>
                </a:r>
                <a:r>
                  <a:rPr lang="en-US" altLang="zh-CN" sz="24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e(p1,p2)</a:t>
                </a:r>
              </a:p>
              <a:p>
                <a:pPr/>
                <a:endParaRPr lang="en-US" altLang="zh-CN" sz="2400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6" y="4007614"/>
                <a:ext cx="295324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3093" t="-4061" b="-6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96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47" grpId="0"/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圆角矩形 64"/>
          <p:cNvSpPr/>
          <p:nvPr/>
        </p:nvSpPr>
        <p:spPr>
          <a:xfrm>
            <a:off x="9801563" y="1660723"/>
            <a:ext cx="2301680" cy="2761515"/>
          </a:xfrm>
          <a:prstGeom prst="roundRect">
            <a:avLst/>
          </a:prstGeom>
          <a:solidFill>
            <a:srgbClr val="DE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435299" y="1334362"/>
            <a:ext cx="2627129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Conneceted K-Truss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380649" y="4830252"/>
            <a:ext cx="1213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altLang="zh-CN" sz="2400" dirty="0" smtClean="0"/>
              <a:t>4 - Truss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440471" y="2206002"/>
                <a:ext cx="4551526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Given a graph 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and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an integer 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k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 connected k-truss is a connected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subgraph H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∈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G, such that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∀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∈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E(H), sup</a:t>
                </a:r>
                <a:r>
                  <a:rPr lang="zh-CN" altLang="en-US" sz="20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H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(e)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≥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(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k 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-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2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71" y="2206002"/>
                <a:ext cx="4551526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1339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92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2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435299" y="1329803"/>
            <a:ext cx="157286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Trussness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611" y="2301164"/>
            <a:ext cx="4718663" cy="959664"/>
            <a:chOff x="407540" y="2217378"/>
            <a:chExt cx="4718663" cy="9596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407540" y="2217378"/>
                  <a:ext cx="471866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400" b="0" i="0" dirty="0" smtClean="0"/>
                          <m:t>1.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The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trussness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of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a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i="1" dirty="0" smtClean="0">
                            <a:solidFill>
                              <a:srgbClr val="FF0000"/>
                            </a:solidFill>
                          </a:rPr>
                          <m:t>subgraph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H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m:rPr>
                            <m:nor/>
                          </m:rPr>
                          <a:rPr lang="en-US" altLang="zh-CN" sz="2400" dirty="0" smtClean="0"/>
                          <m:t>G</m:t>
                        </m:r>
                      </m:oMath>
                    </m:oMathPara>
                  </a14:m>
                  <a:endParaRPr lang="zh-CN" altLang="en-US" sz="2400" dirty="0" smtClean="0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40" y="2217378"/>
                  <a:ext cx="4718663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34" r="-1034" b="-278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矩形 61"/>
                <p:cNvSpPr/>
                <p:nvPr/>
              </p:nvSpPr>
              <p:spPr>
                <a:xfrm>
                  <a:off x="578090" y="2689473"/>
                  <a:ext cx="4535729" cy="48756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b>
                        </m:sSub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sz="2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𝑠𝑢𝑝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2400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2" name="矩形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090" y="2689473"/>
                  <a:ext cx="4535729" cy="48756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/>
          <p:cNvGrpSpPr/>
          <p:nvPr/>
        </p:nvGrpSpPr>
        <p:grpSpPr>
          <a:xfrm>
            <a:off x="493880" y="3822285"/>
            <a:ext cx="4313978" cy="925321"/>
            <a:chOff x="435299" y="3873766"/>
            <a:chExt cx="4313978" cy="9253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435299" y="3873766"/>
                  <a:ext cx="32928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400" b="0" i="0" dirty="0" smtClean="0"/>
                          <m:t>2.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The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trussness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of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a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𝑒𝑑𝑔𝑒</m:t>
                        </m:r>
                      </m:oMath>
                    </m:oMathPara>
                  </a14:m>
                  <a:endParaRPr lang="zh-CN" altLang="en-US" sz="2400" i="1" dirty="0" smtClean="0"/>
                </a:p>
              </p:txBody>
            </p:sp>
          </mc:Choice>
          <mc:Fallback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299" y="3873766"/>
                  <a:ext cx="329288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67" r="-2963" b="-34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矩形 68"/>
                <p:cNvSpPr/>
                <p:nvPr/>
              </p:nvSpPr>
              <p:spPr>
                <a:xfrm>
                  <a:off x="550499" y="4311518"/>
                  <a:ext cx="4198778" cy="487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zh-CN" alt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9" name="矩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99" y="4311518"/>
                  <a:ext cx="4198778" cy="48756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493880" y="5168238"/>
            <a:ext cx="4369037" cy="898874"/>
            <a:chOff x="407540" y="5233264"/>
            <a:chExt cx="4369037" cy="8988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407540" y="5233264"/>
                  <a:ext cx="35278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400" b="0" i="0" dirty="0" smtClean="0"/>
                          <m:t>3.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The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trussness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of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a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𝑣𝑒𝑟𝑡𝑒𝑥</m:t>
                        </m:r>
                      </m:oMath>
                    </m:oMathPara>
                  </a14:m>
                  <a:endParaRPr lang="zh-CN" altLang="en-US" sz="2400" dirty="0" smtClean="0"/>
                </a:p>
              </p:txBody>
            </p:sp>
          </mc:Choice>
          <mc:Fallback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40" y="5233264"/>
                  <a:ext cx="352788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554" r="-1209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矩形 69"/>
                <p:cNvSpPr/>
                <p:nvPr/>
              </p:nvSpPr>
              <p:spPr>
                <a:xfrm>
                  <a:off x="577799" y="5644569"/>
                  <a:ext cx="4198778" cy="487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zh-CN" alt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0" name="矩形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99" y="5644569"/>
                  <a:ext cx="4198778" cy="48756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直接连接符 70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84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6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6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57452" y="2310486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r</a:t>
            </a:r>
            <a:endParaRPr lang="zh-CN" altLang="en-US" sz="2000" i="1" dirty="0"/>
          </a:p>
        </p:txBody>
      </p:sp>
      <p:sp>
        <p:nvSpPr>
          <p:cNvPr id="61" name="矩形 60"/>
          <p:cNvSpPr/>
          <p:nvPr/>
        </p:nvSpPr>
        <p:spPr>
          <a:xfrm>
            <a:off x="3550323" y="518492"/>
            <a:ext cx="25928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Free Rider Effect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五角星 2"/>
          <p:cNvSpPr/>
          <p:nvPr/>
        </p:nvSpPr>
        <p:spPr>
          <a:xfrm>
            <a:off x="6221156" y="2049987"/>
            <a:ext cx="335027" cy="33502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287217" y="2052483"/>
            <a:ext cx="242950" cy="242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/>
          <p:cNvCxnSpPr>
            <a:stCxn id="68" idx="1"/>
            <a:endCxn id="3" idx="0"/>
          </p:cNvCxnSpPr>
          <p:nvPr/>
        </p:nvCxnSpPr>
        <p:spPr>
          <a:xfrm flipH="1">
            <a:off x="6388670" y="1442721"/>
            <a:ext cx="1630897" cy="60726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8019567" y="1321246"/>
            <a:ext cx="242950" cy="242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8019567" y="2724540"/>
            <a:ext cx="242950" cy="242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9936940" y="2043466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0894883" y="2043466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10894883" y="3123965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9936940" y="3123965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9094670" y="3123965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896212" y="29854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</a:t>
            </a:r>
            <a:endParaRPr lang="zh-CN" altLang="en-US" sz="2000" i="1" dirty="0"/>
          </a:p>
        </p:txBody>
      </p:sp>
      <p:sp>
        <p:nvSpPr>
          <p:cNvPr id="78" name="文本框 77"/>
          <p:cNvSpPr txBox="1"/>
          <p:nvPr/>
        </p:nvSpPr>
        <p:spPr>
          <a:xfrm>
            <a:off x="8919337" y="161771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81" name="文本框 80"/>
          <p:cNvSpPr txBox="1"/>
          <p:nvPr/>
        </p:nvSpPr>
        <p:spPr>
          <a:xfrm>
            <a:off x="10885187" y="158081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</a:t>
            </a:r>
            <a:endParaRPr lang="zh-CN" altLang="en-US" sz="20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8919337" y="332500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cxnSp>
        <p:nvCxnSpPr>
          <p:cNvPr id="84" name="直接连接符 83"/>
          <p:cNvCxnSpPr>
            <a:stCxn id="7" idx="1"/>
            <a:endCxn id="3" idx="4"/>
          </p:cNvCxnSpPr>
          <p:nvPr/>
        </p:nvCxnSpPr>
        <p:spPr>
          <a:xfrm flipH="1">
            <a:off x="6556183" y="2173958"/>
            <a:ext cx="731034" cy="399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69" idx="1"/>
            <a:endCxn id="3" idx="3"/>
          </p:cNvCxnSpPr>
          <p:nvPr/>
        </p:nvCxnSpPr>
        <p:spPr>
          <a:xfrm flipH="1" flipV="1">
            <a:off x="6492198" y="2385013"/>
            <a:ext cx="1527369" cy="46100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65" idx="2"/>
            <a:endCxn id="7" idx="3"/>
          </p:cNvCxnSpPr>
          <p:nvPr/>
        </p:nvCxnSpPr>
        <p:spPr>
          <a:xfrm flipH="1">
            <a:off x="7530167" y="2170698"/>
            <a:ext cx="1564503" cy="326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69" idx="0"/>
            <a:endCxn id="68" idx="2"/>
          </p:cNvCxnSpPr>
          <p:nvPr/>
        </p:nvCxnSpPr>
        <p:spPr>
          <a:xfrm flipV="1">
            <a:off x="8141042" y="1564196"/>
            <a:ext cx="0" cy="116034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65" idx="1"/>
            <a:endCxn id="68" idx="3"/>
          </p:cNvCxnSpPr>
          <p:nvPr/>
        </p:nvCxnSpPr>
        <p:spPr>
          <a:xfrm flipH="1" flipV="1">
            <a:off x="8262517" y="1442721"/>
            <a:ext cx="869418" cy="63801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65" idx="3"/>
            <a:endCxn id="69" idx="3"/>
          </p:cNvCxnSpPr>
          <p:nvPr/>
        </p:nvCxnSpPr>
        <p:spPr>
          <a:xfrm flipH="1">
            <a:off x="8262517" y="2260665"/>
            <a:ext cx="869418" cy="58535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70" idx="2"/>
            <a:endCxn id="65" idx="6"/>
          </p:cNvCxnSpPr>
          <p:nvPr/>
        </p:nvCxnSpPr>
        <p:spPr>
          <a:xfrm flipH="1">
            <a:off x="9349134" y="2170698"/>
            <a:ext cx="587806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71" idx="2"/>
            <a:endCxn id="70" idx="6"/>
          </p:cNvCxnSpPr>
          <p:nvPr/>
        </p:nvCxnSpPr>
        <p:spPr>
          <a:xfrm flipH="1">
            <a:off x="10191404" y="2170698"/>
            <a:ext cx="703479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74" idx="2"/>
            <a:endCxn id="75" idx="6"/>
          </p:cNvCxnSpPr>
          <p:nvPr/>
        </p:nvCxnSpPr>
        <p:spPr>
          <a:xfrm flipH="1">
            <a:off x="9349134" y="3251197"/>
            <a:ext cx="587806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73" idx="2"/>
            <a:endCxn id="74" idx="6"/>
          </p:cNvCxnSpPr>
          <p:nvPr/>
        </p:nvCxnSpPr>
        <p:spPr>
          <a:xfrm flipH="1">
            <a:off x="10191404" y="3251197"/>
            <a:ext cx="703479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75" idx="0"/>
            <a:endCxn id="65" idx="4"/>
          </p:cNvCxnSpPr>
          <p:nvPr/>
        </p:nvCxnSpPr>
        <p:spPr>
          <a:xfrm flipV="1">
            <a:off x="9221902" y="2297930"/>
            <a:ext cx="0" cy="82603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73" idx="0"/>
            <a:endCxn id="71" idx="4"/>
          </p:cNvCxnSpPr>
          <p:nvPr/>
        </p:nvCxnSpPr>
        <p:spPr>
          <a:xfrm flipV="1">
            <a:off x="11022115" y="2297930"/>
            <a:ext cx="0" cy="82603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75" idx="7"/>
            <a:endCxn id="71" idx="3"/>
          </p:cNvCxnSpPr>
          <p:nvPr/>
        </p:nvCxnSpPr>
        <p:spPr>
          <a:xfrm flipV="1">
            <a:off x="9311869" y="2260665"/>
            <a:ext cx="1620279" cy="9005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75" idx="7"/>
            <a:endCxn id="70" idx="3"/>
          </p:cNvCxnSpPr>
          <p:nvPr/>
        </p:nvCxnSpPr>
        <p:spPr>
          <a:xfrm flipV="1">
            <a:off x="9311869" y="2260665"/>
            <a:ext cx="662336" cy="9005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73" idx="1"/>
            <a:endCxn id="70" idx="5"/>
          </p:cNvCxnSpPr>
          <p:nvPr/>
        </p:nvCxnSpPr>
        <p:spPr>
          <a:xfrm flipH="1" flipV="1">
            <a:off x="10154139" y="2260665"/>
            <a:ext cx="778009" cy="9005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73" idx="1"/>
            <a:endCxn id="65" idx="5"/>
          </p:cNvCxnSpPr>
          <p:nvPr/>
        </p:nvCxnSpPr>
        <p:spPr>
          <a:xfrm flipH="1" flipV="1">
            <a:off x="9311869" y="2260665"/>
            <a:ext cx="1620279" cy="9005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74" idx="7"/>
            <a:endCxn id="71" idx="3"/>
          </p:cNvCxnSpPr>
          <p:nvPr/>
        </p:nvCxnSpPr>
        <p:spPr>
          <a:xfrm flipV="1">
            <a:off x="10154139" y="2260665"/>
            <a:ext cx="778009" cy="9005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74" idx="1"/>
            <a:endCxn id="65" idx="5"/>
          </p:cNvCxnSpPr>
          <p:nvPr/>
        </p:nvCxnSpPr>
        <p:spPr>
          <a:xfrm flipH="1" flipV="1">
            <a:off x="9311869" y="2260665"/>
            <a:ext cx="662336" cy="9005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9094670" y="2043466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492198" y="873949"/>
            <a:ext cx="5147240" cy="3697659"/>
            <a:chOff x="6492198" y="873949"/>
            <a:chExt cx="5147240" cy="3697659"/>
          </a:xfrm>
        </p:grpSpPr>
        <p:sp>
          <p:nvSpPr>
            <p:cNvPr id="143" name="圆角矩形 142"/>
            <p:cNvSpPr/>
            <p:nvPr/>
          </p:nvSpPr>
          <p:spPr>
            <a:xfrm>
              <a:off x="6891209" y="873949"/>
              <a:ext cx="4748229" cy="3369300"/>
            </a:xfrm>
            <a:prstGeom prst="roundRect">
              <a:avLst/>
            </a:prstGeom>
            <a:noFill/>
            <a:ln w="44450">
              <a:solidFill>
                <a:srgbClr val="ED7D3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6492198" y="4109943"/>
              <a:ext cx="6388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</a:rPr>
                <a:t>G1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647160" y="1442721"/>
            <a:ext cx="2760186" cy="2767964"/>
            <a:chOff x="8647160" y="1442721"/>
            <a:chExt cx="2760186" cy="2767964"/>
          </a:xfrm>
        </p:grpSpPr>
        <p:sp>
          <p:nvSpPr>
            <p:cNvPr id="146" name="圆角矩形 145"/>
            <p:cNvSpPr/>
            <p:nvPr/>
          </p:nvSpPr>
          <p:spPr>
            <a:xfrm>
              <a:off x="8919337" y="1442721"/>
              <a:ext cx="2488009" cy="2405642"/>
            </a:xfrm>
            <a:prstGeom prst="roundRect">
              <a:avLst/>
            </a:prstGeom>
            <a:noFill/>
            <a:ln w="44450">
              <a:solidFill>
                <a:srgbClr val="7030A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8647160" y="3749020"/>
              <a:ext cx="6388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7030A0"/>
                  </a:solidFill>
                </a:rPr>
                <a:t>G2</a:t>
              </a:r>
              <a:endParaRPr lang="zh-CN" altLang="en-US" sz="24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43" name="直接连接符 42"/>
          <p:cNvCxnSpPr>
            <a:stCxn id="7" idx="0"/>
          </p:cNvCxnSpPr>
          <p:nvPr/>
        </p:nvCxnSpPr>
        <p:spPr>
          <a:xfrm flipV="1">
            <a:off x="7408692" y="1564196"/>
            <a:ext cx="610875" cy="48828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7" idx="2"/>
          </p:cNvCxnSpPr>
          <p:nvPr/>
        </p:nvCxnSpPr>
        <p:spPr>
          <a:xfrm flipH="1" flipV="1">
            <a:off x="7408692" y="2295433"/>
            <a:ext cx="610875" cy="42910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35299" y="1320478"/>
            <a:ext cx="24454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Query Distance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/>
              <p:cNvSpPr/>
              <p:nvPr/>
            </p:nvSpPr>
            <p:spPr>
              <a:xfrm>
                <a:off x="339256" y="1926351"/>
                <a:ext cx="5276316" cy="6891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dist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𝑟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𝑞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𝑑𝑖𝑠𝑡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=3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56" y="1926351"/>
                <a:ext cx="5276316" cy="6891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/>
              <p:cNvSpPr/>
              <p:nvPr/>
            </p:nvSpPr>
            <p:spPr>
              <a:xfrm>
                <a:off x="439969" y="2577972"/>
                <a:ext cx="5066708" cy="581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dist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𝑄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𝑑𝑖𝑠𝑡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𝐺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=3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69" y="2577972"/>
                <a:ext cx="5066708" cy="581057"/>
              </a:xfrm>
              <a:prstGeom prst="rect">
                <a:avLst/>
              </a:prstGeom>
              <a:blipFill rotWithShape="0">
                <a:blip r:embed="rId4"/>
                <a:stretch>
                  <a:fillRect l="-361" r="-963"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/>
              <p:cNvSpPr/>
              <p:nvPr/>
            </p:nvSpPr>
            <p:spPr>
              <a:xfrm>
                <a:off x="439969" y="3301173"/>
                <a:ext cx="5223097" cy="581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dist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1,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𝑄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𝑑𝑖𝑠𝑡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𝐺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=2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69" y="3301173"/>
                <a:ext cx="5223097" cy="581057"/>
              </a:xfrm>
              <a:prstGeom prst="rect">
                <a:avLst/>
              </a:prstGeom>
              <a:blipFill rotWithShape="0">
                <a:blip r:embed="rId5"/>
                <a:stretch>
                  <a:fillRect l="-350" r="-817"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/>
              <p:cNvSpPr/>
              <p:nvPr/>
            </p:nvSpPr>
            <p:spPr>
              <a:xfrm>
                <a:off x="439969" y="4017570"/>
                <a:ext cx="5223097" cy="581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dist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2,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𝑄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𝑑𝑖𝑠𝑡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𝐺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=2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69" y="4017570"/>
                <a:ext cx="5223097" cy="581057"/>
              </a:xfrm>
              <a:prstGeom prst="rect">
                <a:avLst/>
              </a:prstGeom>
              <a:blipFill rotWithShape="0">
                <a:blip r:embed="rId6"/>
                <a:stretch>
                  <a:fillRect l="-350" r="-817"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/>
          <p:cNvSpPr/>
          <p:nvPr/>
        </p:nvSpPr>
        <p:spPr>
          <a:xfrm>
            <a:off x="511848" y="4790346"/>
            <a:ext cx="2532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Graph Diameter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67069" y="5436677"/>
            <a:ext cx="4408206" cy="646331"/>
            <a:chOff x="967069" y="5436677"/>
            <a:chExt cx="4408206" cy="6463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矩形 56"/>
                <p:cNvSpPr/>
                <p:nvPr/>
              </p:nvSpPr>
              <p:spPr>
                <a:xfrm>
                  <a:off x="967069" y="5436677"/>
                  <a:ext cx="2013180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𝑑𝑖𝑠𝑡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𝐺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3</m:t>
                        </m:r>
                      </m:oMath>
                    </m:oMathPara>
                  </a14:m>
                  <a:endPara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7" name="矩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069" y="5436677"/>
                  <a:ext cx="2013180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矩形 57"/>
                <p:cNvSpPr/>
                <p:nvPr/>
              </p:nvSpPr>
              <p:spPr>
                <a:xfrm>
                  <a:off x="3362095" y="5436677"/>
                  <a:ext cx="2013180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𝑑𝑖𝑠𝑡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𝐺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2</m:t>
                        </m:r>
                      </m:oMath>
                    </m:oMathPara>
                  </a14:m>
                  <a:endPara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8" name="矩形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2095" y="5436677"/>
                  <a:ext cx="2013180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直接连接符 58"/>
          <p:cNvCxnSpPr>
            <a:stCxn id="65" idx="2"/>
          </p:cNvCxnSpPr>
          <p:nvPr/>
        </p:nvCxnSpPr>
        <p:spPr>
          <a:xfrm flipH="1">
            <a:off x="7550111" y="2170698"/>
            <a:ext cx="1544559" cy="4010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75" idx="0"/>
            <a:endCxn id="65" idx="4"/>
          </p:cNvCxnSpPr>
          <p:nvPr/>
        </p:nvCxnSpPr>
        <p:spPr>
          <a:xfrm flipV="1">
            <a:off x="9221902" y="2297930"/>
            <a:ext cx="0" cy="826035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7" idx="1"/>
            <a:endCxn id="3" idx="4"/>
          </p:cNvCxnSpPr>
          <p:nvPr/>
        </p:nvCxnSpPr>
        <p:spPr>
          <a:xfrm flipH="1">
            <a:off x="6556183" y="2173958"/>
            <a:ext cx="731034" cy="3998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59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36516" y="1646209"/>
            <a:ext cx="5093368" cy="3187460"/>
            <a:chOff x="5236515" y="1646209"/>
            <a:chExt cx="6816231" cy="3187460"/>
          </a:xfrm>
        </p:grpSpPr>
        <p:sp>
          <p:nvSpPr>
            <p:cNvPr id="62" name="圆角矩形 61"/>
            <p:cNvSpPr/>
            <p:nvPr/>
          </p:nvSpPr>
          <p:spPr>
            <a:xfrm>
              <a:off x="5236515" y="1646209"/>
              <a:ext cx="6816231" cy="2827029"/>
            </a:xfrm>
            <a:prstGeom prst="roundRect">
              <a:avLst/>
            </a:prstGeom>
            <a:solidFill>
              <a:srgbClr val="DE9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330756" y="4433559"/>
              <a:ext cx="1704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4-Truss</a:t>
              </a:r>
              <a:endParaRPr lang="zh-CN" altLang="en-US" sz="2000" b="1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560940" y="514225"/>
            <a:ext cx="3881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Closest Truss Community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41888" y="1504821"/>
            <a:ext cx="3625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Connected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k-Truss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1888" y="2464155"/>
            <a:ext cx="323742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2) Smallest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Diameter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606141" y="4754281"/>
                <a:ext cx="825680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CTC-Problem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: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Given a graph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and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 set of query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vertices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𝑄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,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find a closest truss community containing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Q 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1" y="4754281"/>
                <a:ext cx="8256806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738" b="-4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53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236515" y="1646209"/>
            <a:ext cx="6816231" cy="2827029"/>
          </a:xfrm>
          <a:prstGeom prst="roundRect">
            <a:avLst/>
          </a:prstGeom>
          <a:solidFill>
            <a:srgbClr val="DE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299" y="508085"/>
            <a:ext cx="202331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62242" y="488883"/>
            <a:ext cx="4555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Basic Algorithmic Framework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11" name="椭圆 10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13" name="椭圆 12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17" name="椭圆 16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19" name="椭圆 18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23" name="椭圆 22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25" name="椭圆 24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27" name="直接连接符 26"/>
          <p:cNvCxnSpPr>
            <a:stCxn id="7" idx="6"/>
            <a:endCxn id="13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3" idx="6"/>
            <a:endCxn id="15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5" idx="6"/>
            <a:endCxn id="17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31" name="直接连接符 30"/>
          <p:cNvCxnSpPr>
            <a:stCxn id="17" idx="6"/>
            <a:endCxn id="30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33" name="直接连接符 32"/>
          <p:cNvCxnSpPr>
            <a:stCxn id="25" idx="5"/>
            <a:endCxn id="30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5" idx="3"/>
            <a:endCxn id="17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37" name="直接连接符 36"/>
          <p:cNvCxnSpPr>
            <a:stCxn id="25" idx="4"/>
            <a:endCxn id="35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0" idx="4"/>
            <a:endCxn id="35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7" idx="5"/>
            <a:endCxn id="35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7" idx="3"/>
            <a:endCxn id="11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9" idx="4"/>
            <a:endCxn id="11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9" idx="5"/>
            <a:endCxn id="17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9" idx="3"/>
            <a:endCxn id="15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5" idx="5"/>
            <a:endCxn id="11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1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1" idx="3"/>
            <a:endCxn id="13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3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1" idx="2"/>
            <a:endCxn id="7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7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9" idx="6"/>
            <a:endCxn id="11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21" idx="6"/>
            <a:endCxn id="19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3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1" idx="5"/>
            <a:endCxn id="15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138"/>
          <p:cNvCxnSpPr>
            <a:stCxn id="23" idx="2"/>
            <a:endCxn id="7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141"/>
          <p:cNvCxnSpPr>
            <a:stCxn id="23" idx="6"/>
            <a:endCxn id="17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075808" y="1706190"/>
            <a:ext cx="18309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1)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Finding G0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0378" y="2533697"/>
            <a:ext cx="37860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2) 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emove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nodes far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away      from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the query nodes</a:t>
            </a:r>
          </a:p>
        </p:txBody>
      </p:sp>
      <p:sp>
        <p:nvSpPr>
          <p:cNvPr id="61" name="矩形 60"/>
          <p:cNvSpPr/>
          <p:nvPr/>
        </p:nvSpPr>
        <p:spPr>
          <a:xfrm>
            <a:off x="1075808" y="3449863"/>
            <a:ext cx="20869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3)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Maintenance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0763487" y="2010035"/>
            <a:ext cx="297840" cy="2978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685278" y="4191177"/>
            <a:ext cx="975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4-Truss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9786490" y="2229746"/>
            <a:ext cx="2304917" cy="22918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左大括号 64"/>
          <p:cNvSpPr/>
          <p:nvPr/>
        </p:nvSpPr>
        <p:spPr>
          <a:xfrm>
            <a:off x="588269" y="2016762"/>
            <a:ext cx="338312" cy="1791535"/>
          </a:xfrm>
          <a:prstGeom prst="leftBrace">
            <a:avLst>
              <a:gd name="adj1" fmla="val 141445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49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  <p:bldP spid="60" grpId="0"/>
      <p:bldP spid="6" grpId="0"/>
      <p:bldP spid="61" grpId="0"/>
      <p:bldP spid="62" grpId="0" animBg="1"/>
      <p:bldP spid="62" grpId="1" animBg="1"/>
      <p:bldP spid="64" grpId="0" animBg="1"/>
      <p:bldP spid="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02331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47299" y="508085"/>
            <a:ext cx="3254417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K-truss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Identification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955711" y="2921034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52108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8" name="椭圆 7"/>
          <p:cNvSpPr/>
          <p:nvPr/>
        </p:nvSpPr>
        <p:spPr>
          <a:xfrm>
            <a:off x="6736080" y="3800774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71615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10" name="椭圆 9"/>
          <p:cNvSpPr/>
          <p:nvPr/>
        </p:nvSpPr>
        <p:spPr>
          <a:xfrm>
            <a:off x="883994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59751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604958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11996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4" name="椭圆 13"/>
          <p:cNvSpPr/>
          <p:nvPr/>
        </p:nvSpPr>
        <p:spPr>
          <a:xfrm>
            <a:off x="8153118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40504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16" name="椭圆 15"/>
          <p:cNvSpPr/>
          <p:nvPr/>
        </p:nvSpPr>
        <p:spPr>
          <a:xfrm>
            <a:off x="9747995" y="2921034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598367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839946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07376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20" name="椭圆 19"/>
          <p:cNvSpPr/>
          <p:nvPr/>
        </p:nvSpPr>
        <p:spPr>
          <a:xfrm>
            <a:off x="6740429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578337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22" name="椭圆 21"/>
          <p:cNvSpPr/>
          <p:nvPr/>
        </p:nvSpPr>
        <p:spPr>
          <a:xfrm>
            <a:off x="7622258" y="8640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494855" y="444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24" name="椭圆 23"/>
          <p:cNvSpPr/>
          <p:nvPr/>
        </p:nvSpPr>
        <p:spPr>
          <a:xfrm>
            <a:off x="10642771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536201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26" name="直接连接符 25"/>
          <p:cNvCxnSpPr>
            <a:stCxn id="6" idx="6"/>
            <a:endCxn id="12" idx="2"/>
          </p:cNvCxnSpPr>
          <p:nvPr/>
        </p:nvCxnSpPr>
        <p:spPr>
          <a:xfrm>
            <a:off x="5210175" y="3048266"/>
            <a:ext cx="83940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2" idx="6"/>
            <a:endCxn id="14" idx="2"/>
          </p:cNvCxnSpPr>
          <p:nvPr/>
        </p:nvCxnSpPr>
        <p:spPr>
          <a:xfrm>
            <a:off x="6304048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4" idx="6"/>
            <a:endCxn id="16" idx="2"/>
          </p:cNvCxnSpPr>
          <p:nvPr/>
        </p:nvCxnSpPr>
        <p:spPr>
          <a:xfrm>
            <a:off x="8407582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11314943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/>
          <p:cNvCxnSpPr>
            <a:stCxn id="16" idx="6"/>
            <a:endCxn id="29" idx="2"/>
          </p:cNvCxnSpPr>
          <p:nvPr/>
        </p:nvCxnSpPr>
        <p:spPr>
          <a:xfrm>
            <a:off x="10002459" y="3048266"/>
            <a:ext cx="13124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1481577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32" name="直接连接符 31"/>
          <p:cNvCxnSpPr>
            <a:stCxn id="24" idx="5"/>
            <a:endCxn id="29" idx="0"/>
          </p:cNvCxnSpPr>
          <p:nvPr/>
        </p:nvCxnSpPr>
        <p:spPr>
          <a:xfrm>
            <a:off x="10859970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4" idx="3"/>
            <a:endCxn id="16" idx="7"/>
          </p:cNvCxnSpPr>
          <p:nvPr/>
        </p:nvCxnSpPr>
        <p:spPr>
          <a:xfrm flipH="1">
            <a:off x="9965194" y="2252386"/>
            <a:ext cx="7148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064100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527360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24" idx="4"/>
            <a:endCxn id="34" idx="0"/>
          </p:cNvCxnSpPr>
          <p:nvPr/>
        </p:nvCxnSpPr>
        <p:spPr>
          <a:xfrm flipH="1">
            <a:off x="10768238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9" idx="4"/>
            <a:endCxn id="34" idx="7"/>
          </p:cNvCxnSpPr>
          <p:nvPr/>
        </p:nvCxnSpPr>
        <p:spPr>
          <a:xfrm flipH="1">
            <a:off x="10858205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6" idx="5"/>
            <a:endCxn id="34" idx="1"/>
          </p:cNvCxnSpPr>
          <p:nvPr/>
        </p:nvCxnSpPr>
        <p:spPr>
          <a:xfrm>
            <a:off x="9965194" y="3138233"/>
            <a:ext cx="7130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6" idx="3"/>
            <a:endCxn id="10" idx="7"/>
          </p:cNvCxnSpPr>
          <p:nvPr/>
        </p:nvCxnSpPr>
        <p:spPr>
          <a:xfrm flipH="1">
            <a:off x="9057145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8" idx="4"/>
            <a:endCxn id="10" idx="0"/>
          </p:cNvCxnSpPr>
          <p:nvPr/>
        </p:nvCxnSpPr>
        <p:spPr>
          <a:xfrm>
            <a:off x="8967178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8" idx="5"/>
            <a:endCxn id="16" idx="1"/>
          </p:cNvCxnSpPr>
          <p:nvPr/>
        </p:nvCxnSpPr>
        <p:spPr>
          <a:xfrm>
            <a:off x="9057145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3"/>
            <a:endCxn id="14" idx="7"/>
          </p:cNvCxnSpPr>
          <p:nvPr/>
        </p:nvCxnSpPr>
        <p:spPr>
          <a:xfrm flipH="1">
            <a:off x="8370317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4" idx="5"/>
            <a:endCxn id="10" idx="1"/>
          </p:cNvCxnSpPr>
          <p:nvPr/>
        </p:nvCxnSpPr>
        <p:spPr>
          <a:xfrm>
            <a:off x="8370317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0" idx="4"/>
            <a:endCxn id="8" idx="0"/>
          </p:cNvCxnSpPr>
          <p:nvPr/>
        </p:nvCxnSpPr>
        <p:spPr>
          <a:xfrm flipH="1">
            <a:off x="6863312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0" idx="3"/>
            <a:endCxn id="12" idx="0"/>
          </p:cNvCxnSpPr>
          <p:nvPr/>
        </p:nvCxnSpPr>
        <p:spPr>
          <a:xfrm flipH="1">
            <a:off x="6176816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2" idx="4"/>
            <a:endCxn id="8" idx="1"/>
          </p:cNvCxnSpPr>
          <p:nvPr/>
        </p:nvCxnSpPr>
        <p:spPr>
          <a:xfrm>
            <a:off x="6176816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0" idx="2"/>
            <a:endCxn id="6" idx="7"/>
          </p:cNvCxnSpPr>
          <p:nvPr/>
        </p:nvCxnSpPr>
        <p:spPr>
          <a:xfrm flipH="1">
            <a:off x="5172910" y="2162419"/>
            <a:ext cx="1567519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6" idx="5"/>
            <a:endCxn id="8" idx="2"/>
          </p:cNvCxnSpPr>
          <p:nvPr/>
        </p:nvCxnSpPr>
        <p:spPr>
          <a:xfrm>
            <a:off x="5172910" y="3138233"/>
            <a:ext cx="1563170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8" idx="6"/>
            <a:endCxn id="10" idx="2"/>
          </p:cNvCxnSpPr>
          <p:nvPr/>
        </p:nvCxnSpPr>
        <p:spPr>
          <a:xfrm>
            <a:off x="6990544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0" idx="6"/>
            <a:endCxn id="18" idx="2"/>
          </p:cNvCxnSpPr>
          <p:nvPr/>
        </p:nvCxnSpPr>
        <p:spPr>
          <a:xfrm>
            <a:off x="6994893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2" idx="5"/>
          </p:cNvCxnSpPr>
          <p:nvPr/>
        </p:nvCxnSpPr>
        <p:spPr>
          <a:xfrm>
            <a:off x="6266783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8" idx="7"/>
          </p:cNvCxnSpPr>
          <p:nvPr/>
        </p:nvCxnSpPr>
        <p:spPr>
          <a:xfrm flipH="1">
            <a:off x="6953279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20" idx="5"/>
            <a:endCxn id="14" idx="1"/>
          </p:cNvCxnSpPr>
          <p:nvPr/>
        </p:nvCxnSpPr>
        <p:spPr>
          <a:xfrm>
            <a:off x="6957628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138"/>
          <p:cNvCxnSpPr>
            <a:stCxn id="22" idx="2"/>
            <a:endCxn id="6" idx="0"/>
          </p:cNvCxnSpPr>
          <p:nvPr/>
        </p:nvCxnSpPr>
        <p:spPr>
          <a:xfrm rot="10800000" flipV="1">
            <a:off x="5082944" y="991320"/>
            <a:ext cx="2539315" cy="19297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141"/>
          <p:cNvCxnSpPr>
            <a:stCxn id="22" idx="6"/>
            <a:endCxn id="16" idx="0"/>
          </p:cNvCxnSpPr>
          <p:nvPr/>
        </p:nvCxnSpPr>
        <p:spPr>
          <a:xfrm>
            <a:off x="7876722" y="991320"/>
            <a:ext cx="1998505" cy="19297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68106" y="1371539"/>
            <a:ext cx="11079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The old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/>
              <p:cNvSpPr/>
              <p:nvPr/>
            </p:nvSpPr>
            <p:spPr>
              <a:xfrm>
                <a:off x="776051" y="2117021"/>
                <a:ext cx="2064989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51" y="2117021"/>
                <a:ext cx="2064989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/>
          <p:cNvSpPr/>
          <p:nvPr/>
        </p:nvSpPr>
        <p:spPr>
          <a:xfrm>
            <a:off x="1984511" y="1371539"/>
            <a:ext cx="8162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 = 3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210175" y="1459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0</a:t>
            </a:r>
            <a:endParaRPr lang="zh-CN" altLang="en-US" sz="2000" i="1" dirty="0"/>
          </a:p>
        </p:txBody>
      </p:sp>
      <p:sp>
        <p:nvSpPr>
          <p:cNvPr id="60" name="文本框 59"/>
          <p:cNvSpPr txBox="1"/>
          <p:nvPr/>
        </p:nvSpPr>
        <p:spPr>
          <a:xfrm>
            <a:off x="9223180" y="141134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0</a:t>
            </a:r>
            <a:endParaRPr lang="zh-CN" altLang="en-US" sz="2000" i="1" dirty="0"/>
          </a:p>
        </p:txBody>
      </p:sp>
      <p:sp>
        <p:nvSpPr>
          <p:cNvPr id="61" name="文本框 60"/>
          <p:cNvSpPr txBox="1"/>
          <p:nvPr/>
        </p:nvSpPr>
        <p:spPr>
          <a:xfrm>
            <a:off x="5636638" y="221439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2</a:t>
            </a:r>
            <a:endParaRPr lang="zh-CN" altLang="en-US" sz="2000" i="1" dirty="0"/>
          </a:p>
        </p:txBody>
      </p:sp>
      <p:sp>
        <p:nvSpPr>
          <p:cNvPr id="83" name="矩形 82"/>
          <p:cNvSpPr/>
          <p:nvPr/>
        </p:nvSpPr>
        <p:spPr>
          <a:xfrm>
            <a:off x="2075792" y="1371539"/>
            <a:ext cx="8162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 = 4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265372" y="1376679"/>
            <a:ext cx="8162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 = 5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93854" y="4017139"/>
            <a:ext cx="4792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之前找</a:t>
            </a:r>
            <a:r>
              <a:rPr lang="en-US" altLang="zh-CN" dirty="0" smtClean="0"/>
              <a:t>G0 </a:t>
            </a:r>
            <a:r>
              <a:rPr lang="zh-CN" altLang="en-US" dirty="0" smtClean="0"/>
              <a:t>是利用图分解的方法来进行的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zh-CN" altLang="en-US" dirty="0" smtClean="0"/>
              <a:t>让 </a:t>
            </a:r>
            <a:r>
              <a:rPr lang="en-US" altLang="zh-CN" dirty="0" smtClean="0"/>
              <a:t>K=3 </a:t>
            </a:r>
            <a:r>
              <a:rPr lang="zh-CN" altLang="en-US" dirty="0" smtClean="0"/>
              <a:t>开始进行循环，然后计算出每条边的 </a:t>
            </a:r>
            <a:r>
              <a:rPr lang="en-US" altLang="zh-CN" dirty="0" smtClean="0"/>
              <a:t>support </a:t>
            </a:r>
            <a:r>
              <a:rPr lang="zh-CN" altLang="en-US" dirty="0" smtClean="0"/>
              <a:t>值，将</a:t>
            </a:r>
            <a:r>
              <a:rPr lang="en-US" altLang="zh-CN" dirty="0" smtClean="0"/>
              <a:t>support </a:t>
            </a:r>
            <a:r>
              <a:rPr lang="zh-CN" altLang="en-US" dirty="0" smtClean="0"/>
              <a:t>值小于（</a:t>
            </a:r>
            <a:r>
              <a:rPr lang="en-US" altLang="zh-CN" dirty="0" smtClean="0"/>
              <a:t>k-2</a:t>
            </a:r>
            <a:r>
              <a:rPr lang="zh-CN" altLang="en-US" dirty="0" smtClean="0"/>
              <a:t>）的边删除，因为删除一条边可能对其它边的 </a:t>
            </a:r>
            <a:r>
              <a:rPr lang="en-US" altLang="zh-CN" dirty="0" smtClean="0"/>
              <a:t>support </a:t>
            </a:r>
            <a:r>
              <a:rPr lang="zh-CN" altLang="en-US" dirty="0" smtClean="0"/>
              <a:t>值影响，所以我们要将可能影响的值进行一下更新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6773345" y="265435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831934" y="261779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39098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56" grpId="0"/>
      <p:bldP spid="57" grpId="0"/>
      <p:bldP spid="58" grpId="0"/>
      <p:bldP spid="58" grpId="1"/>
      <p:bldP spid="59" grpId="0"/>
      <p:bldP spid="60" grpId="0"/>
      <p:bldP spid="83" grpId="0"/>
      <p:bldP spid="83" grpId="1"/>
      <p:bldP spid="8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846</Words>
  <Application>Microsoft Office PowerPoint</Application>
  <PresentationFormat>宽屏</PresentationFormat>
  <Paragraphs>290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华文隶书</vt:lpstr>
      <vt:lpstr>宋体</vt:lpstr>
      <vt:lpstr>微软雅黑</vt:lpstr>
      <vt:lpstr>Arial</vt:lpstr>
      <vt:lpstr>Calibri</vt:lpstr>
      <vt:lpstr>Calibri Light</vt:lpstr>
      <vt:lpstr>Calisto MT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426</cp:revision>
  <dcterms:created xsi:type="dcterms:W3CDTF">2016-11-19T09:18:31Z</dcterms:created>
  <dcterms:modified xsi:type="dcterms:W3CDTF">2016-11-20T14:00:20Z</dcterms:modified>
</cp:coreProperties>
</file>