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1" r:id="rId9"/>
    <p:sldId id="258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  <a:srgbClr val="0057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40" autoAdjust="0"/>
    <p:restoredTop sz="94660"/>
  </p:normalViewPr>
  <p:slideViewPr>
    <p:cSldViewPr snapToGrid="0">
      <p:cViewPr varScale="1">
        <p:scale>
          <a:sx n="81" d="100"/>
          <a:sy n="81" d="100"/>
        </p:scale>
        <p:origin x="7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448" y="84"/>
      </p:cViewPr>
      <p:guideLst/>
    </p:cSldViewPr>
  </p:notes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43E4-6437-4AA7-A697-DB1785E4EBA8}" type="datetimeFigureOut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976821-E27C-468A-B0DF-45C41166D2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656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76821-E27C-468A-B0DF-45C41166D25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320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11A37C1-E7DF-4582-BB6E-1AE80099D491}" type="datetimeFigureOut">
              <a:rPr lang="zh-CN" altLang="en-US" smtClean="0"/>
              <a:pPr/>
              <a:t>2016/10/9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2F1CC4D-4CCE-4D2A-B22C-25A859CB1C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5550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37C1-E7DF-4582-BB6E-1AE80099D491}" type="datetimeFigureOut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CC4D-4CCE-4D2A-B22C-25A859CB1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58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37C1-E7DF-4582-BB6E-1AE80099D491}" type="datetimeFigureOut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CC4D-4CCE-4D2A-B22C-25A859CB1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267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11A37C1-E7DF-4582-BB6E-1AE80099D491}" type="datetimeFigureOut">
              <a:rPr lang="zh-CN" altLang="en-US" smtClean="0"/>
              <a:pPr/>
              <a:t>2016/10/9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2F1CC4D-4CCE-4D2A-B22C-25A859CB1C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358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11A37C1-E7DF-4582-BB6E-1AE80099D491}" type="datetimeFigureOut">
              <a:rPr lang="zh-CN" altLang="en-US" smtClean="0"/>
              <a:pPr/>
              <a:t>2016/10/9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2F1CC4D-4CCE-4D2A-B22C-25A859CB1C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466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11A37C1-E7DF-4582-BB6E-1AE80099D491}" type="datetimeFigureOut">
              <a:rPr lang="zh-CN" altLang="en-US" smtClean="0"/>
              <a:pPr/>
              <a:t>2016/10/9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2F1CC4D-4CCE-4D2A-B22C-25A859CB1C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6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11A37C1-E7DF-4582-BB6E-1AE80099D491}" type="datetimeFigureOut">
              <a:rPr lang="zh-CN" altLang="en-US" smtClean="0"/>
              <a:pPr/>
              <a:t>2016/10/9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2F1CC4D-4CCE-4D2A-B22C-25A859CB1C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180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11A37C1-E7DF-4582-BB6E-1AE80099D491}" type="datetimeFigureOut">
              <a:rPr lang="zh-CN" altLang="en-US" smtClean="0"/>
              <a:pPr/>
              <a:t>2016/10/9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2F1CC4D-4CCE-4D2A-B22C-25A859CB1C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653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11A37C1-E7DF-4582-BB6E-1AE80099D491}" type="datetimeFigureOut">
              <a:rPr lang="zh-CN" altLang="en-US" smtClean="0"/>
              <a:pPr/>
              <a:t>2016/10/9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2F1CC4D-4CCE-4D2A-B22C-25A859CB1C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695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37C1-E7DF-4582-BB6E-1AE80099D491}" type="datetimeFigureOut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CC4D-4CCE-4D2A-B22C-25A859CB1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447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37C1-E7DF-4582-BB6E-1AE80099D491}" type="datetimeFigureOut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CC4D-4CCE-4D2A-B22C-25A859CB1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836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A37C1-E7DF-4582-BB6E-1AE80099D491}" type="datetimeFigureOut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1CC4D-4CCE-4D2A-B22C-25A859CB1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4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0484" y="2543542"/>
            <a:ext cx="10531033" cy="175106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02170" y="1086363"/>
            <a:ext cx="101876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Efficient and Progressive Group Steiner Tree Search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135113" y="4868472"/>
            <a:ext cx="25361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zh-CN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SIGMOD-2016</a:t>
            </a:r>
            <a:endParaRPr lang="en-US" altLang="zh-CN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Aft>
                <a:spcPts val="60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TianzhuWei</a:t>
            </a:r>
          </a:p>
          <a:p>
            <a:pPr algn="ctr">
              <a:spcAft>
                <a:spcPts val="600"/>
              </a:spcAft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2016/10/</a:t>
            </a:r>
            <a:r>
              <a:rPr lang="en-US" altLang="zh-CN" b="1" u="sng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??</a:t>
            </a:r>
            <a:endParaRPr lang="zh-CN" altLang="en-US" b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015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16506" y="1865165"/>
            <a:ext cx="610514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Problem definition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Exist Solution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 Solution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Experiments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</a:t>
            </a:r>
            <a:r>
              <a:rPr lang="en-US" altLang="zh-CN" sz="3200" i="1" u="sng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Thinking</a:t>
            </a:r>
            <a:endParaRPr lang="zh-CN" altLang="en-US" sz="32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5264" y="644237"/>
            <a:ext cx="2366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421654" y="6356350"/>
            <a:ext cx="932145" cy="365125"/>
          </a:xfrm>
        </p:spPr>
        <p:txBody>
          <a:bodyPr/>
          <a:lstStyle/>
          <a:p>
            <a:fld id="{3421685F-CAB6-4DB2-B1E5-AC83AB7F8612}" type="slidenum">
              <a:rPr lang="zh-CN" altLang="en-US" smtClean="0"/>
              <a:pPr/>
              <a:t>2</a:t>
            </a:fld>
            <a:r>
              <a:rPr lang="en-US" altLang="zh-CN" dirty="0" smtClean="0"/>
              <a:t>/21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6413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0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2" dur="7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0741" y="195242"/>
            <a:ext cx="233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GST Problem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0741" y="808688"/>
            <a:ext cx="5521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Given a weighted and labelled graph G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=(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V; E)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0741" y="1351368"/>
            <a:ext cx="3730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subset of labels P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 P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⊆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 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0741" y="1851015"/>
            <a:ext cx="5920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GST problem seeks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 find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minimum weight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connected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from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 that includes all the labels in 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7893423" y="642554"/>
            <a:ext cx="4074459" cy="3403587"/>
            <a:chOff x="7893423" y="642554"/>
            <a:chExt cx="4074459" cy="3403587"/>
          </a:xfrm>
        </p:grpSpPr>
        <p:sp>
          <p:nvSpPr>
            <p:cNvPr id="6" name="椭圆 5"/>
            <p:cNvSpPr/>
            <p:nvPr/>
          </p:nvSpPr>
          <p:spPr>
            <a:xfrm>
              <a:off x="8908859" y="1674343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-300"/>
            </a:p>
          </p:txBody>
        </p:sp>
        <p:sp>
          <p:nvSpPr>
            <p:cNvPr id="7" name="椭圆 6"/>
            <p:cNvSpPr/>
            <p:nvPr/>
          </p:nvSpPr>
          <p:spPr>
            <a:xfrm>
              <a:off x="8906315" y="2763916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-300"/>
            </a:p>
          </p:txBody>
        </p:sp>
        <p:sp>
          <p:nvSpPr>
            <p:cNvPr id="8" name="椭圆 7"/>
            <p:cNvSpPr/>
            <p:nvPr/>
          </p:nvSpPr>
          <p:spPr>
            <a:xfrm>
              <a:off x="10995698" y="2763916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-300"/>
            </a:p>
          </p:txBody>
        </p:sp>
        <p:sp>
          <p:nvSpPr>
            <p:cNvPr id="9" name="椭圆 8"/>
            <p:cNvSpPr/>
            <p:nvPr/>
          </p:nvSpPr>
          <p:spPr>
            <a:xfrm>
              <a:off x="9425663" y="3524948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-300"/>
            </a:p>
          </p:txBody>
        </p:sp>
        <p:sp>
          <p:nvSpPr>
            <p:cNvPr id="10" name="椭圆 9"/>
            <p:cNvSpPr/>
            <p:nvPr/>
          </p:nvSpPr>
          <p:spPr>
            <a:xfrm>
              <a:off x="10967349" y="1674343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-300"/>
            </a:p>
          </p:txBody>
        </p:sp>
        <p:sp>
          <p:nvSpPr>
            <p:cNvPr id="11" name="椭圆 10"/>
            <p:cNvSpPr/>
            <p:nvPr/>
          </p:nvSpPr>
          <p:spPr>
            <a:xfrm>
              <a:off x="10408024" y="3524948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300"/>
            </a:p>
          </p:txBody>
        </p:sp>
        <p:sp>
          <p:nvSpPr>
            <p:cNvPr id="12" name="椭圆 11"/>
            <p:cNvSpPr/>
            <p:nvPr/>
          </p:nvSpPr>
          <p:spPr>
            <a:xfrm>
              <a:off x="9954461" y="642554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-3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8297200" y="3524948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300" dirty="0"/>
            </a:p>
          </p:txBody>
        </p:sp>
        <p:cxnSp>
          <p:nvCxnSpPr>
            <p:cNvPr id="15" name="直接连接符 14"/>
            <p:cNvCxnSpPr>
              <a:stCxn id="12" idx="4"/>
              <a:endCxn id="6" idx="0"/>
            </p:cNvCxnSpPr>
            <p:nvPr/>
          </p:nvCxnSpPr>
          <p:spPr>
            <a:xfrm flipH="1">
              <a:off x="8987360" y="799556"/>
              <a:ext cx="1045602" cy="874787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12" idx="4"/>
              <a:endCxn id="10" idx="0"/>
            </p:cNvCxnSpPr>
            <p:nvPr/>
          </p:nvCxnSpPr>
          <p:spPr>
            <a:xfrm>
              <a:off x="10032962" y="799556"/>
              <a:ext cx="1012888" cy="874787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椭圆 22"/>
            <p:cNvSpPr/>
            <p:nvPr/>
          </p:nvSpPr>
          <p:spPr>
            <a:xfrm>
              <a:off x="11483789" y="3524948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300"/>
            </a:p>
          </p:txBody>
        </p:sp>
        <p:cxnSp>
          <p:nvCxnSpPr>
            <p:cNvPr id="25" name="直接连接符 24"/>
            <p:cNvCxnSpPr>
              <a:stCxn id="6" idx="4"/>
              <a:endCxn id="7" idx="0"/>
            </p:cNvCxnSpPr>
            <p:nvPr/>
          </p:nvCxnSpPr>
          <p:spPr>
            <a:xfrm flipH="1">
              <a:off x="8984816" y="1831345"/>
              <a:ext cx="2544" cy="932571"/>
            </a:xfrm>
            <a:prstGeom prst="line">
              <a:avLst/>
            </a:prstGeom>
            <a:ln w="25400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7" idx="4"/>
              <a:endCxn id="13" idx="7"/>
            </p:cNvCxnSpPr>
            <p:nvPr/>
          </p:nvCxnSpPr>
          <p:spPr>
            <a:xfrm flipH="1">
              <a:off x="8431210" y="2920918"/>
              <a:ext cx="553606" cy="627022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7" idx="4"/>
              <a:endCxn id="9" idx="1"/>
            </p:cNvCxnSpPr>
            <p:nvPr/>
          </p:nvCxnSpPr>
          <p:spPr>
            <a:xfrm>
              <a:off x="8984816" y="2920918"/>
              <a:ext cx="463839" cy="627022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10" idx="4"/>
              <a:endCxn id="8" idx="0"/>
            </p:cNvCxnSpPr>
            <p:nvPr/>
          </p:nvCxnSpPr>
          <p:spPr>
            <a:xfrm>
              <a:off x="11045850" y="1831345"/>
              <a:ext cx="28349" cy="932571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stCxn id="8" idx="3"/>
              <a:endCxn id="11" idx="7"/>
            </p:cNvCxnSpPr>
            <p:nvPr/>
          </p:nvCxnSpPr>
          <p:spPr>
            <a:xfrm flipH="1">
              <a:off x="10542034" y="2897926"/>
              <a:ext cx="476656" cy="650014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>
              <a:stCxn id="8" idx="5"/>
              <a:endCxn id="23" idx="1"/>
            </p:cNvCxnSpPr>
            <p:nvPr/>
          </p:nvCxnSpPr>
          <p:spPr>
            <a:xfrm>
              <a:off x="11129708" y="2897926"/>
              <a:ext cx="377073" cy="650014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6" idx="2"/>
              <a:endCxn id="13" idx="1"/>
            </p:cNvCxnSpPr>
            <p:nvPr/>
          </p:nvCxnSpPr>
          <p:spPr>
            <a:xfrm rot="10800000" flipV="1">
              <a:off x="8320193" y="1752844"/>
              <a:ext cx="588667" cy="1795096"/>
            </a:xfrm>
            <a:prstGeom prst="curvedConnector2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6" idx="6"/>
              <a:endCxn id="9" idx="7"/>
            </p:cNvCxnSpPr>
            <p:nvPr/>
          </p:nvCxnSpPr>
          <p:spPr>
            <a:xfrm>
              <a:off x="9065861" y="1752844"/>
              <a:ext cx="493812" cy="1795096"/>
            </a:xfrm>
            <a:prstGeom prst="curvedConnector2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>
              <a:stCxn id="10" idx="2"/>
              <a:endCxn id="11" idx="1"/>
            </p:cNvCxnSpPr>
            <p:nvPr/>
          </p:nvCxnSpPr>
          <p:spPr>
            <a:xfrm rot="10800000" flipV="1">
              <a:off x="10431017" y="1752844"/>
              <a:ext cx="536333" cy="1795096"/>
            </a:xfrm>
            <a:prstGeom prst="curvedConnector2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>
              <a:stCxn id="10" idx="6"/>
              <a:endCxn id="23" idx="7"/>
            </p:cNvCxnSpPr>
            <p:nvPr/>
          </p:nvCxnSpPr>
          <p:spPr>
            <a:xfrm>
              <a:off x="11124351" y="1752844"/>
              <a:ext cx="493448" cy="1795096"/>
            </a:xfrm>
            <a:prstGeom prst="curvedConnector2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7" name="文本框 116"/>
            <p:cNvSpPr txBox="1"/>
            <p:nvPr/>
          </p:nvSpPr>
          <p:spPr>
            <a:xfrm>
              <a:off x="8088086" y="3676809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>
                  <a:solidFill>
                    <a:srgbClr val="FF0000"/>
                  </a:solidFill>
                </a:rPr>
                <a:t>v1</a:t>
              </a:r>
              <a:endParaRPr lang="zh-CN" altLang="en-US" b="1" i="1" spc="300" dirty="0">
                <a:solidFill>
                  <a:srgbClr val="FF0000"/>
                </a:solidFill>
              </a:endParaRPr>
            </a:p>
          </p:txBody>
        </p:sp>
        <p:sp>
          <p:nvSpPr>
            <p:cNvPr id="118" name="文本框 117"/>
            <p:cNvSpPr txBox="1"/>
            <p:nvPr/>
          </p:nvSpPr>
          <p:spPr>
            <a:xfrm>
              <a:off x="9225323" y="3676809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>
                  <a:solidFill>
                    <a:srgbClr val="FF0000"/>
                  </a:solidFill>
                </a:rPr>
                <a:t>v2</a:t>
              </a:r>
              <a:endParaRPr lang="zh-CN" altLang="en-US" b="1" i="1" spc="300" dirty="0">
                <a:solidFill>
                  <a:srgbClr val="FF0000"/>
                </a:solidFill>
              </a:endParaRPr>
            </a:p>
          </p:txBody>
        </p:sp>
        <p:sp>
          <p:nvSpPr>
            <p:cNvPr id="119" name="文本框 118"/>
            <p:cNvSpPr txBox="1"/>
            <p:nvPr/>
          </p:nvSpPr>
          <p:spPr>
            <a:xfrm>
              <a:off x="10260747" y="3676809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>
                  <a:solidFill>
                    <a:srgbClr val="FF0000"/>
                  </a:solidFill>
                </a:rPr>
                <a:t>v3</a:t>
              </a:r>
              <a:endParaRPr lang="zh-CN" altLang="en-US" b="1" i="1" spc="300" dirty="0">
                <a:solidFill>
                  <a:srgbClr val="FF0000"/>
                </a:solidFill>
              </a:endParaRPr>
            </a:p>
          </p:txBody>
        </p:sp>
        <p:sp>
          <p:nvSpPr>
            <p:cNvPr id="120" name="文本框 119"/>
            <p:cNvSpPr txBox="1"/>
            <p:nvPr/>
          </p:nvSpPr>
          <p:spPr>
            <a:xfrm>
              <a:off x="11309617" y="3676809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>
                  <a:solidFill>
                    <a:srgbClr val="FF0000"/>
                  </a:solidFill>
                </a:rPr>
                <a:t>v4</a:t>
              </a:r>
              <a:endParaRPr lang="zh-CN" altLang="en-US" b="1" i="1" spc="300" dirty="0">
                <a:solidFill>
                  <a:srgbClr val="FF0000"/>
                </a:solidFill>
              </a:endParaRPr>
            </a:p>
          </p:txBody>
        </p:sp>
        <p:sp>
          <p:nvSpPr>
            <p:cNvPr id="122" name="文本框 121"/>
            <p:cNvSpPr txBox="1"/>
            <p:nvPr/>
          </p:nvSpPr>
          <p:spPr>
            <a:xfrm rot="19148785">
              <a:off x="9063318" y="900954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1</a:t>
              </a:r>
              <a:endParaRPr lang="zh-CN" altLang="en-US" b="1" i="1" spc="300" dirty="0"/>
            </a:p>
          </p:txBody>
        </p:sp>
        <p:sp>
          <p:nvSpPr>
            <p:cNvPr id="123" name="文本框 122"/>
            <p:cNvSpPr txBox="1"/>
            <p:nvPr/>
          </p:nvSpPr>
          <p:spPr>
            <a:xfrm rot="2485824">
              <a:off x="10354235" y="847166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1</a:t>
              </a:r>
              <a:endParaRPr lang="zh-CN" altLang="en-US" b="1" i="1" spc="300" dirty="0"/>
            </a:p>
          </p:txBody>
        </p:sp>
        <p:sp>
          <p:nvSpPr>
            <p:cNvPr id="124" name="文本框 123"/>
            <p:cNvSpPr txBox="1"/>
            <p:nvPr/>
          </p:nvSpPr>
          <p:spPr>
            <a:xfrm>
              <a:off x="7893423" y="2218763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4</a:t>
              </a:r>
              <a:endParaRPr lang="zh-CN" altLang="en-US" b="1" i="1" spc="300" dirty="0"/>
            </a:p>
          </p:txBody>
        </p:sp>
        <p:sp>
          <p:nvSpPr>
            <p:cNvPr id="125" name="文本框 124"/>
            <p:cNvSpPr txBox="1"/>
            <p:nvPr/>
          </p:nvSpPr>
          <p:spPr>
            <a:xfrm>
              <a:off x="8538882" y="2218763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4</a:t>
              </a:r>
              <a:endParaRPr lang="zh-CN" altLang="en-US" b="1" i="1" spc="300" dirty="0"/>
            </a:p>
          </p:txBody>
        </p:sp>
        <p:sp>
          <p:nvSpPr>
            <p:cNvPr id="126" name="文本框 125"/>
            <p:cNvSpPr txBox="1"/>
            <p:nvPr/>
          </p:nvSpPr>
          <p:spPr>
            <a:xfrm>
              <a:off x="9305365" y="2218763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4</a:t>
              </a:r>
              <a:endParaRPr lang="zh-CN" altLang="en-US" b="1" i="1" spc="300" dirty="0"/>
            </a:p>
          </p:txBody>
        </p:sp>
        <p:sp>
          <p:nvSpPr>
            <p:cNvPr id="127" name="文本框 126"/>
            <p:cNvSpPr txBox="1"/>
            <p:nvPr/>
          </p:nvSpPr>
          <p:spPr>
            <a:xfrm>
              <a:off x="10125635" y="2218763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4</a:t>
              </a:r>
              <a:endParaRPr lang="zh-CN" altLang="en-US" b="1" i="1" spc="300" dirty="0"/>
            </a:p>
          </p:txBody>
        </p:sp>
        <p:sp>
          <p:nvSpPr>
            <p:cNvPr id="130" name="文本框 129"/>
            <p:cNvSpPr txBox="1"/>
            <p:nvPr/>
          </p:nvSpPr>
          <p:spPr>
            <a:xfrm>
              <a:off x="10623176" y="2218763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4</a:t>
              </a:r>
              <a:endParaRPr lang="zh-CN" altLang="en-US" b="1" i="1" spc="300" dirty="0"/>
            </a:p>
          </p:txBody>
        </p:sp>
        <p:sp>
          <p:nvSpPr>
            <p:cNvPr id="131" name="文本框 130"/>
            <p:cNvSpPr txBox="1"/>
            <p:nvPr/>
          </p:nvSpPr>
          <p:spPr>
            <a:xfrm>
              <a:off x="11376212" y="2218763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4</a:t>
              </a:r>
              <a:endParaRPr lang="zh-CN" altLang="en-US" b="1" i="1" spc="300" dirty="0"/>
            </a:p>
          </p:txBody>
        </p:sp>
        <p:sp>
          <p:nvSpPr>
            <p:cNvPr id="132" name="文本框 131"/>
            <p:cNvSpPr txBox="1"/>
            <p:nvPr/>
          </p:nvSpPr>
          <p:spPr>
            <a:xfrm>
              <a:off x="8296835" y="2877669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1</a:t>
              </a:r>
              <a:endParaRPr lang="zh-CN" altLang="en-US" b="1" i="1" spc="300" dirty="0"/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9049871" y="2877669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1</a:t>
              </a:r>
              <a:endParaRPr lang="zh-CN" altLang="en-US" b="1" i="1" spc="300" dirty="0"/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10448365" y="2877669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1</a:t>
              </a:r>
              <a:endParaRPr lang="zh-CN" altLang="en-US" b="1" i="1" spc="300" dirty="0"/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11134165" y="2877669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1</a:t>
              </a:r>
              <a:endParaRPr lang="zh-CN" altLang="en-US" b="1" i="1" spc="300" dirty="0"/>
            </a:p>
          </p:txBody>
        </p:sp>
      </p:grpSp>
      <p:sp>
        <p:nvSpPr>
          <p:cNvPr id="138" name="文本框 137"/>
          <p:cNvSpPr txBox="1"/>
          <p:nvPr/>
        </p:nvSpPr>
        <p:spPr>
          <a:xfrm>
            <a:off x="200741" y="2667444"/>
            <a:ext cx="3543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每一个结点都有含有多个标签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3099638" y="2916830"/>
            <a:ext cx="3813201" cy="3403587"/>
            <a:chOff x="8088086" y="642554"/>
            <a:chExt cx="3813201" cy="3403587"/>
          </a:xfrm>
        </p:grpSpPr>
        <p:sp>
          <p:nvSpPr>
            <p:cNvPr id="78" name="椭圆 77"/>
            <p:cNvSpPr/>
            <p:nvPr/>
          </p:nvSpPr>
          <p:spPr>
            <a:xfrm>
              <a:off x="8908859" y="1674343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-300"/>
            </a:p>
          </p:txBody>
        </p:sp>
        <p:sp>
          <p:nvSpPr>
            <p:cNvPr id="79" name="椭圆 78"/>
            <p:cNvSpPr/>
            <p:nvPr/>
          </p:nvSpPr>
          <p:spPr>
            <a:xfrm>
              <a:off x="8906315" y="2763916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-300"/>
            </a:p>
          </p:txBody>
        </p:sp>
        <p:sp>
          <p:nvSpPr>
            <p:cNvPr id="80" name="椭圆 79"/>
            <p:cNvSpPr/>
            <p:nvPr/>
          </p:nvSpPr>
          <p:spPr>
            <a:xfrm>
              <a:off x="10995698" y="2763916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-300"/>
            </a:p>
          </p:txBody>
        </p:sp>
        <p:sp>
          <p:nvSpPr>
            <p:cNvPr id="81" name="椭圆 80"/>
            <p:cNvSpPr/>
            <p:nvPr/>
          </p:nvSpPr>
          <p:spPr>
            <a:xfrm>
              <a:off x="9425663" y="3524948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-300"/>
            </a:p>
          </p:txBody>
        </p:sp>
        <p:sp>
          <p:nvSpPr>
            <p:cNvPr id="82" name="椭圆 81"/>
            <p:cNvSpPr/>
            <p:nvPr/>
          </p:nvSpPr>
          <p:spPr>
            <a:xfrm>
              <a:off x="10967349" y="1674343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-300"/>
            </a:p>
          </p:txBody>
        </p:sp>
        <p:sp>
          <p:nvSpPr>
            <p:cNvPr id="83" name="椭圆 82"/>
            <p:cNvSpPr/>
            <p:nvPr/>
          </p:nvSpPr>
          <p:spPr>
            <a:xfrm>
              <a:off x="10408024" y="3524948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300"/>
            </a:p>
          </p:txBody>
        </p:sp>
        <p:sp>
          <p:nvSpPr>
            <p:cNvPr id="102" name="椭圆 101"/>
            <p:cNvSpPr/>
            <p:nvPr/>
          </p:nvSpPr>
          <p:spPr>
            <a:xfrm>
              <a:off x="9954461" y="642554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-300"/>
            </a:p>
          </p:txBody>
        </p:sp>
        <p:sp>
          <p:nvSpPr>
            <p:cNvPr id="103" name="椭圆 102"/>
            <p:cNvSpPr/>
            <p:nvPr/>
          </p:nvSpPr>
          <p:spPr>
            <a:xfrm>
              <a:off x="8297200" y="3524948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300" dirty="0"/>
            </a:p>
          </p:txBody>
        </p:sp>
        <p:cxnSp>
          <p:nvCxnSpPr>
            <p:cNvPr id="104" name="直接连接符 103"/>
            <p:cNvCxnSpPr>
              <a:stCxn id="102" idx="4"/>
              <a:endCxn id="78" idx="0"/>
            </p:cNvCxnSpPr>
            <p:nvPr/>
          </p:nvCxnSpPr>
          <p:spPr>
            <a:xfrm flipH="1">
              <a:off x="8987360" y="799556"/>
              <a:ext cx="1045602" cy="874787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>
              <a:stCxn id="102" idx="4"/>
              <a:endCxn id="82" idx="0"/>
            </p:cNvCxnSpPr>
            <p:nvPr/>
          </p:nvCxnSpPr>
          <p:spPr>
            <a:xfrm>
              <a:off x="10032962" y="799556"/>
              <a:ext cx="1012888" cy="874787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2" name="椭圆 111"/>
            <p:cNvSpPr/>
            <p:nvPr/>
          </p:nvSpPr>
          <p:spPr>
            <a:xfrm>
              <a:off x="11483789" y="3524948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300"/>
            </a:p>
          </p:txBody>
        </p:sp>
        <p:cxnSp>
          <p:nvCxnSpPr>
            <p:cNvPr id="114" name="直接连接符 113"/>
            <p:cNvCxnSpPr>
              <a:stCxn id="78" idx="4"/>
              <a:endCxn id="79" idx="0"/>
            </p:cNvCxnSpPr>
            <p:nvPr/>
          </p:nvCxnSpPr>
          <p:spPr>
            <a:xfrm flipH="1">
              <a:off x="8984816" y="1831345"/>
              <a:ext cx="2544" cy="932571"/>
            </a:xfrm>
            <a:prstGeom prst="line">
              <a:avLst/>
            </a:prstGeom>
            <a:ln w="25400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>
              <a:stCxn id="79" idx="4"/>
              <a:endCxn id="103" idx="7"/>
            </p:cNvCxnSpPr>
            <p:nvPr/>
          </p:nvCxnSpPr>
          <p:spPr>
            <a:xfrm flipH="1">
              <a:off x="8431210" y="2920918"/>
              <a:ext cx="553606" cy="627022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>
              <a:stCxn id="79" idx="4"/>
              <a:endCxn id="81" idx="1"/>
            </p:cNvCxnSpPr>
            <p:nvPr/>
          </p:nvCxnSpPr>
          <p:spPr>
            <a:xfrm>
              <a:off x="8984816" y="2920918"/>
              <a:ext cx="463839" cy="627022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直接连接符 138"/>
            <p:cNvCxnSpPr>
              <a:stCxn id="82" idx="4"/>
              <a:endCxn id="80" idx="0"/>
            </p:cNvCxnSpPr>
            <p:nvPr/>
          </p:nvCxnSpPr>
          <p:spPr>
            <a:xfrm>
              <a:off x="11045850" y="1831345"/>
              <a:ext cx="28349" cy="932571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>
              <a:stCxn id="80" idx="3"/>
              <a:endCxn id="83" idx="7"/>
            </p:cNvCxnSpPr>
            <p:nvPr/>
          </p:nvCxnSpPr>
          <p:spPr>
            <a:xfrm flipH="1">
              <a:off x="10542034" y="2897926"/>
              <a:ext cx="476656" cy="650014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直接连接符 140"/>
            <p:cNvCxnSpPr>
              <a:stCxn id="80" idx="5"/>
              <a:endCxn id="112" idx="1"/>
            </p:cNvCxnSpPr>
            <p:nvPr/>
          </p:nvCxnSpPr>
          <p:spPr>
            <a:xfrm>
              <a:off x="11129708" y="2897926"/>
              <a:ext cx="377073" cy="650014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6" name="文本框 145"/>
            <p:cNvSpPr txBox="1"/>
            <p:nvPr/>
          </p:nvSpPr>
          <p:spPr>
            <a:xfrm>
              <a:off x="8088086" y="3676809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>
                  <a:solidFill>
                    <a:srgbClr val="FF0000"/>
                  </a:solidFill>
                </a:rPr>
                <a:t>v1</a:t>
              </a:r>
              <a:endParaRPr lang="zh-CN" altLang="en-US" b="1" i="1" spc="300" dirty="0">
                <a:solidFill>
                  <a:srgbClr val="FF0000"/>
                </a:solidFill>
              </a:endParaRPr>
            </a:p>
          </p:txBody>
        </p:sp>
        <p:sp>
          <p:nvSpPr>
            <p:cNvPr id="147" name="文本框 146"/>
            <p:cNvSpPr txBox="1"/>
            <p:nvPr/>
          </p:nvSpPr>
          <p:spPr>
            <a:xfrm>
              <a:off x="9225323" y="3676809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>
                  <a:solidFill>
                    <a:srgbClr val="FF0000"/>
                  </a:solidFill>
                </a:rPr>
                <a:t>v2</a:t>
              </a:r>
              <a:endParaRPr lang="zh-CN" altLang="en-US" b="1" i="1" spc="300" dirty="0">
                <a:solidFill>
                  <a:srgbClr val="FF0000"/>
                </a:solidFill>
              </a:endParaRPr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10260747" y="3676809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>
                  <a:solidFill>
                    <a:srgbClr val="FF0000"/>
                  </a:solidFill>
                </a:rPr>
                <a:t>v3</a:t>
              </a:r>
              <a:endParaRPr lang="zh-CN" altLang="en-US" b="1" i="1" spc="300" dirty="0">
                <a:solidFill>
                  <a:srgbClr val="FF0000"/>
                </a:solidFill>
              </a:endParaRPr>
            </a:p>
          </p:txBody>
        </p:sp>
        <p:sp>
          <p:nvSpPr>
            <p:cNvPr id="149" name="文本框 148"/>
            <p:cNvSpPr txBox="1"/>
            <p:nvPr/>
          </p:nvSpPr>
          <p:spPr>
            <a:xfrm>
              <a:off x="11309617" y="3676809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>
                  <a:solidFill>
                    <a:srgbClr val="FF0000"/>
                  </a:solidFill>
                </a:rPr>
                <a:t>v4</a:t>
              </a:r>
              <a:endParaRPr lang="zh-CN" altLang="en-US" b="1" i="1" spc="300" dirty="0">
                <a:solidFill>
                  <a:srgbClr val="FF0000"/>
                </a:solidFill>
              </a:endParaRPr>
            </a:p>
          </p:txBody>
        </p:sp>
        <p:sp>
          <p:nvSpPr>
            <p:cNvPr id="150" name="文本框 149"/>
            <p:cNvSpPr txBox="1"/>
            <p:nvPr/>
          </p:nvSpPr>
          <p:spPr>
            <a:xfrm rot="19148785">
              <a:off x="9063318" y="900954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1</a:t>
              </a:r>
              <a:endParaRPr lang="zh-CN" altLang="en-US" b="1" i="1" spc="300" dirty="0"/>
            </a:p>
          </p:txBody>
        </p:sp>
        <p:sp>
          <p:nvSpPr>
            <p:cNvPr id="151" name="文本框 150"/>
            <p:cNvSpPr txBox="1"/>
            <p:nvPr/>
          </p:nvSpPr>
          <p:spPr>
            <a:xfrm rot="2485824">
              <a:off x="10354235" y="847166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1</a:t>
              </a:r>
              <a:endParaRPr lang="zh-CN" altLang="en-US" b="1" i="1" spc="300" dirty="0"/>
            </a:p>
          </p:txBody>
        </p:sp>
        <p:sp>
          <p:nvSpPr>
            <p:cNvPr id="153" name="文本框 152"/>
            <p:cNvSpPr txBox="1"/>
            <p:nvPr/>
          </p:nvSpPr>
          <p:spPr>
            <a:xfrm>
              <a:off x="8538882" y="2218763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4</a:t>
              </a:r>
              <a:endParaRPr lang="zh-CN" altLang="en-US" b="1" i="1" spc="300" dirty="0"/>
            </a:p>
          </p:txBody>
        </p:sp>
        <p:sp>
          <p:nvSpPr>
            <p:cNvPr id="156" name="文本框 155"/>
            <p:cNvSpPr txBox="1"/>
            <p:nvPr/>
          </p:nvSpPr>
          <p:spPr>
            <a:xfrm>
              <a:off x="10623176" y="2218763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4</a:t>
              </a:r>
              <a:endParaRPr lang="zh-CN" altLang="en-US" b="1" i="1" spc="300" dirty="0"/>
            </a:p>
          </p:txBody>
        </p:sp>
        <p:sp>
          <p:nvSpPr>
            <p:cNvPr id="158" name="文本框 157"/>
            <p:cNvSpPr txBox="1"/>
            <p:nvPr/>
          </p:nvSpPr>
          <p:spPr>
            <a:xfrm>
              <a:off x="8296835" y="2877669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1</a:t>
              </a:r>
              <a:endParaRPr lang="zh-CN" altLang="en-US" b="1" i="1" spc="300" dirty="0"/>
            </a:p>
          </p:txBody>
        </p:sp>
        <p:sp>
          <p:nvSpPr>
            <p:cNvPr id="159" name="文本框 158"/>
            <p:cNvSpPr txBox="1"/>
            <p:nvPr/>
          </p:nvSpPr>
          <p:spPr>
            <a:xfrm>
              <a:off x="9049871" y="2877669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1</a:t>
              </a:r>
              <a:endParaRPr lang="zh-CN" altLang="en-US" b="1" i="1" spc="300" dirty="0"/>
            </a:p>
          </p:txBody>
        </p:sp>
        <p:sp>
          <p:nvSpPr>
            <p:cNvPr id="160" name="文本框 159"/>
            <p:cNvSpPr txBox="1"/>
            <p:nvPr/>
          </p:nvSpPr>
          <p:spPr>
            <a:xfrm>
              <a:off x="10448365" y="2877669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1</a:t>
              </a:r>
              <a:endParaRPr lang="zh-CN" altLang="en-US" b="1" i="1" spc="300" dirty="0"/>
            </a:p>
          </p:txBody>
        </p:sp>
        <p:sp>
          <p:nvSpPr>
            <p:cNvPr id="161" name="文本框 160"/>
            <p:cNvSpPr txBox="1"/>
            <p:nvPr/>
          </p:nvSpPr>
          <p:spPr>
            <a:xfrm>
              <a:off x="11134165" y="2877669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1</a:t>
              </a:r>
              <a:endParaRPr lang="zh-CN" altLang="en-US" b="1" i="1" spc="3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7882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356872" y="310634"/>
            <a:ext cx="1673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Exist Solution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53521" y="1032719"/>
            <a:ext cx="37894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parameterized DP algorithm</a:t>
            </a:r>
          </a:p>
        </p:txBody>
      </p:sp>
      <p:grpSp>
        <p:nvGrpSpPr>
          <p:cNvPr id="49" name="组合 48"/>
          <p:cNvGrpSpPr/>
          <p:nvPr/>
        </p:nvGrpSpPr>
        <p:grpSpPr>
          <a:xfrm>
            <a:off x="7893423" y="642554"/>
            <a:ext cx="4074459" cy="3403587"/>
            <a:chOff x="7893423" y="642554"/>
            <a:chExt cx="4074459" cy="3403587"/>
          </a:xfrm>
        </p:grpSpPr>
        <p:sp>
          <p:nvSpPr>
            <p:cNvPr id="50" name="椭圆 49"/>
            <p:cNvSpPr/>
            <p:nvPr/>
          </p:nvSpPr>
          <p:spPr>
            <a:xfrm>
              <a:off x="8908859" y="1674343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-300"/>
            </a:p>
          </p:txBody>
        </p:sp>
        <p:sp>
          <p:nvSpPr>
            <p:cNvPr id="51" name="椭圆 50"/>
            <p:cNvSpPr/>
            <p:nvPr/>
          </p:nvSpPr>
          <p:spPr>
            <a:xfrm>
              <a:off x="8906315" y="2763916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-300"/>
            </a:p>
          </p:txBody>
        </p:sp>
        <p:sp>
          <p:nvSpPr>
            <p:cNvPr id="52" name="椭圆 51"/>
            <p:cNvSpPr/>
            <p:nvPr/>
          </p:nvSpPr>
          <p:spPr>
            <a:xfrm>
              <a:off x="10995698" y="2763916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-300"/>
            </a:p>
          </p:txBody>
        </p:sp>
        <p:sp>
          <p:nvSpPr>
            <p:cNvPr id="53" name="椭圆 52"/>
            <p:cNvSpPr/>
            <p:nvPr/>
          </p:nvSpPr>
          <p:spPr>
            <a:xfrm>
              <a:off x="9425663" y="3524948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-300"/>
            </a:p>
          </p:txBody>
        </p:sp>
        <p:sp>
          <p:nvSpPr>
            <p:cNvPr id="54" name="椭圆 53"/>
            <p:cNvSpPr/>
            <p:nvPr/>
          </p:nvSpPr>
          <p:spPr>
            <a:xfrm>
              <a:off x="10967349" y="1674343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-300"/>
            </a:p>
          </p:txBody>
        </p:sp>
        <p:sp>
          <p:nvSpPr>
            <p:cNvPr id="55" name="椭圆 54"/>
            <p:cNvSpPr/>
            <p:nvPr/>
          </p:nvSpPr>
          <p:spPr>
            <a:xfrm>
              <a:off x="10408024" y="3524948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300"/>
            </a:p>
          </p:txBody>
        </p:sp>
        <p:sp>
          <p:nvSpPr>
            <p:cNvPr id="56" name="椭圆 55"/>
            <p:cNvSpPr/>
            <p:nvPr/>
          </p:nvSpPr>
          <p:spPr>
            <a:xfrm>
              <a:off x="9954461" y="642554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-300"/>
            </a:p>
          </p:txBody>
        </p:sp>
        <p:sp>
          <p:nvSpPr>
            <p:cNvPr id="57" name="椭圆 56"/>
            <p:cNvSpPr/>
            <p:nvPr/>
          </p:nvSpPr>
          <p:spPr>
            <a:xfrm>
              <a:off x="8297200" y="3524948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300" dirty="0"/>
            </a:p>
          </p:txBody>
        </p:sp>
        <p:cxnSp>
          <p:nvCxnSpPr>
            <p:cNvPr id="58" name="直接连接符 57"/>
            <p:cNvCxnSpPr>
              <a:stCxn id="56" idx="4"/>
              <a:endCxn id="50" idx="0"/>
            </p:cNvCxnSpPr>
            <p:nvPr/>
          </p:nvCxnSpPr>
          <p:spPr>
            <a:xfrm flipH="1">
              <a:off x="8987360" y="799556"/>
              <a:ext cx="1045602" cy="874787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>
              <a:stCxn id="56" idx="4"/>
              <a:endCxn id="54" idx="0"/>
            </p:cNvCxnSpPr>
            <p:nvPr/>
          </p:nvCxnSpPr>
          <p:spPr>
            <a:xfrm>
              <a:off x="10032962" y="799556"/>
              <a:ext cx="1012888" cy="874787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椭圆 59"/>
            <p:cNvSpPr/>
            <p:nvPr/>
          </p:nvSpPr>
          <p:spPr>
            <a:xfrm>
              <a:off x="11483789" y="3524948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300"/>
            </a:p>
          </p:txBody>
        </p:sp>
        <p:cxnSp>
          <p:nvCxnSpPr>
            <p:cNvPr id="61" name="直接连接符 60"/>
            <p:cNvCxnSpPr>
              <a:stCxn id="50" idx="4"/>
              <a:endCxn id="51" idx="0"/>
            </p:cNvCxnSpPr>
            <p:nvPr/>
          </p:nvCxnSpPr>
          <p:spPr>
            <a:xfrm flipH="1">
              <a:off x="8984816" y="1831345"/>
              <a:ext cx="2544" cy="932571"/>
            </a:xfrm>
            <a:prstGeom prst="line">
              <a:avLst/>
            </a:prstGeom>
            <a:ln w="25400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>
              <a:stCxn id="51" idx="4"/>
              <a:endCxn id="57" idx="7"/>
            </p:cNvCxnSpPr>
            <p:nvPr/>
          </p:nvCxnSpPr>
          <p:spPr>
            <a:xfrm flipH="1">
              <a:off x="8431210" y="2920918"/>
              <a:ext cx="553606" cy="627022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>
              <a:stCxn id="51" idx="4"/>
              <a:endCxn id="53" idx="1"/>
            </p:cNvCxnSpPr>
            <p:nvPr/>
          </p:nvCxnSpPr>
          <p:spPr>
            <a:xfrm>
              <a:off x="8984816" y="2920918"/>
              <a:ext cx="463839" cy="627022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>
              <a:stCxn id="54" idx="4"/>
              <a:endCxn id="52" idx="0"/>
            </p:cNvCxnSpPr>
            <p:nvPr/>
          </p:nvCxnSpPr>
          <p:spPr>
            <a:xfrm>
              <a:off x="11045850" y="1831345"/>
              <a:ext cx="28349" cy="932571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>
              <a:stCxn id="52" idx="3"/>
              <a:endCxn id="55" idx="7"/>
            </p:cNvCxnSpPr>
            <p:nvPr/>
          </p:nvCxnSpPr>
          <p:spPr>
            <a:xfrm flipH="1">
              <a:off x="10542034" y="2897926"/>
              <a:ext cx="476656" cy="650014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>
              <a:stCxn id="52" idx="5"/>
              <a:endCxn id="60" idx="1"/>
            </p:cNvCxnSpPr>
            <p:nvPr/>
          </p:nvCxnSpPr>
          <p:spPr>
            <a:xfrm>
              <a:off x="11129708" y="2897926"/>
              <a:ext cx="377073" cy="650014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接连接符 43"/>
            <p:cNvCxnSpPr>
              <a:stCxn id="50" idx="2"/>
              <a:endCxn id="57" idx="1"/>
            </p:cNvCxnSpPr>
            <p:nvPr/>
          </p:nvCxnSpPr>
          <p:spPr>
            <a:xfrm rot="10800000" flipV="1">
              <a:off x="8320193" y="1752844"/>
              <a:ext cx="588667" cy="1795096"/>
            </a:xfrm>
            <a:prstGeom prst="curvedConnector2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接连接符 49"/>
            <p:cNvCxnSpPr>
              <a:stCxn id="50" idx="6"/>
              <a:endCxn id="53" idx="7"/>
            </p:cNvCxnSpPr>
            <p:nvPr/>
          </p:nvCxnSpPr>
          <p:spPr>
            <a:xfrm>
              <a:off x="9065861" y="1752844"/>
              <a:ext cx="493812" cy="1795096"/>
            </a:xfrm>
            <a:prstGeom prst="curvedConnector2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连接符 58"/>
            <p:cNvCxnSpPr>
              <a:stCxn id="54" idx="2"/>
              <a:endCxn id="55" idx="1"/>
            </p:cNvCxnSpPr>
            <p:nvPr/>
          </p:nvCxnSpPr>
          <p:spPr>
            <a:xfrm rot="10800000" flipV="1">
              <a:off x="10431017" y="1752844"/>
              <a:ext cx="536333" cy="1795096"/>
            </a:xfrm>
            <a:prstGeom prst="curvedConnector2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接连接符 61"/>
            <p:cNvCxnSpPr>
              <a:stCxn id="54" idx="6"/>
              <a:endCxn id="60" idx="7"/>
            </p:cNvCxnSpPr>
            <p:nvPr/>
          </p:nvCxnSpPr>
          <p:spPr>
            <a:xfrm>
              <a:off x="11124351" y="1752844"/>
              <a:ext cx="493448" cy="1795096"/>
            </a:xfrm>
            <a:prstGeom prst="curvedConnector2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文本框 70"/>
            <p:cNvSpPr txBox="1"/>
            <p:nvPr/>
          </p:nvSpPr>
          <p:spPr>
            <a:xfrm>
              <a:off x="8088086" y="3676809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>
                  <a:solidFill>
                    <a:srgbClr val="FF0000"/>
                  </a:solidFill>
                </a:rPr>
                <a:t>v1</a:t>
              </a:r>
              <a:endParaRPr lang="zh-CN" altLang="en-US" b="1" i="1" spc="300" dirty="0">
                <a:solidFill>
                  <a:srgbClr val="FF0000"/>
                </a:solidFill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9225323" y="3676809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>
                  <a:solidFill>
                    <a:srgbClr val="FF0000"/>
                  </a:solidFill>
                </a:rPr>
                <a:t>v2</a:t>
              </a:r>
              <a:endParaRPr lang="zh-CN" altLang="en-US" b="1" i="1" spc="300" dirty="0">
                <a:solidFill>
                  <a:srgbClr val="FF0000"/>
                </a:solidFill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10260747" y="3676809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>
                  <a:solidFill>
                    <a:srgbClr val="FF0000"/>
                  </a:solidFill>
                </a:rPr>
                <a:t>v3</a:t>
              </a:r>
              <a:endParaRPr lang="zh-CN" altLang="en-US" b="1" i="1" spc="300" dirty="0">
                <a:solidFill>
                  <a:srgbClr val="FF0000"/>
                </a:solidFill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11309617" y="3676809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>
                  <a:solidFill>
                    <a:srgbClr val="FF0000"/>
                  </a:solidFill>
                </a:rPr>
                <a:t>v4</a:t>
              </a:r>
              <a:endParaRPr lang="zh-CN" altLang="en-US" b="1" i="1" spc="300" dirty="0">
                <a:solidFill>
                  <a:srgbClr val="FF0000"/>
                </a:solidFill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 rot="19148785">
              <a:off x="9063318" y="900954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1</a:t>
              </a:r>
              <a:endParaRPr lang="zh-CN" altLang="en-US" b="1" i="1" spc="300" dirty="0"/>
            </a:p>
          </p:txBody>
        </p:sp>
        <p:sp>
          <p:nvSpPr>
            <p:cNvPr id="76" name="文本框 75"/>
            <p:cNvSpPr txBox="1"/>
            <p:nvPr/>
          </p:nvSpPr>
          <p:spPr>
            <a:xfrm rot="2485824">
              <a:off x="10354235" y="847166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1</a:t>
              </a:r>
              <a:endParaRPr lang="zh-CN" altLang="en-US" b="1" i="1" spc="300" dirty="0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7893423" y="2218763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4</a:t>
              </a:r>
              <a:endParaRPr lang="zh-CN" altLang="en-US" b="1" i="1" spc="300" dirty="0"/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8538882" y="2218763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4</a:t>
              </a:r>
              <a:endParaRPr lang="zh-CN" altLang="en-US" b="1" i="1" spc="300" dirty="0"/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9305365" y="2218763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4</a:t>
              </a:r>
              <a:endParaRPr lang="zh-CN" altLang="en-US" b="1" i="1" spc="300" dirty="0"/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10125635" y="2218763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4</a:t>
              </a:r>
              <a:endParaRPr lang="zh-CN" altLang="en-US" b="1" i="1" spc="300" dirty="0"/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10623176" y="2218763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4</a:t>
              </a:r>
              <a:endParaRPr lang="zh-CN" altLang="en-US" b="1" i="1" spc="300" dirty="0"/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11376212" y="2218763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4</a:t>
              </a:r>
              <a:endParaRPr lang="zh-CN" altLang="en-US" b="1" i="1" spc="300" dirty="0"/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8296835" y="2877669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1</a:t>
              </a:r>
              <a:endParaRPr lang="zh-CN" altLang="en-US" b="1" i="1" spc="300" dirty="0"/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9049871" y="2877669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1</a:t>
              </a:r>
              <a:endParaRPr lang="zh-CN" altLang="en-US" b="1" i="1" spc="300" dirty="0"/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10448365" y="2877669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1</a:t>
              </a:r>
              <a:endParaRPr lang="zh-CN" altLang="en-US" b="1" i="1" spc="300" dirty="0"/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11134165" y="2877669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1</a:t>
              </a:r>
              <a:endParaRPr lang="zh-CN" altLang="en-US" b="1" i="1" spc="300" dirty="0"/>
            </a:p>
          </p:txBody>
        </p:sp>
      </p:grpSp>
      <p:sp>
        <p:nvSpPr>
          <p:cNvPr id="87" name="矩形 86"/>
          <p:cNvSpPr/>
          <p:nvPr/>
        </p:nvSpPr>
        <p:spPr>
          <a:xfrm>
            <a:off x="342635" y="1772947"/>
            <a:ext cx="28696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Edge growing operation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309979" y="4167805"/>
            <a:ext cx="2793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Tree merging operation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3121269" y="1838530"/>
            <a:ext cx="2177562" cy="2077466"/>
            <a:chOff x="4528038" y="1815084"/>
            <a:chExt cx="2177562" cy="2077466"/>
          </a:xfrm>
        </p:grpSpPr>
        <p:sp>
          <p:nvSpPr>
            <p:cNvPr id="89" name="椭圆 88"/>
            <p:cNvSpPr/>
            <p:nvPr/>
          </p:nvSpPr>
          <p:spPr>
            <a:xfrm>
              <a:off x="5309889" y="2223634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-300"/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4806416" y="2119884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v</a:t>
              </a:r>
              <a:endParaRPr lang="zh-CN" altLang="en-US" b="1" i="1" spc="300" dirty="0"/>
            </a:p>
          </p:txBody>
        </p:sp>
        <p:sp>
          <p:nvSpPr>
            <p:cNvPr id="92" name="椭圆 91"/>
            <p:cNvSpPr/>
            <p:nvPr/>
          </p:nvSpPr>
          <p:spPr>
            <a:xfrm>
              <a:off x="5309889" y="2919483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-300"/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4800974" y="2783006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u</a:t>
              </a:r>
              <a:endParaRPr lang="zh-CN" altLang="en-US" b="1" i="1" spc="300" dirty="0"/>
            </a:p>
          </p:txBody>
        </p:sp>
        <p:sp>
          <p:nvSpPr>
            <p:cNvPr id="95" name="椭圆 94"/>
            <p:cNvSpPr>
              <a:spLocks/>
            </p:cNvSpPr>
            <p:nvPr/>
          </p:nvSpPr>
          <p:spPr>
            <a:xfrm flipV="1">
              <a:off x="4528038" y="3443794"/>
              <a:ext cx="1694962" cy="44875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" name="直接连接符 4"/>
            <p:cNvCxnSpPr>
              <a:stCxn id="89" idx="4"/>
              <a:endCxn id="92" idx="0"/>
            </p:cNvCxnSpPr>
            <p:nvPr/>
          </p:nvCxnSpPr>
          <p:spPr>
            <a:xfrm>
              <a:off x="5388390" y="2380636"/>
              <a:ext cx="0" cy="5388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>
              <a:stCxn id="92" idx="4"/>
            </p:cNvCxnSpPr>
            <p:nvPr/>
          </p:nvCxnSpPr>
          <p:spPr>
            <a:xfrm flipH="1">
              <a:off x="5378450" y="3076485"/>
              <a:ext cx="9940" cy="60016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文本框 93"/>
            <p:cNvSpPr txBox="1"/>
            <p:nvPr/>
          </p:nvSpPr>
          <p:spPr>
            <a:xfrm>
              <a:off x="5740774" y="3443406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p</a:t>
              </a:r>
              <a:endParaRPr lang="zh-CN" altLang="en-US" b="1" i="1" spc="300" dirty="0"/>
            </a:p>
          </p:txBody>
        </p:sp>
        <p:cxnSp>
          <p:nvCxnSpPr>
            <p:cNvPr id="96" name="直接连接符 95"/>
            <p:cNvCxnSpPr>
              <a:stCxn id="92" idx="3"/>
            </p:cNvCxnSpPr>
            <p:nvPr/>
          </p:nvCxnSpPr>
          <p:spPr>
            <a:xfrm flipH="1">
              <a:off x="4959350" y="3053493"/>
              <a:ext cx="373531" cy="62950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>
              <a:stCxn id="92" idx="5"/>
            </p:cNvCxnSpPr>
            <p:nvPr/>
          </p:nvCxnSpPr>
          <p:spPr>
            <a:xfrm>
              <a:off x="5443899" y="3053493"/>
              <a:ext cx="296501" cy="59775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9" name="文本框 98"/>
            <p:cNvSpPr txBox="1"/>
            <p:nvPr/>
          </p:nvSpPr>
          <p:spPr>
            <a:xfrm>
              <a:off x="5365216" y="1815084"/>
              <a:ext cx="1340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spc="300" dirty="0" smtClean="0"/>
                <a:t>T(v,p)</a:t>
              </a:r>
              <a:endParaRPr lang="zh-CN" altLang="en-US" b="1" spc="300" dirty="0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5365216" y="2780284"/>
              <a:ext cx="1340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spc="300" dirty="0" smtClean="0"/>
                <a:t>T(u,p)</a:t>
              </a:r>
              <a:endParaRPr lang="zh-CN" altLang="en-US" b="1" spc="300" dirty="0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573215" y="4837683"/>
            <a:ext cx="2107712" cy="1163066"/>
            <a:chOff x="2889738" y="4837684"/>
            <a:chExt cx="2107712" cy="1163066"/>
          </a:xfrm>
        </p:grpSpPr>
        <p:sp>
          <p:nvSpPr>
            <p:cNvPr id="102" name="文本框 101"/>
            <p:cNvSpPr txBox="1"/>
            <p:nvPr/>
          </p:nvSpPr>
          <p:spPr>
            <a:xfrm>
              <a:off x="3162674" y="4891206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v</a:t>
              </a:r>
              <a:endParaRPr lang="zh-CN" altLang="en-US" b="1" i="1" spc="300" dirty="0"/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3657066" y="4837684"/>
              <a:ext cx="1340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spc="300" dirty="0" smtClean="0"/>
                <a:t>T(v,p)</a:t>
              </a:r>
              <a:endParaRPr lang="zh-CN" altLang="en-US" b="1" spc="300" dirty="0"/>
            </a:p>
          </p:txBody>
        </p:sp>
        <p:sp>
          <p:nvSpPr>
            <p:cNvPr id="101" name="椭圆 100"/>
            <p:cNvSpPr/>
            <p:nvPr/>
          </p:nvSpPr>
          <p:spPr>
            <a:xfrm>
              <a:off x="3671589" y="5027683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-300"/>
            </a:p>
          </p:txBody>
        </p:sp>
        <p:cxnSp>
          <p:nvCxnSpPr>
            <p:cNvPr id="104" name="直接连接符 103"/>
            <p:cNvCxnSpPr>
              <a:stCxn id="101" idx="4"/>
            </p:cNvCxnSpPr>
            <p:nvPr/>
          </p:nvCxnSpPr>
          <p:spPr>
            <a:xfrm flipH="1">
              <a:off x="3511550" y="5184685"/>
              <a:ext cx="238540" cy="60651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33" name="组合 32"/>
            <p:cNvGrpSpPr/>
            <p:nvPr/>
          </p:nvGrpSpPr>
          <p:grpSpPr>
            <a:xfrm>
              <a:off x="2889738" y="5551994"/>
              <a:ext cx="1817106" cy="448756"/>
              <a:chOff x="2889738" y="5551994"/>
              <a:chExt cx="1817106" cy="448756"/>
            </a:xfrm>
          </p:grpSpPr>
          <p:sp>
            <p:nvSpPr>
              <p:cNvPr id="103" name="椭圆 102"/>
              <p:cNvSpPr>
                <a:spLocks/>
              </p:cNvSpPr>
              <p:nvPr/>
            </p:nvSpPr>
            <p:spPr>
              <a:xfrm flipV="1">
                <a:off x="2889738" y="5551994"/>
                <a:ext cx="1694962" cy="44875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5" name="文本框 104"/>
              <p:cNvSpPr txBox="1"/>
              <p:nvPr/>
            </p:nvSpPr>
            <p:spPr>
              <a:xfrm>
                <a:off x="4115174" y="5564306"/>
                <a:ext cx="591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spc="300" dirty="0" smtClean="0"/>
                  <a:t>p</a:t>
                </a:r>
                <a:endParaRPr lang="zh-CN" altLang="en-US" b="1" i="1" spc="300" dirty="0"/>
              </a:p>
            </p:txBody>
          </p:sp>
        </p:grpSp>
        <p:cxnSp>
          <p:nvCxnSpPr>
            <p:cNvPr id="106" name="直接连接符 105"/>
            <p:cNvCxnSpPr>
              <a:stCxn id="101" idx="3"/>
            </p:cNvCxnSpPr>
            <p:nvPr/>
          </p:nvCxnSpPr>
          <p:spPr>
            <a:xfrm flipH="1">
              <a:off x="3181350" y="5161693"/>
              <a:ext cx="513231" cy="59140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>
              <a:stCxn id="101" idx="5"/>
            </p:cNvCxnSpPr>
            <p:nvPr/>
          </p:nvCxnSpPr>
          <p:spPr>
            <a:xfrm>
              <a:off x="3805599" y="5161693"/>
              <a:ext cx="360001" cy="61680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>
              <a:stCxn id="101" idx="4"/>
            </p:cNvCxnSpPr>
            <p:nvPr/>
          </p:nvCxnSpPr>
          <p:spPr>
            <a:xfrm>
              <a:off x="3750090" y="5184685"/>
              <a:ext cx="123410" cy="62556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9" name="组合 128"/>
          <p:cNvGrpSpPr/>
          <p:nvPr/>
        </p:nvGrpSpPr>
        <p:grpSpPr>
          <a:xfrm>
            <a:off x="5397874" y="4126484"/>
            <a:ext cx="1828426" cy="1163066"/>
            <a:chOff x="5397874" y="4126484"/>
            <a:chExt cx="1828426" cy="1163066"/>
          </a:xfrm>
        </p:grpSpPr>
        <p:grpSp>
          <p:nvGrpSpPr>
            <p:cNvPr id="110" name="组合 109"/>
            <p:cNvGrpSpPr/>
            <p:nvPr/>
          </p:nvGrpSpPr>
          <p:grpSpPr>
            <a:xfrm>
              <a:off x="5848350" y="4840794"/>
              <a:ext cx="1055594" cy="448756"/>
              <a:chOff x="3651250" y="5551994"/>
              <a:chExt cx="1055594" cy="448756"/>
            </a:xfrm>
          </p:grpSpPr>
          <p:sp>
            <p:nvSpPr>
              <p:cNvPr id="111" name="椭圆 110"/>
              <p:cNvSpPr>
                <a:spLocks/>
              </p:cNvSpPr>
              <p:nvPr/>
            </p:nvSpPr>
            <p:spPr>
              <a:xfrm flipV="1">
                <a:off x="3651250" y="5551994"/>
                <a:ext cx="933450" cy="44875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2" name="文本框 111"/>
              <p:cNvSpPr txBox="1"/>
              <p:nvPr/>
            </p:nvSpPr>
            <p:spPr>
              <a:xfrm>
                <a:off x="4115174" y="5564306"/>
                <a:ext cx="591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 smtClean="0"/>
                  <a:t>p</a:t>
                </a:r>
                <a:r>
                  <a:rPr lang="en-US" altLang="zh-CN" b="1" i="1" baseline="-25000" dirty="0" smtClean="0"/>
                  <a:t>2</a:t>
                </a:r>
                <a:endParaRPr lang="zh-CN" altLang="en-US" b="1" i="1" baseline="-25000" dirty="0"/>
              </a:p>
            </p:txBody>
          </p:sp>
        </p:grpSp>
        <p:sp>
          <p:nvSpPr>
            <p:cNvPr id="113" name="椭圆 112"/>
            <p:cNvSpPr/>
            <p:nvPr/>
          </p:nvSpPr>
          <p:spPr>
            <a:xfrm>
              <a:off x="5868689" y="4329183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-300"/>
            </a:p>
          </p:txBody>
        </p:sp>
        <p:cxnSp>
          <p:nvCxnSpPr>
            <p:cNvPr id="118" name="直接连接符 117"/>
            <p:cNvCxnSpPr>
              <a:stCxn id="113" idx="5"/>
            </p:cNvCxnSpPr>
            <p:nvPr/>
          </p:nvCxnSpPr>
          <p:spPr>
            <a:xfrm>
              <a:off x="6002699" y="4463193"/>
              <a:ext cx="436201" cy="54695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>
              <a:stCxn id="113" idx="4"/>
            </p:cNvCxnSpPr>
            <p:nvPr/>
          </p:nvCxnSpPr>
          <p:spPr>
            <a:xfrm>
              <a:off x="5947190" y="4486185"/>
              <a:ext cx="180560" cy="51126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2" name="文本框 121"/>
            <p:cNvSpPr txBox="1"/>
            <p:nvPr/>
          </p:nvSpPr>
          <p:spPr>
            <a:xfrm>
              <a:off x="5397874" y="4211756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v</a:t>
              </a:r>
              <a:endParaRPr lang="zh-CN" altLang="en-US" b="1" i="1" spc="300" dirty="0"/>
            </a:p>
          </p:txBody>
        </p:sp>
        <p:sp>
          <p:nvSpPr>
            <p:cNvPr id="124" name="文本框 123"/>
            <p:cNvSpPr txBox="1"/>
            <p:nvPr/>
          </p:nvSpPr>
          <p:spPr>
            <a:xfrm>
              <a:off x="5885916" y="4126484"/>
              <a:ext cx="1340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spc="300" dirty="0" smtClean="0"/>
                <a:t>T(v,</a:t>
              </a:r>
              <a:r>
                <a:rPr lang="en-US" altLang="zh-CN" b="1" dirty="0" smtClean="0"/>
                <a:t>p</a:t>
              </a:r>
              <a:r>
                <a:rPr lang="en-US" altLang="zh-CN" b="1" baseline="-25000" dirty="0" smtClean="0"/>
                <a:t>2</a:t>
              </a:r>
              <a:r>
                <a:rPr lang="en-US" altLang="zh-CN" b="1" spc="300" dirty="0" smtClean="0"/>
                <a:t>)</a:t>
              </a:r>
              <a:endParaRPr lang="zh-CN" altLang="en-US" b="1" spc="300" dirty="0"/>
            </a:p>
          </p:txBody>
        </p:sp>
      </p:grpSp>
      <p:grpSp>
        <p:nvGrpSpPr>
          <p:cNvPr id="128" name="组合 127"/>
          <p:cNvGrpSpPr/>
          <p:nvPr/>
        </p:nvGrpSpPr>
        <p:grpSpPr>
          <a:xfrm>
            <a:off x="5645150" y="5601150"/>
            <a:ext cx="2025650" cy="1124966"/>
            <a:chOff x="5645150" y="5542534"/>
            <a:chExt cx="2025650" cy="1124966"/>
          </a:xfrm>
        </p:grpSpPr>
        <p:grpSp>
          <p:nvGrpSpPr>
            <p:cNvPr id="114" name="组合 113"/>
            <p:cNvGrpSpPr/>
            <p:nvPr/>
          </p:nvGrpSpPr>
          <p:grpSpPr>
            <a:xfrm>
              <a:off x="5645150" y="6218744"/>
              <a:ext cx="1055594" cy="448756"/>
              <a:chOff x="3651250" y="5551994"/>
              <a:chExt cx="1055594" cy="448756"/>
            </a:xfrm>
          </p:grpSpPr>
          <p:sp>
            <p:nvSpPr>
              <p:cNvPr id="115" name="椭圆 114"/>
              <p:cNvSpPr>
                <a:spLocks/>
              </p:cNvSpPr>
              <p:nvPr/>
            </p:nvSpPr>
            <p:spPr>
              <a:xfrm flipV="1">
                <a:off x="3651250" y="5551994"/>
                <a:ext cx="933450" cy="44875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6" name="文本框 115"/>
              <p:cNvSpPr txBox="1"/>
              <p:nvPr/>
            </p:nvSpPr>
            <p:spPr>
              <a:xfrm>
                <a:off x="4115174" y="5564306"/>
                <a:ext cx="591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 smtClean="0"/>
                  <a:t>p</a:t>
                </a:r>
                <a:r>
                  <a:rPr lang="en-US" altLang="zh-CN" b="1" i="1" baseline="-25000" dirty="0" smtClean="0"/>
                  <a:t>1</a:t>
                </a:r>
                <a:endParaRPr lang="zh-CN" altLang="en-US" b="1" i="1" baseline="-25000" dirty="0"/>
              </a:p>
            </p:txBody>
          </p:sp>
        </p:grpSp>
        <p:sp>
          <p:nvSpPr>
            <p:cNvPr id="117" name="椭圆 116"/>
            <p:cNvSpPr/>
            <p:nvPr/>
          </p:nvSpPr>
          <p:spPr>
            <a:xfrm>
              <a:off x="6338589" y="5713483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-300"/>
            </a:p>
          </p:txBody>
        </p:sp>
        <p:cxnSp>
          <p:nvCxnSpPr>
            <p:cNvPr id="120" name="直接连接符 119"/>
            <p:cNvCxnSpPr>
              <a:stCxn id="117" idx="3"/>
            </p:cNvCxnSpPr>
            <p:nvPr/>
          </p:nvCxnSpPr>
          <p:spPr>
            <a:xfrm flipH="1">
              <a:off x="5873750" y="5847493"/>
              <a:ext cx="487831" cy="57235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>
              <a:stCxn id="117" idx="4"/>
            </p:cNvCxnSpPr>
            <p:nvPr/>
          </p:nvCxnSpPr>
          <p:spPr>
            <a:xfrm flipH="1">
              <a:off x="6216650" y="5870485"/>
              <a:ext cx="200440" cy="49856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3" name="文本框 122"/>
            <p:cNvSpPr txBox="1"/>
            <p:nvPr/>
          </p:nvSpPr>
          <p:spPr>
            <a:xfrm>
              <a:off x="5848724" y="5564306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v</a:t>
              </a:r>
              <a:endParaRPr lang="zh-CN" altLang="en-US" b="1" i="1" spc="300" dirty="0"/>
            </a:p>
          </p:txBody>
        </p:sp>
        <p:sp>
          <p:nvSpPr>
            <p:cNvPr id="125" name="文本框 124"/>
            <p:cNvSpPr txBox="1"/>
            <p:nvPr/>
          </p:nvSpPr>
          <p:spPr>
            <a:xfrm>
              <a:off x="6330416" y="5542534"/>
              <a:ext cx="1340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spc="300" dirty="0" smtClean="0"/>
                <a:t>T(v,</a:t>
              </a:r>
              <a:r>
                <a:rPr lang="en-US" altLang="zh-CN" b="1" dirty="0" smtClean="0"/>
                <a:t>p</a:t>
              </a:r>
              <a:r>
                <a:rPr lang="en-US" altLang="zh-CN" b="1" baseline="-25000" dirty="0" smtClean="0"/>
                <a:t>1</a:t>
              </a:r>
              <a:r>
                <a:rPr lang="en-US" altLang="zh-CN" b="1" spc="300" dirty="0" smtClean="0"/>
                <a:t>)</a:t>
              </a:r>
              <a:endParaRPr lang="zh-CN" altLang="en-US" b="1" spc="300" dirty="0"/>
            </a:p>
          </p:txBody>
        </p:sp>
      </p:grpSp>
      <p:cxnSp>
        <p:nvCxnSpPr>
          <p:cNvPr id="47" name="直接箭头连接符 46"/>
          <p:cNvCxnSpPr/>
          <p:nvPr/>
        </p:nvCxnSpPr>
        <p:spPr>
          <a:xfrm flipH="1">
            <a:off x="4607171" y="4947138"/>
            <a:ext cx="961291" cy="433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/>
          <p:nvPr/>
        </p:nvCxnSpPr>
        <p:spPr>
          <a:xfrm flipH="1" flipV="1">
            <a:off x="4607169" y="5967046"/>
            <a:ext cx="937847" cy="339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26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787915" y="161908"/>
            <a:ext cx="4074459" cy="3403587"/>
            <a:chOff x="7893423" y="642554"/>
            <a:chExt cx="4074459" cy="3403587"/>
          </a:xfrm>
        </p:grpSpPr>
        <p:sp>
          <p:nvSpPr>
            <p:cNvPr id="3" name="椭圆 2"/>
            <p:cNvSpPr/>
            <p:nvPr/>
          </p:nvSpPr>
          <p:spPr>
            <a:xfrm>
              <a:off x="8908859" y="1674343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-300"/>
            </a:p>
          </p:txBody>
        </p:sp>
        <p:sp>
          <p:nvSpPr>
            <p:cNvPr id="4" name="椭圆 3"/>
            <p:cNvSpPr/>
            <p:nvPr/>
          </p:nvSpPr>
          <p:spPr>
            <a:xfrm>
              <a:off x="8906315" y="2763916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-300"/>
            </a:p>
          </p:txBody>
        </p:sp>
        <p:sp>
          <p:nvSpPr>
            <p:cNvPr id="5" name="椭圆 4"/>
            <p:cNvSpPr/>
            <p:nvPr/>
          </p:nvSpPr>
          <p:spPr>
            <a:xfrm>
              <a:off x="10995698" y="2763916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-300"/>
            </a:p>
          </p:txBody>
        </p:sp>
        <p:sp>
          <p:nvSpPr>
            <p:cNvPr id="6" name="椭圆 5"/>
            <p:cNvSpPr/>
            <p:nvPr/>
          </p:nvSpPr>
          <p:spPr>
            <a:xfrm>
              <a:off x="9425663" y="3524948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-300"/>
            </a:p>
          </p:txBody>
        </p:sp>
        <p:sp>
          <p:nvSpPr>
            <p:cNvPr id="7" name="椭圆 6"/>
            <p:cNvSpPr/>
            <p:nvPr/>
          </p:nvSpPr>
          <p:spPr>
            <a:xfrm>
              <a:off x="10967349" y="1674343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-300"/>
            </a:p>
          </p:txBody>
        </p:sp>
        <p:sp>
          <p:nvSpPr>
            <p:cNvPr id="8" name="椭圆 7"/>
            <p:cNvSpPr/>
            <p:nvPr/>
          </p:nvSpPr>
          <p:spPr>
            <a:xfrm>
              <a:off x="10408024" y="3524948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300"/>
            </a:p>
          </p:txBody>
        </p:sp>
        <p:sp>
          <p:nvSpPr>
            <p:cNvPr id="9" name="椭圆 8"/>
            <p:cNvSpPr/>
            <p:nvPr/>
          </p:nvSpPr>
          <p:spPr>
            <a:xfrm>
              <a:off x="9954461" y="642554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-300"/>
            </a:p>
          </p:txBody>
        </p:sp>
        <p:sp>
          <p:nvSpPr>
            <p:cNvPr id="10" name="椭圆 9"/>
            <p:cNvSpPr/>
            <p:nvPr/>
          </p:nvSpPr>
          <p:spPr>
            <a:xfrm>
              <a:off x="8297200" y="3524948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300" dirty="0"/>
            </a:p>
          </p:txBody>
        </p:sp>
        <p:cxnSp>
          <p:nvCxnSpPr>
            <p:cNvPr id="11" name="直接连接符 10"/>
            <p:cNvCxnSpPr>
              <a:stCxn id="9" idx="4"/>
              <a:endCxn id="3" idx="0"/>
            </p:cNvCxnSpPr>
            <p:nvPr/>
          </p:nvCxnSpPr>
          <p:spPr>
            <a:xfrm flipH="1">
              <a:off x="8987360" y="799556"/>
              <a:ext cx="1045602" cy="874787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9" idx="4"/>
              <a:endCxn id="7" idx="0"/>
            </p:cNvCxnSpPr>
            <p:nvPr/>
          </p:nvCxnSpPr>
          <p:spPr>
            <a:xfrm>
              <a:off x="10032962" y="799556"/>
              <a:ext cx="1012888" cy="874787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椭圆 12"/>
            <p:cNvSpPr/>
            <p:nvPr/>
          </p:nvSpPr>
          <p:spPr>
            <a:xfrm>
              <a:off x="11483789" y="3524948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300"/>
            </a:p>
          </p:txBody>
        </p:sp>
        <p:cxnSp>
          <p:nvCxnSpPr>
            <p:cNvPr id="14" name="直接连接符 13"/>
            <p:cNvCxnSpPr>
              <a:stCxn id="3" idx="4"/>
              <a:endCxn id="4" idx="0"/>
            </p:cNvCxnSpPr>
            <p:nvPr/>
          </p:nvCxnSpPr>
          <p:spPr>
            <a:xfrm flipH="1">
              <a:off x="8984816" y="1831345"/>
              <a:ext cx="2544" cy="932571"/>
            </a:xfrm>
            <a:prstGeom prst="line">
              <a:avLst/>
            </a:prstGeom>
            <a:ln w="25400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4" idx="4"/>
              <a:endCxn id="10" idx="7"/>
            </p:cNvCxnSpPr>
            <p:nvPr/>
          </p:nvCxnSpPr>
          <p:spPr>
            <a:xfrm flipH="1">
              <a:off x="8431210" y="2920918"/>
              <a:ext cx="553606" cy="627022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4" idx="4"/>
              <a:endCxn id="6" idx="1"/>
            </p:cNvCxnSpPr>
            <p:nvPr/>
          </p:nvCxnSpPr>
          <p:spPr>
            <a:xfrm>
              <a:off x="8984816" y="2920918"/>
              <a:ext cx="463839" cy="627022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7" idx="4"/>
              <a:endCxn id="5" idx="0"/>
            </p:cNvCxnSpPr>
            <p:nvPr/>
          </p:nvCxnSpPr>
          <p:spPr>
            <a:xfrm>
              <a:off x="11045850" y="1831345"/>
              <a:ext cx="28349" cy="932571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5" idx="3"/>
              <a:endCxn id="8" idx="7"/>
            </p:cNvCxnSpPr>
            <p:nvPr/>
          </p:nvCxnSpPr>
          <p:spPr>
            <a:xfrm flipH="1">
              <a:off x="10542034" y="2897926"/>
              <a:ext cx="476656" cy="650014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5" idx="5"/>
              <a:endCxn id="13" idx="1"/>
            </p:cNvCxnSpPr>
            <p:nvPr/>
          </p:nvCxnSpPr>
          <p:spPr>
            <a:xfrm>
              <a:off x="11129708" y="2897926"/>
              <a:ext cx="377073" cy="650014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43"/>
            <p:cNvCxnSpPr>
              <a:stCxn id="3" idx="2"/>
              <a:endCxn id="10" idx="1"/>
            </p:cNvCxnSpPr>
            <p:nvPr/>
          </p:nvCxnSpPr>
          <p:spPr>
            <a:xfrm rot="10800000" flipV="1">
              <a:off x="8320193" y="1752844"/>
              <a:ext cx="588667" cy="1795096"/>
            </a:xfrm>
            <a:prstGeom prst="curvedConnector2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49"/>
            <p:cNvCxnSpPr>
              <a:stCxn id="3" idx="6"/>
              <a:endCxn id="6" idx="7"/>
            </p:cNvCxnSpPr>
            <p:nvPr/>
          </p:nvCxnSpPr>
          <p:spPr>
            <a:xfrm>
              <a:off x="9065861" y="1752844"/>
              <a:ext cx="493812" cy="1795096"/>
            </a:xfrm>
            <a:prstGeom prst="curvedConnector2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58"/>
            <p:cNvCxnSpPr>
              <a:stCxn id="7" idx="2"/>
              <a:endCxn id="8" idx="1"/>
            </p:cNvCxnSpPr>
            <p:nvPr/>
          </p:nvCxnSpPr>
          <p:spPr>
            <a:xfrm rot="10800000" flipV="1">
              <a:off x="10431017" y="1752844"/>
              <a:ext cx="536333" cy="1795096"/>
            </a:xfrm>
            <a:prstGeom prst="curvedConnector2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61"/>
            <p:cNvCxnSpPr>
              <a:stCxn id="7" idx="6"/>
              <a:endCxn id="13" idx="7"/>
            </p:cNvCxnSpPr>
            <p:nvPr/>
          </p:nvCxnSpPr>
          <p:spPr>
            <a:xfrm>
              <a:off x="11124351" y="1752844"/>
              <a:ext cx="493448" cy="1795096"/>
            </a:xfrm>
            <a:prstGeom prst="curvedConnector2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8088086" y="3676809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>
                  <a:solidFill>
                    <a:srgbClr val="FF0000"/>
                  </a:solidFill>
                </a:rPr>
                <a:t>v1</a:t>
              </a:r>
              <a:endParaRPr lang="zh-CN" altLang="en-US" b="1" i="1" spc="300" dirty="0">
                <a:solidFill>
                  <a:srgbClr val="FF0000"/>
                </a:solidFill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9225323" y="3676809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>
                  <a:solidFill>
                    <a:srgbClr val="FF0000"/>
                  </a:solidFill>
                </a:rPr>
                <a:t>v2</a:t>
              </a:r>
              <a:endParaRPr lang="zh-CN" altLang="en-US" b="1" i="1" spc="300" dirty="0">
                <a:solidFill>
                  <a:srgbClr val="FF0000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0260747" y="3676809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>
                  <a:solidFill>
                    <a:srgbClr val="FF0000"/>
                  </a:solidFill>
                </a:rPr>
                <a:t>v3</a:t>
              </a:r>
              <a:endParaRPr lang="zh-CN" altLang="en-US" b="1" i="1" spc="300" dirty="0">
                <a:solidFill>
                  <a:srgbClr val="FF0000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1309617" y="3676809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>
                  <a:solidFill>
                    <a:srgbClr val="FF0000"/>
                  </a:solidFill>
                </a:rPr>
                <a:t>v4</a:t>
              </a:r>
              <a:endParaRPr lang="zh-CN" altLang="en-US" b="1" i="1" spc="300" dirty="0">
                <a:solidFill>
                  <a:srgbClr val="FF0000"/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 rot="19148785">
              <a:off x="9063318" y="900954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1</a:t>
              </a:r>
              <a:endParaRPr lang="zh-CN" altLang="en-US" b="1" i="1" spc="300" dirty="0"/>
            </a:p>
          </p:txBody>
        </p:sp>
        <p:sp>
          <p:nvSpPr>
            <p:cNvPr id="29" name="文本框 28"/>
            <p:cNvSpPr txBox="1"/>
            <p:nvPr/>
          </p:nvSpPr>
          <p:spPr>
            <a:xfrm rot="2485824">
              <a:off x="10354235" y="847166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1</a:t>
              </a:r>
              <a:endParaRPr lang="zh-CN" altLang="en-US" b="1" i="1" spc="300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7893423" y="2218763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4</a:t>
              </a:r>
              <a:endParaRPr lang="zh-CN" altLang="en-US" b="1" i="1" spc="300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8796789" y="2113255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4</a:t>
              </a:r>
              <a:endParaRPr lang="zh-CN" altLang="en-US" b="1" i="1" spc="300" dirty="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9305365" y="2218763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4</a:t>
              </a:r>
              <a:endParaRPr lang="zh-CN" altLang="en-US" b="1" i="1" spc="300" dirty="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0125635" y="2218763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4</a:t>
              </a:r>
              <a:endParaRPr lang="zh-CN" altLang="en-US" b="1" i="1" spc="300" dirty="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0623176" y="2218763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4</a:t>
              </a:r>
              <a:endParaRPr lang="zh-CN" altLang="en-US" b="1" i="1" spc="300" dirty="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1376212" y="2218763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4</a:t>
              </a:r>
              <a:endParaRPr lang="zh-CN" altLang="en-US" b="1" i="1" spc="300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8296835" y="2877669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1</a:t>
              </a:r>
              <a:endParaRPr lang="zh-CN" altLang="en-US" b="1" i="1" spc="300" dirty="0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9049871" y="2877669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1</a:t>
              </a:r>
              <a:endParaRPr lang="zh-CN" altLang="en-US" b="1" i="1" spc="300" dirty="0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0448365" y="2877669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1</a:t>
              </a:r>
              <a:endParaRPr lang="zh-CN" altLang="en-US" b="1" i="1" spc="300" dirty="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1134165" y="2877669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1</a:t>
              </a:r>
              <a:endParaRPr lang="zh-CN" altLang="en-US" b="1" i="1" spc="300" dirty="0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8486671" y="2621732"/>
              <a:ext cx="5916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i="1" dirty="0" smtClean="0"/>
                <a:t>v5</a:t>
              </a:r>
              <a:endParaRPr lang="zh-CN" altLang="en-US" sz="1400" b="1" i="1" dirty="0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10561655" y="2633455"/>
              <a:ext cx="5916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i="1" dirty="0" smtClean="0"/>
                <a:t>v6</a:t>
              </a:r>
              <a:endParaRPr lang="zh-CN" altLang="en-US" sz="1400" b="1" i="1" dirty="0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8416332" y="1484594"/>
              <a:ext cx="5916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i="1" dirty="0" smtClean="0"/>
                <a:t>v7</a:t>
              </a:r>
              <a:endParaRPr lang="zh-CN" altLang="en-US" sz="1400" b="1" i="1" dirty="0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11018855" y="1449425"/>
              <a:ext cx="5916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i="1" dirty="0" smtClean="0"/>
                <a:t>v8</a:t>
              </a:r>
              <a:endParaRPr lang="zh-CN" altLang="en-US" sz="1400" b="1" i="1" dirty="0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9776208" y="945333"/>
              <a:ext cx="5916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i="1" dirty="0" smtClean="0"/>
                <a:t>v9</a:t>
              </a:r>
              <a:endParaRPr lang="zh-CN" altLang="en-US" sz="1400" b="1" i="1" dirty="0"/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93076" y="480647"/>
            <a:ext cx="22977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j-ea"/>
                <a:ea typeface="+mj-ea"/>
              </a:rPr>
              <a:t>优先队列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zh-CN" altLang="en-US" dirty="0">
                <a:latin typeface="+mj-ea"/>
                <a:ea typeface="+mj-ea"/>
              </a:rPr>
              <a:t>按</a:t>
            </a:r>
            <a:r>
              <a:rPr lang="zh-CN" altLang="en-US" dirty="0" smtClean="0">
                <a:latin typeface="+mj-ea"/>
                <a:ea typeface="+mj-ea"/>
              </a:rPr>
              <a:t>照</a:t>
            </a:r>
            <a:r>
              <a:rPr lang="zh-CN" altLang="en-US" dirty="0">
                <a:latin typeface="+mj-ea"/>
                <a:ea typeface="+mj-ea"/>
              </a:rPr>
              <a:t>入</a:t>
            </a:r>
            <a:r>
              <a:rPr lang="zh-CN" altLang="en-US" dirty="0" smtClean="0">
                <a:latin typeface="+mj-ea"/>
                <a:ea typeface="+mj-ea"/>
              </a:rPr>
              <a:t>队子树的权重和进行排列，权重越小，优先值越高</a:t>
            </a:r>
            <a:endParaRPr lang="zh-CN" altLang="en-US" dirty="0" smtClean="0">
              <a:latin typeface="+mj-ea"/>
              <a:ea typeface="+mj-ea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2942492" y="832339"/>
            <a:ext cx="2825262" cy="504093"/>
            <a:chOff x="3200400" y="1266092"/>
            <a:chExt cx="2825262" cy="504093"/>
          </a:xfrm>
        </p:grpSpPr>
        <p:cxnSp>
          <p:nvCxnSpPr>
            <p:cNvPr id="53" name="直接连接符 52"/>
            <p:cNvCxnSpPr/>
            <p:nvPr/>
          </p:nvCxnSpPr>
          <p:spPr>
            <a:xfrm>
              <a:off x="3200400" y="1266092"/>
              <a:ext cx="282526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3200400" y="1770185"/>
              <a:ext cx="282526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文本框 55"/>
          <p:cNvSpPr txBox="1"/>
          <p:nvPr/>
        </p:nvSpPr>
        <p:spPr>
          <a:xfrm>
            <a:off x="375139" y="2192215"/>
            <a:ext cx="29659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初始情况下将含有标签的的结点看成是一个单个结点的树，权重为 </a:t>
            </a:r>
            <a:r>
              <a:rPr lang="en-US" altLang="zh-CN" dirty="0" smtClean="0"/>
              <a:t>0 </a:t>
            </a:r>
            <a:endParaRPr lang="zh-CN" altLang="en-US" dirty="0" smtClean="0"/>
          </a:p>
        </p:txBody>
      </p:sp>
      <p:grpSp>
        <p:nvGrpSpPr>
          <p:cNvPr id="65" name="组合 64"/>
          <p:cNvGrpSpPr/>
          <p:nvPr/>
        </p:nvGrpSpPr>
        <p:grpSpPr>
          <a:xfrm>
            <a:off x="3598147" y="3255317"/>
            <a:ext cx="591670" cy="537308"/>
            <a:chOff x="3598147" y="3255317"/>
            <a:chExt cx="591670" cy="537308"/>
          </a:xfrm>
        </p:grpSpPr>
        <p:sp>
          <p:nvSpPr>
            <p:cNvPr id="63" name="椭圆 62"/>
            <p:cNvSpPr/>
            <p:nvPr/>
          </p:nvSpPr>
          <p:spPr>
            <a:xfrm>
              <a:off x="3807261" y="3255317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300" dirty="0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3598147" y="3454071"/>
              <a:ext cx="5916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i="1" dirty="0" smtClean="0">
                  <a:solidFill>
                    <a:srgbClr val="FF0000"/>
                  </a:solidFill>
                </a:rPr>
                <a:t>v1</a:t>
              </a:r>
              <a:endParaRPr lang="zh-CN" altLang="en-US" sz="1600" b="1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4172577" y="3255317"/>
            <a:ext cx="591670" cy="537308"/>
            <a:chOff x="3598147" y="3255317"/>
            <a:chExt cx="591670" cy="537308"/>
          </a:xfrm>
        </p:grpSpPr>
        <p:sp>
          <p:nvSpPr>
            <p:cNvPr id="67" name="椭圆 66"/>
            <p:cNvSpPr/>
            <p:nvPr/>
          </p:nvSpPr>
          <p:spPr>
            <a:xfrm>
              <a:off x="3807261" y="3255317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300" dirty="0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3598147" y="3454071"/>
              <a:ext cx="5916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i="1" dirty="0" smtClean="0">
                  <a:solidFill>
                    <a:srgbClr val="FF0000"/>
                  </a:solidFill>
                </a:rPr>
                <a:t>v2</a:t>
              </a:r>
              <a:endParaRPr lang="zh-CN" altLang="en-US" sz="1600" b="1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4770454" y="3255317"/>
            <a:ext cx="591670" cy="537308"/>
            <a:chOff x="3598147" y="3255317"/>
            <a:chExt cx="591670" cy="537308"/>
          </a:xfrm>
        </p:grpSpPr>
        <p:sp>
          <p:nvSpPr>
            <p:cNvPr id="70" name="椭圆 69"/>
            <p:cNvSpPr/>
            <p:nvPr/>
          </p:nvSpPr>
          <p:spPr>
            <a:xfrm>
              <a:off x="3807261" y="3255317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300" dirty="0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3598147" y="3454071"/>
              <a:ext cx="5916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i="1" dirty="0" smtClean="0">
                  <a:solidFill>
                    <a:srgbClr val="FF0000"/>
                  </a:solidFill>
                </a:rPr>
                <a:t>v3</a:t>
              </a:r>
              <a:endParaRPr lang="zh-CN" altLang="en-US" sz="1600" b="1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5450393" y="3255317"/>
            <a:ext cx="591670" cy="537308"/>
            <a:chOff x="3598147" y="3255317"/>
            <a:chExt cx="591670" cy="537308"/>
          </a:xfrm>
        </p:grpSpPr>
        <p:sp>
          <p:nvSpPr>
            <p:cNvPr id="73" name="椭圆 72"/>
            <p:cNvSpPr/>
            <p:nvPr/>
          </p:nvSpPr>
          <p:spPr>
            <a:xfrm>
              <a:off x="3807261" y="3255317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300" dirty="0"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3598147" y="3454071"/>
              <a:ext cx="5916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i="1" smtClean="0">
                  <a:solidFill>
                    <a:srgbClr val="FF0000"/>
                  </a:solidFill>
                </a:rPr>
                <a:t>v4</a:t>
              </a:r>
              <a:endParaRPr lang="zh-CN" altLang="en-US" sz="1600" b="1" i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317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03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830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929136" y="1440535"/>
            <a:ext cx="479849" cy="479849"/>
          </a:xfrm>
          <a:prstGeom prst="ellipse">
            <a:avLst/>
          </a:prstGeom>
          <a:solidFill>
            <a:srgbClr val="0057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pc="-300"/>
          </a:p>
        </p:txBody>
      </p:sp>
      <p:sp>
        <p:nvSpPr>
          <p:cNvPr id="3" name="椭圆 2"/>
          <p:cNvSpPr/>
          <p:nvPr/>
        </p:nvSpPr>
        <p:spPr>
          <a:xfrm>
            <a:off x="4926592" y="2461420"/>
            <a:ext cx="479849" cy="479849"/>
          </a:xfrm>
          <a:prstGeom prst="ellipse">
            <a:avLst/>
          </a:prstGeom>
          <a:solidFill>
            <a:srgbClr val="0057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pc="-300"/>
          </a:p>
        </p:txBody>
      </p:sp>
      <p:sp>
        <p:nvSpPr>
          <p:cNvPr id="4" name="椭圆 3"/>
          <p:cNvSpPr/>
          <p:nvPr/>
        </p:nvSpPr>
        <p:spPr>
          <a:xfrm>
            <a:off x="7015975" y="2530108"/>
            <a:ext cx="479849" cy="479849"/>
          </a:xfrm>
          <a:prstGeom prst="ellipse">
            <a:avLst/>
          </a:prstGeom>
          <a:solidFill>
            <a:srgbClr val="0057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pc="-300" dirty="0"/>
          </a:p>
        </p:txBody>
      </p:sp>
      <p:sp>
        <p:nvSpPr>
          <p:cNvPr id="5" name="椭圆 4"/>
          <p:cNvSpPr/>
          <p:nvPr/>
        </p:nvSpPr>
        <p:spPr>
          <a:xfrm>
            <a:off x="5445940" y="3171569"/>
            <a:ext cx="479849" cy="479849"/>
          </a:xfrm>
          <a:prstGeom prst="ellipse">
            <a:avLst/>
          </a:prstGeom>
          <a:solidFill>
            <a:srgbClr val="0057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pc="-300"/>
          </a:p>
        </p:txBody>
      </p:sp>
      <p:sp>
        <p:nvSpPr>
          <p:cNvPr id="6" name="椭圆 5"/>
          <p:cNvSpPr/>
          <p:nvPr/>
        </p:nvSpPr>
        <p:spPr>
          <a:xfrm>
            <a:off x="6987626" y="1433628"/>
            <a:ext cx="479849" cy="479849"/>
          </a:xfrm>
          <a:prstGeom prst="ellipse">
            <a:avLst/>
          </a:prstGeom>
          <a:solidFill>
            <a:srgbClr val="0057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pc="-300"/>
          </a:p>
        </p:txBody>
      </p:sp>
      <p:sp>
        <p:nvSpPr>
          <p:cNvPr id="7" name="椭圆 6"/>
          <p:cNvSpPr/>
          <p:nvPr/>
        </p:nvSpPr>
        <p:spPr>
          <a:xfrm>
            <a:off x="6428301" y="3291140"/>
            <a:ext cx="479849" cy="479849"/>
          </a:xfrm>
          <a:prstGeom prst="ellipse">
            <a:avLst/>
          </a:prstGeom>
          <a:solidFill>
            <a:srgbClr val="0057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pc="-300"/>
          </a:p>
        </p:txBody>
      </p:sp>
      <p:sp>
        <p:nvSpPr>
          <p:cNvPr id="8" name="椭圆 7"/>
          <p:cNvSpPr/>
          <p:nvPr/>
        </p:nvSpPr>
        <p:spPr>
          <a:xfrm>
            <a:off x="5974738" y="408746"/>
            <a:ext cx="479849" cy="479849"/>
          </a:xfrm>
          <a:prstGeom prst="ellipse">
            <a:avLst/>
          </a:prstGeom>
          <a:solidFill>
            <a:srgbClr val="0057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spc="-300" dirty="0"/>
          </a:p>
        </p:txBody>
      </p:sp>
      <p:sp>
        <p:nvSpPr>
          <p:cNvPr id="9" name="椭圆 8"/>
          <p:cNvSpPr/>
          <p:nvPr/>
        </p:nvSpPr>
        <p:spPr>
          <a:xfrm>
            <a:off x="4317477" y="3197375"/>
            <a:ext cx="479849" cy="479849"/>
          </a:xfrm>
          <a:prstGeom prst="ellipse">
            <a:avLst/>
          </a:prstGeom>
          <a:solidFill>
            <a:srgbClr val="0057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pc="-300" dirty="0"/>
          </a:p>
        </p:txBody>
      </p:sp>
      <p:cxnSp>
        <p:nvCxnSpPr>
          <p:cNvPr id="10" name="直接连接符 9"/>
          <p:cNvCxnSpPr>
            <a:stCxn id="8" idx="4"/>
            <a:endCxn id="2" idx="0"/>
          </p:cNvCxnSpPr>
          <p:nvPr/>
        </p:nvCxnSpPr>
        <p:spPr>
          <a:xfrm flipH="1">
            <a:off x="5169061" y="888595"/>
            <a:ext cx="1045602" cy="551940"/>
          </a:xfrm>
          <a:prstGeom prst="line">
            <a:avLst/>
          </a:prstGeom>
          <a:ln w="25400">
            <a:tailEnd type="arrow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8" idx="4"/>
            <a:endCxn id="6" idx="0"/>
          </p:cNvCxnSpPr>
          <p:nvPr/>
        </p:nvCxnSpPr>
        <p:spPr>
          <a:xfrm>
            <a:off x="6214663" y="888595"/>
            <a:ext cx="1012888" cy="545033"/>
          </a:xfrm>
          <a:prstGeom prst="line">
            <a:avLst/>
          </a:prstGeom>
          <a:ln w="25400">
            <a:tailEnd type="arrow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7504066" y="3264246"/>
            <a:ext cx="479849" cy="479849"/>
          </a:xfrm>
          <a:prstGeom prst="ellipse">
            <a:avLst/>
          </a:prstGeom>
          <a:solidFill>
            <a:srgbClr val="0057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pc="-300"/>
          </a:p>
        </p:txBody>
      </p:sp>
      <p:cxnSp>
        <p:nvCxnSpPr>
          <p:cNvPr id="13" name="直接连接符 12"/>
          <p:cNvCxnSpPr>
            <a:stCxn id="2" idx="4"/>
            <a:endCxn id="3" idx="0"/>
          </p:cNvCxnSpPr>
          <p:nvPr/>
        </p:nvCxnSpPr>
        <p:spPr>
          <a:xfrm flipH="1">
            <a:off x="5166517" y="1920384"/>
            <a:ext cx="2544" cy="541036"/>
          </a:xfrm>
          <a:prstGeom prst="line">
            <a:avLst/>
          </a:prstGeom>
          <a:ln w="25400">
            <a:tailEnd type="arrow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3" idx="4"/>
            <a:endCxn id="9" idx="0"/>
          </p:cNvCxnSpPr>
          <p:nvPr/>
        </p:nvCxnSpPr>
        <p:spPr>
          <a:xfrm flipH="1">
            <a:off x="4557402" y="2941269"/>
            <a:ext cx="609115" cy="256106"/>
          </a:xfrm>
          <a:prstGeom prst="line">
            <a:avLst/>
          </a:prstGeom>
          <a:ln w="25400">
            <a:tailEnd type="arrow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3" idx="4"/>
            <a:endCxn id="5" idx="1"/>
          </p:cNvCxnSpPr>
          <p:nvPr/>
        </p:nvCxnSpPr>
        <p:spPr>
          <a:xfrm>
            <a:off x="5166517" y="2941269"/>
            <a:ext cx="349695" cy="300572"/>
          </a:xfrm>
          <a:prstGeom prst="line">
            <a:avLst/>
          </a:prstGeom>
          <a:ln w="25400">
            <a:tailEnd type="arrow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6" idx="4"/>
            <a:endCxn id="4" idx="0"/>
          </p:cNvCxnSpPr>
          <p:nvPr/>
        </p:nvCxnSpPr>
        <p:spPr>
          <a:xfrm>
            <a:off x="7227551" y="1913477"/>
            <a:ext cx="28349" cy="616631"/>
          </a:xfrm>
          <a:prstGeom prst="line">
            <a:avLst/>
          </a:prstGeom>
          <a:ln w="25400">
            <a:tailEnd type="arrow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4" idx="3"/>
            <a:endCxn id="7" idx="0"/>
          </p:cNvCxnSpPr>
          <p:nvPr/>
        </p:nvCxnSpPr>
        <p:spPr>
          <a:xfrm flipH="1">
            <a:off x="6668226" y="2939685"/>
            <a:ext cx="418021" cy="351455"/>
          </a:xfrm>
          <a:prstGeom prst="line">
            <a:avLst/>
          </a:prstGeom>
          <a:ln w="25400">
            <a:tailEnd type="arrow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4" idx="5"/>
            <a:endCxn id="12" idx="1"/>
          </p:cNvCxnSpPr>
          <p:nvPr/>
        </p:nvCxnSpPr>
        <p:spPr>
          <a:xfrm>
            <a:off x="7425552" y="2939685"/>
            <a:ext cx="148786" cy="394833"/>
          </a:xfrm>
          <a:prstGeom prst="line">
            <a:avLst/>
          </a:prstGeom>
          <a:ln w="25400">
            <a:tailEnd type="arrow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43"/>
          <p:cNvCxnSpPr>
            <a:stCxn id="2" idx="2"/>
            <a:endCxn id="9" idx="1"/>
          </p:cNvCxnSpPr>
          <p:nvPr/>
        </p:nvCxnSpPr>
        <p:spPr>
          <a:xfrm rot="10800000" flipV="1">
            <a:off x="4387750" y="1680459"/>
            <a:ext cx="541387" cy="1587187"/>
          </a:xfrm>
          <a:prstGeom prst="curvedConnector2">
            <a:avLst/>
          </a:prstGeom>
          <a:ln w="25400">
            <a:tailEnd type="arrow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49"/>
          <p:cNvCxnSpPr>
            <a:stCxn id="2" idx="6"/>
            <a:endCxn id="5" idx="7"/>
          </p:cNvCxnSpPr>
          <p:nvPr/>
        </p:nvCxnSpPr>
        <p:spPr>
          <a:xfrm>
            <a:off x="5408985" y="1680460"/>
            <a:ext cx="446532" cy="1561381"/>
          </a:xfrm>
          <a:prstGeom prst="curvedConnector2">
            <a:avLst/>
          </a:prstGeom>
          <a:ln w="25400">
            <a:tailEnd type="arrow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58"/>
          <p:cNvCxnSpPr>
            <a:stCxn id="6" idx="2"/>
            <a:endCxn id="7" idx="1"/>
          </p:cNvCxnSpPr>
          <p:nvPr/>
        </p:nvCxnSpPr>
        <p:spPr>
          <a:xfrm rot="10800000" flipV="1">
            <a:off x="6498574" y="1673552"/>
            <a:ext cx="489053" cy="1687859"/>
          </a:xfrm>
          <a:prstGeom prst="curvedConnector2">
            <a:avLst/>
          </a:prstGeom>
          <a:ln w="25400">
            <a:tailEnd type="arrow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61"/>
          <p:cNvCxnSpPr>
            <a:stCxn id="6" idx="6"/>
            <a:endCxn id="12" idx="7"/>
          </p:cNvCxnSpPr>
          <p:nvPr/>
        </p:nvCxnSpPr>
        <p:spPr>
          <a:xfrm>
            <a:off x="7467475" y="1673553"/>
            <a:ext cx="446168" cy="1660965"/>
          </a:xfrm>
          <a:prstGeom prst="curvedConnector2">
            <a:avLst/>
          </a:prstGeom>
          <a:ln w="25400">
            <a:tailEnd type="arrow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723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14102" y="2705724"/>
            <a:ext cx="39781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600" b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Thanks</a:t>
            </a:r>
            <a:endParaRPr lang="zh-CN" altLang="en-US" sz="9600" b="1" spc="6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5452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wrap="square" rtlCol="0" anchor="ctr">
        <a:spAutoFit/>
      </a:bodyPr>
      <a:lstStyle>
        <a:defPPr algn="ctr">
          <a:defRPr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1171</TotalTime>
  <Words>245</Words>
  <Application>Microsoft Office PowerPoint</Application>
  <PresentationFormat>宽屏</PresentationFormat>
  <Paragraphs>108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黑体</vt:lpstr>
      <vt:lpstr>华文隶书</vt:lpstr>
      <vt:lpstr>宋体</vt:lpstr>
      <vt:lpstr>微软雅黑</vt:lpstr>
      <vt:lpstr>Arial</vt:lpstr>
      <vt:lpstr>Arial Black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weitianzhu</dc:creator>
  <cp:lastModifiedBy>weitianzhu</cp:lastModifiedBy>
  <cp:revision>87</cp:revision>
  <dcterms:created xsi:type="dcterms:W3CDTF">2016-10-01T02:52:16Z</dcterms:created>
  <dcterms:modified xsi:type="dcterms:W3CDTF">2016-10-09T11:39:53Z</dcterms:modified>
</cp:coreProperties>
</file>