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5" r:id="rId4"/>
    <p:sldId id="285" r:id="rId5"/>
    <p:sldId id="276" r:id="rId6"/>
    <p:sldId id="281" r:id="rId7"/>
    <p:sldId id="282" r:id="rId8"/>
    <p:sldId id="284" r:id="rId9"/>
    <p:sldId id="287" r:id="rId10"/>
    <p:sldId id="283" r:id="rId11"/>
    <p:sldId id="279" r:id="rId12"/>
    <p:sldId id="286" r:id="rId13"/>
    <p:sldId id="280" r:id="rId14"/>
    <p:sldId id="289" r:id="rId15"/>
    <p:sldId id="291" r:id="rId16"/>
    <p:sldId id="274" r:id="rId17"/>
    <p:sldId id="29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tz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13A"/>
    <a:srgbClr val="11D471"/>
    <a:srgbClr val="9D55B8"/>
    <a:srgbClr val="F2F2F2"/>
    <a:srgbClr val="16041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5" autoAdjust="0"/>
    <p:restoredTop sz="85455" autoAdjust="0"/>
  </p:normalViewPr>
  <p:slideViewPr>
    <p:cSldViewPr snapToGrid="0" showGuides="1">
      <p:cViewPr varScale="1">
        <p:scale>
          <a:sx n="75" d="100"/>
          <a:sy n="75" d="100"/>
        </p:scale>
        <p:origin x="15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6E363-E6B3-49EC-99B9-D71939BAE8EA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C420D-8A95-4630-BF7A-52C82380C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450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D7B70-739F-46B8-8786-37DA01C23847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F4EF-A403-442C-A4E6-B25DFCE33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395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基于个人意见的整体影响最大化模型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结合可扩展性并且高效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施乐印度研究中心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（题目写的这么牛，你论文能不能清晰点啊）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49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OI </a:t>
            </a:r>
            <a:r>
              <a:rPr lang="zh-CN" altLang="en-US" baseline="0" dirty="0" smtClean="0"/>
              <a:t>模型找到的种子结点的传播结果要好于通过</a:t>
            </a:r>
            <a:r>
              <a:rPr lang="en-US" altLang="zh-CN" baseline="0" dirty="0" smtClean="0"/>
              <a:t>IC</a:t>
            </a:r>
            <a:r>
              <a:rPr lang="zh-CN" altLang="en-US" baseline="0" dirty="0" smtClean="0"/>
              <a:t>模型找到的种子结点的传播效果要好</a:t>
            </a:r>
            <a:endParaRPr lang="en-US" altLang="zh-CN" baseline="0" dirty="0" smtClean="0"/>
          </a:p>
          <a:p>
            <a:r>
              <a:rPr lang="zh-CN" altLang="en-US" baseline="0" dirty="0" smtClean="0"/>
              <a:t>同时也说使用</a:t>
            </a:r>
            <a:r>
              <a:rPr lang="en-US" altLang="zh-CN" baseline="0" dirty="0" smtClean="0"/>
              <a:t>OI</a:t>
            </a:r>
            <a:r>
              <a:rPr lang="zh-CN" altLang="en-US" baseline="0" dirty="0" smtClean="0"/>
              <a:t>的效果要好于 </a:t>
            </a:r>
            <a:r>
              <a:rPr lang="en-US" altLang="zh-CN" baseline="0" dirty="0" smtClean="0"/>
              <a:t>OC 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OC </a:t>
            </a:r>
            <a:r>
              <a:rPr lang="zh-CN" altLang="en-US" baseline="0" dirty="0" smtClean="0"/>
              <a:t>也是是一种考虑了个人意见的传播，但是这个意见是一直不变的，并不符合现在中的生活场景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05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使用现在中的真实数据来做实验         这是传播实验  使用相同的种子集合</a:t>
            </a:r>
            <a:endParaRPr lang="en-US" altLang="zh-CN" dirty="0" smtClean="0"/>
          </a:p>
          <a:p>
            <a:r>
              <a:rPr lang="en-US" altLang="zh-CN" dirty="0" smtClean="0"/>
              <a:t>ground truth </a:t>
            </a:r>
            <a:r>
              <a:rPr lang="zh-CN" altLang="en-US" dirty="0" smtClean="0"/>
              <a:t>标定过的真实数据（通过分析有多少人转发了这条消息）</a:t>
            </a:r>
            <a:endParaRPr lang="en-US" altLang="zh-CN" dirty="0" smtClean="0"/>
          </a:p>
          <a:p>
            <a:r>
              <a:rPr lang="zh-CN" altLang="en-US" dirty="0" smtClean="0"/>
              <a:t>通过主题划分的方式</a:t>
            </a:r>
            <a:endParaRPr lang="en-US" altLang="zh-CN" dirty="0" smtClean="0"/>
          </a:p>
          <a:p>
            <a:r>
              <a:rPr lang="en-US" altLang="zh-CN" dirty="0" smtClean="0"/>
              <a:t>OI </a:t>
            </a:r>
            <a:r>
              <a:rPr lang="zh-CN" altLang="en-US" dirty="0" smtClean="0"/>
              <a:t>的推广模型最接近真实的结果，并且产生的错误最少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67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在使用</a:t>
            </a:r>
            <a:r>
              <a:rPr lang="en-US" altLang="zh-CN" dirty="0" smtClean="0"/>
              <a:t>OI </a:t>
            </a:r>
            <a:r>
              <a:rPr lang="zh-CN" altLang="en-US" dirty="0" smtClean="0"/>
              <a:t>选出来的种子比比 </a:t>
            </a:r>
            <a:r>
              <a:rPr lang="en-US" altLang="zh-CN" dirty="0" smtClean="0"/>
              <a:t>OC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IC </a:t>
            </a:r>
            <a:r>
              <a:rPr lang="zh-CN" altLang="en-US" dirty="0" smtClean="0"/>
              <a:t>选出来的传播效果都要好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75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63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LT</a:t>
                </a:r>
                <a:r>
                  <a:rPr lang="zh-CN" altLang="en-US" dirty="0" smtClean="0"/>
                  <a:t>模型中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A(v) </a:t>
                </a:r>
                <a:r>
                  <a:rPr lang="zh-CN" altLang="en-US" baseline="0" dirty="0" smtClean="0"/>
                  <a:t>代表 </a:t>
                </a:r>
                <a:r>
                  <a:rPr lang="en-US" altLang="zh-CN" baseline="0" dirty="0" smtClean="0"/>
                  <a:t>v </a:t>
                </a:r>
                <a:r>
                  <a:rPr lang="zh-CN" altLang="en-US" baseline="0" dirty="0" smtClean="0"/>
                  <a:t>结点的入边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邻居</a:t>
                </a:r>
                <a:r>
                  <a:rPr lang="en-US" altLang="zh-CN" baseline="0" dirty="0" smtClean="0"/>
                  <a:t>   </a:t>
                </a:r>
                <a14:m>
                  <m:oMath xmlns:m="http://schemas.openxmlformats.org/officeDocument/2006/math">
                    <m:r>
                      <a:rPr lang="zh-CN" altLang="en-US" sz="1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200" b="0" i="1" baseline="-2500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结点的特异性阈值</a:t>
                </a:r>
                <a:r>
                  <a:rPr lang="en-US" altLang="zh-CN" sz="1200" baseline="0" dirty="0" smtClean="0"/>
                  <a:t>   b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对结点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的影响大小</a:t>
                </a:r>
                <a:endParaRPr lang="en-US" altLang="zh-CN" sz="1200" baseline="0" dirty="0" smtClean="0"/>
              </a:p>
              <a:p>
                <a:r>
                  <a:rPr lang="zh-CN" altLang="en-US" baseline="0" dirty="0" smtClean="0"/>
                  <a:t>我们这里的 </a:t>
                </a:r>
                <a:r>
                  <a:rPr lang="en-US" altLang="zh-CN" baseline="0" dirty="0" smtClean="0"/>
                  <a:t>Spread </a:t>
                </a:r>
                <a:r>
                  <a:rPr lang="zh-CN" altLang="en-US" baseline="0" dirty="0" smtClean="0"/>
                  <a:t>代表到程序截止时被种子结点激活的结点个数</a:t>
                </a:r>
                <a:endParaRPr lang="en-US" altLang="zh-CN" sz="1200" baseline="0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LT</a:t>
                </a:r>
                <a:r>
                  <a:rPr lang="zh-CN" altLang="en-US" dirty="0" smtClean="0"/>
                  <a:t>模型中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A(v) </a:t>
                </a:r>
                <a:r>
                  <a:rPr lang="zh-CN" altLang="en-US" baseline="0" dirty="0" smtClean="0"/>
                  <a:t>代表 </a:t>
                </a:r>
                <a:r>
                  <a:rPr lang="en-US" altLang="zh-CN" baseline="0" dirty="0" smtClean="0"/>
                  <a:t>v </a:t>
                </a:r>
                <a:r>
                  <a:rPr lang="zh-CN" altLang="en-US" baseline="0" dirty="0" smtClean="0"/>
                  <a:t>结点的入边邻居</a:t>
                </a:r>
                <a:r>
                  <a:rPr lang="en-US" altLang="zh-CN" baseline="0" dirty="0" smtClean="0"/>
                  <a:t>   </a:t>
                </a:r>
                <a:r>
                  <a:rPr lang="zh-CN" altLang="en-US" sz="1200" b="0" i="0" smtClean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sz="1200" b="0" i="0" baseline="-25000" smtClean="0">
                    <a:latin typeface="Cambria Math" panose="02040503050406030204" pitchFamily="18" charset="0"/>
                  </a:rPr>
                  <a:t>𝑣</a:t>
                </a:r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结点的特异性阈值</a:t>
                </a:r>
                <a:r>
                  <a:rPr lang="en-US" altLang="zh-CN" sz="1200" baseline="0" dirty="0" smtClean="0"/>
                  <a:t>   b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对结点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的影响大小</a:t>
                </a:r>
                <a:endParaRPr lang="en-US" altLang="zh-CN" sz="1200" baseline="0" dirty="0" smtClean="0"/>
              </a:p>
              <a:p>
                <a:pPr/>
                <a:r>
                  <a:rPr lang="en-US" altLang="zh-CN" sz="1200" baseline="0" dirty="0" smtClean="0"/>
                  <a:t>IC</a:t>
                </a:r>
                <a:r>
                  <a:rPr lang="zh-CN" altLang="en-US" sz="1200" baseline="0" dirty="0" smtClean="0"/>
                  <a:t>模型  </a:t>
                </a:r>
                <a:r>
                  <a:rPr lang="en-US" altLang="zh-CN" sz="1200" baseline="0" dirty="0" smtClean="0"/>
                  <a:t>p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代表结点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可能激活结点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的概率</a:t>
                </a:r>
                <a:endParaRPr lang="en-US" altLang="zh-CN" sz="1200" baseline="-25000" dirty="0" smtClean="0"/>
              </a:p>
              <a:p>
                <a:pPr/>
                <a:endParaRPr lang="en-US" altLang="zh-CN" sz="1200" baseline="0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0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aseline="0" dirty="0" smtClean="0"/>
              <a:t>IC</a:t>
            </a:r>
            <a:r>
              <a:rPr lang="zh-CN" altLang="en-US" sz="1200" baseline="0" dirty="0" smtClean="0"/>
              <a:t>模型  </a:t>
            </a:r>
            <a:r>
              <a:rPr lang="en-US" altLang="zh-CN" sz="1200" baseline="0" dirty="0" smtClean="0"/>
              <a:t>p</a:t>
            </a:r>
            <a:r>
              <a:rPr lang="en-US" altLang="zh-CN" sz="1200" baseline="-25000" dirty="0" smtClean="0"/>
              <a:t>uv </a:t>
            </a:r>
            <a:r>
              <a:rPr lang="zh-CN" altLang="en-US" sz="1200" baseline="0" dirty="0" smtClean="0"/>
              <a:t>代表结点</a:t>
            </a:r>
            <a:r>
              <a:rPr lang="en-US" altLang="zh-CN" sz="1200" baseline="0" dirty="0" smtClean="0"/>
              <a:t>u</a:t>
            </a:r>
            <a:r>
              <a:rPr lang="zh-CN" altLang="en-US" sz="1200" baseline="0" dirty="0" smtClean="0"/>
              <a:t>可能激活结点</a:t>
            </a:r>
            <a:r>
              <a:rPr lang="en-US" altLang="zh-CN" sz="1200" baseline="0" dirty="0" smtClean="0"/>
              <a:t>v</a:t>
            </a:r>
            <a:r>
              <a:rPr lang="zh-CN" altLang="en-US" sz="1200" baseline="0" dirty="0" smtClean="0"/>
              <a:t>的概率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作者与实际生活的例子相结合，发现这样做并不符合真实的生活场景</a:t>
            </a:r>
            <a:endParaRPr lang="en-US" altLang="zh-CN" sz="1200" baseline="0" dirty="0" smtClean="0"/>
          </a:p>
          <a:p>
            <a:pPr marL="228600" indent="-228600">
              <a:buAutoNum type="alphaLcParenR"/>
            </a:pPr>
            <a:r>
              <a:rPr lang="zh-CN" altLang="en-US" sz="1200" baseline="0" dirty="0" smtClean="0"/>
              <a:t>每个结点都被认为是有利于信息传播的，而没有考虑每个结点自身的“意见”，也可能是消极的</a:t>
            </a:r>
            <a:endParaRPr lang="en-US" altLang="zh-CN" sz="1200" baseline="0" dirty="0" smtClean="0"/>
          </a:p>
          <a:p>
            <a:pPr marL="228600" indent="-228600">
              <a:buAutoNum type="alphaLcParenR"/>
            </a:pPr>
            <a:r>
              <a:rPr lang="zh-CN" altLang="en-US" sz="1200" baseline="0" dirty="0" smtClean="0"/>
              <a:t>每个新被激活的结点都被看成完全赞同激活它的结点的意图</a:t>
            </a:r>
            <a:endParaRPr lang="en-US" altLang="zh-CN" sz="1200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18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作者提出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OI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模型的目的就是尽量模拟现实生活中传播的过程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用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0~1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之间的一个数来表示个人意见的强烈程度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O&lt;0 O=0 O&gt;0  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分别代表反对</a:t>
                </a:r>
                <a:r>
                  <a:rPr lang="zh-CN" altLang="en-US" sz="1800" b="1" i="0" baseline="0" dirty="0" smtClean="0">
                    <a:latin typeface="Cambria Math" panose="02040503050406030204" pitchFamily="18" charset="0"/>
                  </a:rPr>
                  <a:t> 、中立 、支持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800" b="1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我们的 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OI 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模型这里介绍的是基于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IC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模型的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800" b="1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l-GR" altLang="zh-CN" sz="18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800" b="1" i="1" baseline="-25000" smtClean="0">
                        <a:latin typeface="Cambria Math" panose="02040503050406030204" pitchFamily="18" charset="0"/>
                      </a:rPr>
                      <m:t>𝒖𝒗</m:t>
                    </m:r>
                  </m:oMath>
                </a14:m>
                <a:r>
                  <a:rPr lang="zh-CN" altLang="en-US" sz="1800" b="1" baseline="-25000" dirty="0" smtClean="0"/>
                  <a:t> </a:t>
                </a:r>
                <a:r>
                  <a:rPr lang="zh-CN" altLang="en-US" sz="2000" b="1" baseline="0" dirty="0" smtClean="0"/>
                  <a:t>代表 </a:t>
                </a:r>
                <a:r>
                  <a:rPr lang="en-US" altLang="zh-CN" sz="2000" b="1" baseline="0" dirty="0" smtClean="0"/>
                  <a:t>v </a:t>
                </a:r>
                <a:r>
                  <a:rPr lang="zh-CN" altLang="en-US" sz="2000" b="1" baseline="0" dirty="0" smtClean="0"/>
                  <a:t>接受 </a:t>
                </a:r>
                <a:r>
                  <a:rPr lang="en-US" altLang="zh-CN" sz="2000" b="1" baseline="0" dirty="0" smtClean="0"/>
                  <a:t>u </a:t>
                </a:r>
                <a:r>
                  <a:rPr lang="zh-CN" altLang="en-US" sz="2000" b="1" baseline="0" dirty="0" smtClean="0"/>
                  <a:t>的 </a:t>
                </a:r>
                <a:r>
                  <a:rPr lang="en-US" altLang="zh-CN" sz="2000" b="1" baseline="0" dirty="0" smtClean="0"/>
                  <a:t>opinion </a:t>
                </a:r>
                <a:r>
                  <a:rPr lang="zh-CN" altLang="en-US" sz="2000" b="1" baseline="0" dirty="0" smtClean="0"/>
                  <a:t>的可能性</a:t>
                </a:r>
                <a:r>
                  <a:rPr lang="en-US" altLang="zh-CN" sz="2000" b="1" baseline="0" dirty="0" smtClean="0"/>
                  <a:t>(</a:t>
                </a:r>
                <a:r>
                  <a:rPr lang="zh-CN" altLang="en-US" sz="2000" b="1" baseline="0" dirty="0" smtClean="0"/>
                  <a:t>完全接受</a:t>
                </a:r>
                <a:r>
                  <a:rPr lang="en-US" altLang="zh-CN" sz="2000" b="1" baseline="0" dirty="0" smtClean="0"/>
                  <a:t>)</a:t>
                </a:r>
                <a:endParaRPr lang="zh-CN" altLang="en-US" sz="2000" b="1" baseline="-25000" dirty="0"/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altLang="zh-CN" sz="1200" i="0" smtClean="0">
                    <a:latin typeface="Cambria Math" panose="02040503050406030204" pitchFamily="18" charset="0"/>
                  </a:rPr>
                  <a:t>φ</a:t>
                </a:r>
                <a:r>
                  <a:rPr lang="en-US" altLang="zh-CN" sz="1200" b="0" i="0" baseline="-25000" smtClean="0">
                    <a:latin typeface="Cambria Math" panose="02040503050406030204" pitchFamily="18" charset="0"/>
                  </a:rPr>
                  <a:t>𝑢𝑣</a:t>
                </a:r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 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接受 </a:t>
                </a:r>
                <a:r>
                  <a:rPr lang="en-US" altLang="zh-CN" sz="1200" baseline="0" dirty="0" smtClean="0"/>
                  <a:t>u </a:t>
                </a:r>
                <a:r>
                  <a:rPr lang="zh-CN" altLang="en-US" sz="1200" baseline="0" dirty="0" smtClean="0"/>
                  <a:t>的 </a:t>
                </a:r>
                <a:r>
                  <a:rPr lang="en-US" altLang="zh-CN" sz="1200" baseline="0" dirty="0" smtClean="0"/>
                  <a:t>opinion </a:t>
                </a:r>
                <a:r>
                  <a:rPr lang="zh-CN" altLang="en-US" sz="1200" baseline="0" dirty="0" smtClean="0"/>
                  <a:t>的可能性</a:t>
                </a:r>
                <a:endParaRPr lang="zh-CN" altLang="en-US" sz="1200" baseline="-25000" dirty="0"/>
              </a:p>
              <a:p>
                <a:pPr algn="l"/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60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7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r>
              <a:rPr lang="zh-CN" altLang="en-US" sz="1200" baseline="0" dirty="0" smtClean="0">
                <a:latin typeface="+mn-lt"/>
                <a:ea typeface="+mn-ea"/>
              </a:rPr>
              <a:t> 为每一个结点都分配一个分数，选出一个分数最大的结点做为一个种子结点</a:t>
            </a:r>
            <a:endParaRPr lang="en-US" altLang="zh-CN" sz="1200" baseline="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+mn-lt"/>
                <a:ea typeface="+mn-ea"/>
              </a:rPr>
              <a:t>重点是采用什么策略为每一个结点分配分数</a:t>
            </a:r>
            <a:endParaRPr lang="en-US" altLang="zh-CN" sz="1200" baseline="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+mn-lt"/>
                <a:ea typeface="+mn-ea"/>
              </a:rPr>
              <a:t>找到一个种子结点后就将该结点删除</a:t>
            </a:r>
            <a:endParaRPr lang="en-US" altLang="zh-CN" sz="1200" baseline="0" dirty="0" smtClean="0"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2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分数高低由当前点所能到达结点的个数影响，也就是说：结点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分数的高低，由以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为起点的最短路径的条数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我们将 由结点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出去的路径乘以相应边的概率的值进行加和即为结点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的最后评分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图的直径是指任意两个顶点间距离的最大值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0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baseline="0" dirty="0" smtClean="0"/>
              <a:t>or </a:t>
            </a:r>
            <a:r>
              <a:rPr lang="zh-CN" altLang="en-US" sz="2400" b="1" baseline="0" dirty="0" smtClean="0"/>
              <a:t>代表初始时每个相邻点的 </a:t>
            </a:r>
            <a:r>
              <a:rPr lang="en-US" altLang="zh-CN" sz="2400" b="1" baseline="0" dirty="0" smtClean="0"/>
              <a:t>opinion </a:t>
            </a:r>
            <a:r>
              <a:rPr lang="zh-CN" altLang="en-US" sz="2400" b="1" baseline="0" dirty="0" smtClean="0"/>
              <a:t>权重值之和，用每条边的概率做为权重</a:t>
            </a:r>
            <a:endParaRPr lang="en-US" altLang="zh-CN" sz="2400" b="1" baseline="0" dirty="0" smtClean="0"/>
          </a:p>
          <a:p>
            <a:r>
              <a:rPr lang="en-US" altLang="zh-CN" sz="2400" b="1" baseline="0" dirty="0" smtClean="0"/>
              <a:t>ai </a:t>
            </a:r>
            <a:r>
              <a:rPr lang="zh-CN" altLang="en-US" sz="2400" b="1" baseline="0" dirty="0" smtClean="0"/>
              <a:t>代表相互影响的权重概率之和</a:t>
            </a:r>
            <a:endParaRPr lang="en-US" altLang="zh-CN" sz="2400" b="1" baseline="0" dirty="0" smtClean="0"/>
          </a:p>
          <a:p>
            <a:r>
              <a:rPr lang="en-US" altLang="zh-CN" sz="2400" b="1" baseline="0" dirty="0" smtClean="0"/>
              <a:t>sci </a:t>
            </a:r>
            <a:r>
              <a:rPr lang="zh-CN" altLang="en-US" sz="2400" b="1" baseline="0" dirty="0" smtClean="0"/>
              <a:t>代表</a:t>
            </a:r>
            <a:endParaRPr lang="zh-CN" altLang="en-US" sz="2400" b="1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895-2BED-4B89-8737-C13053ED3775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061-0F2E-446A-8BCB-2F286E750A5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42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3C72-1350-4498-B7F7-C0D06391B969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62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34A3-1FC5-4C4F-951E-90CBADCF8226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41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24B4-69D0-4189-8037-D7083A6CF5B3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9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972C-4993-4C9C-80E8-5D6204C04177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4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CDB0-C4D4-4F59-A493-F56C87211419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0F26-20FD-4E1B-AB65-52B807B75D6D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A39-0159-4B2E-AD47-D0BB181F4B03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8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B8DA-CAB1-4F56-BC79-34B04FD3BCA3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pPr/>
              <a:t>‹#›</a:t>
            </a:fld>
            <a:r>
              <a:rPr lang="en-US" altLang="zh-CN" smtClean="0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036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A3E3-8796-4C5C-B6C1-801B24CB5A20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2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F594-6A12-459D-9D99-D5E5F495E2EC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4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4570-F52D-43DC-B2E6-EC798EE8C159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93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DD0-5A2B-44DF-AC88-A7E8B48D56E8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65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13BD-3DF7-47AD-9746-A85138DD326A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3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2A3E-3393-4BA4-BA57-78D5CF5B1F15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1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920D-D6CE-4AE5-BA50-0577D0EAB39A}" type="datetime1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32.png"/><Relationship Id="rId21" Type="http://schemas.openxmlformats.org/officeDocument/2006/relationships/image" Target="../media/image43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22.png"/><Relationship Id="rId24" Type="http://schemas.openxmlformats.org/officeDocument/2006/relationships/image" Target="../media/image46.png"/><Relationship Id="rId15" Type="http://schemas.openxmlformats.org/officeDocument/2006/relationships/image" Target="../media/image26.png"/><Relationship Id="rId23" Type="http://schemas.openxmlformats.org/officeDocument/2006/relationships/image" Target="../media/image45.png"/><Relationship Id="rId10" Type="http://schemas.openxmlformats.org/officeDocument/2006/relationships/image" Target="../media/image21.png"/><Relationship Id="rId19" Type="http://schemas.openxmlformats.org/officeDocument/2006/relationships/image" Target="../media/image41.png"/><Relationship Id="rId14" Type="http://schemas.openxmlformats.org/officeDocument/2006/relationships/image" Target="../media/image25.png"/><Relationship Id="rId22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70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8795" y="622300"/>
            <a:ext cx="9297791" cy="14029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Holistic Influence Maximization : Combining Scalability and Efficiency with Opinion-Aware Models.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59971" y="5180401"/>
            <a:ext cx="1902125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altLang="zh-CN" sz="2000" dirty="0"/>
              <a:t>SIGMOD-2016</a:t>
            </a:r>
          </a:p>
          <a:p>
            <a:pPr algn="ctr">
              <a:spcAft>
                <a:spcPts val="450"/>
              </a:spcAft>
            </a:pPr>
            <a:r>
              <a:rPr lang="en-US" altLang="zh-CN" sz="2000" dirty="0"/>
              <a:t>TianzhuWei</a:t>
            </a:r>
          </a:p>
          <a:p>
            <a:pPr algn="ctr">
              <a:spcAft>
                <a:spcPts val="450"/>
              </a:spcAft>
            </a:pPr>
            <a:r>
              <a:rPr lang="en-US" altLang="zh-CN" sz="2000" dirty="0"/>
              <a:t>2016/11</a:t>
            </a:r>
            <a:r>
              <a:rPr lang="en-US" altLang="zh-CN" sz="2000" b="1" dirty="0">
                <a:solidFill>
                  <a:srgbClr val="FF0000"/>
                </a:solidFill>
              </a:rPr>
              <a:t>/?????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8052" y="2718858"/>
            <a:ext cx="6769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Sainyam Galhotra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;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Akhil 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Arora 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 Shourya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Roy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347406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Text and Graph Analytics (TGA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Xerox Research Centre India (XRCI), Bangalore, India</a:t>
            </a:r>
          </a:p>
        </p:txBody>
      </p:sp>
    </p:spTree>
    <p:extLst>
      <p:ext uri="{BB962C8B-B14F-4D97-AF65-F5344CB8AC3E}">
        <p14:creationId xmlns:p14="http://schemas.microsoft.com/office/powerpoint/2010/main" val="9401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61444" y="491342"/>
            <a:ext cx="10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39037" y="522119"/>
            <a:ext cx="2010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Opinion-aware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38" name="椭圆 37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40" name="椭圆 39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44" name="椭圆 43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46" name="直接箭头连接符 45"/>
          <p:cNvCxnSpPr>
            <a:stCxn id="36" idx="5"/>
            <a:endCxn id="44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8" idx="6"/>
            <a:endCxn id="40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0" idx="3"/>
            <a:endCxn id="44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8" idx="2"/>
            <a:endCxn id="36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5944819" y="1296130"/>
            <a:ext cx="1943528" cy="1280931"/>
            <a:chOff x="7897291" y="2147020"/>
            <a:chExt cx="2591370" cy="1707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981" r="-7547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364" r="-5455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981" r="-5660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6667" r="-5556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opinion 结点"/>
          <p:cNvGrpSpPr/>
          <p:nvPr/>
        </p:nvGrpSpPr>
        <p:grpSpPr>
          <a:xfrm>
            <a:off x="4719795" y="850028"/>
            <a:ext cx="4238704" cy="2134336"/>
            <a:chOff x="4879339" y="4697069"/>
            <a:chExt cx="4238704" cy="2134336"/>
          </a:xfrm>
        </p:grpSpPr>
        <p:sp>
          <p:nvSpPr>
            <p:cNvPr id="57" name="文本框 56"/>
            <p:cNvSpPr txBox="1"/>
            <p:nvPr/>
          </p:nvSpPr>
          <p:spPr>
            <a:xfrm>
              <a:off x="4879339" y="5414414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A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597792" y="4697069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B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245333" y="5343050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C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646521" y="6462073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D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873883" y="1540486"/>
            <a:ext cx="2037645" cy="644742"/>
            <a:chOff x="5834472" y="5386780"/>
            <a:chExt cx="2037645" cy="644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6923" r="-10769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BA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6923" r="-6154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683415" y="1476989"/>
                <a:ext cx="6612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5" y="1476989"/>
                <a:ext cx="661270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4587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1645853" y="1481396"/>
                <a:ext cx="7360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853" y="1481396"/>
                <a:ext cx="736034" cy="307777"/>
              </a:xfrm>
              <a:prstGeom prst="rect">
                <a:avLst/>
              </a:prstGeom>
              <a:blipFill rotWithShape="0">
                <a:blip r:embed="rId19"/>
                <a:stretch>
                  <a:fillRect l="-4959" t="-2000" r="-1157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683415" y="2202851"/>
                <a:ext cx="3946850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]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5" y="2202851"/>
                <a:ext cx="3946850" cy="78662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677752" y="3134626"/>
                <a:ext cx="5456558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−1)/2 ]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52" y="3134626"/>
                <a:ext cx="5456558" cy="78662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2683055" y="1476989"/>
                <a:ext cx="741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sc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55" y="1476989"/>
                <a:ext cx="741742" cy="307777"/>
              </a:xfrm>
              <a:prstGeom prst="rect">
                <a:avLst/>
              </a:prstGeom>
              <a:blipFill rotWithShape="0">
                <a:blip r:embed="rId22"/>
                <a:stretch>
                  <a:fillRect l="-3279" t="-1961" r="-1065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677752" y="3972898"/>
                <a:ext cx="3948902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]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52" y="3972898"/>
                <a:ext cx="3948902" cy="78662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677752" y="5271112"/>
                <a:ext cx="5542718" cy="687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52" y="5271112"/>
                <a:ext cx="5542718" cy="68762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9" grpId="0"/>
      <p:bldP spid="73" grpId="0"/>
      <p:bldP spid="74" grpId="0"/>
      <p:bldP spid="75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2250" y="1723598"/>
            <a:ext cx="6408406" cy="35977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2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46" r="49260" b="9699"/>
          <a:stretch/>
        </p:blipFill>
        <p:spPr>
          <a:xfrm>
            <a:off x="388013" y="1764100"/>
            <a:ext cx="8065463" cy="3265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6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255" t="2501" b="-574"/>
          <a:stretch/>
        </p:blipFill>
        <p:spPr>
          <a:xfrm>
            <a:off x="806426" y="1781603"/>
            <a:ext cx="7617502" cy="353497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2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6625" y="1377950"/>
            <a:ext cx="4552950" cy="43815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8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1444" y="491342"/>
            <a:ext cx="180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2235200" y="1905000"/>
            <a:ext cx="431800" cy="1917700"/>
          </a:xfrm>
          <a:prstGeom prst="leftBrace">
            <a:avLst>
              <a:gd name="adj1" fmla="val 5903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9351" y="1651084"/>
            <a:ext cx="219149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Opinion Aware IM</a:t>
            </a:r>
          </a:p>
        </p:txBody>
      </p:sp>
      <p:sp>
        <p:nvSpPr>
          <p:cNvPr id="8" name="矩形 7"/>
          <p:cNvSpPr/>
          <p:nvPr/>
        </p:nvSpPr>
        <p:spPr>
          <a:xfrm>
            <a:off x="2879351" y="3638034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MEO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>
          <a:xfrm>
            <a:off x="3975099" y="3038475"/>
            <a:ext cx="215901" cy="1568450"/>
          </a:xfrm>
          <a:prstGeom prst="leftBrace">
            <a:avLst>
              <a:gd name="adj1" fmla="val 5903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34846" y="2639922"/>
            <a:ext cx="2395207" cy="2365556"/>
            <a:chOff x="6382267" y="2011255"/>
            <a:chExt cx="2395207" cy="2365556"/>
          </a:xfrm>
        </p:grpSpPr>
        <p:sp>
          <p:nvSpPr>
            <p:cNvPr id="11" name="矩形 10"/>
            <p:cNvSpPr/>
            <p:nvPr/>
          </p:nvSpPr>
          <p:spPr>
            <a:xfrm>
              <a:off x="6382267" y="2011255"/>
              <a:ext cx="10695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EaSyIM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388843" y="3554629"/>
              <a:ext cx="8659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OSIM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382267" y="2444906"/>
              <a:ext cx="23952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Opinion-oblivious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388843" y="3976701"/>
              <a:ext cx="20100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Opinion-aware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59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577" y="2886543"/>
            <a:ext cx="29835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7200" b="1" spc="45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99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566685" y="3751335"/>
                <a:ext cx="4273349" cy="79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/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/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dirty="0"/>
                                <m:t> 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685" y="3751335"/>
                <a:ext cx="4273349" cy="7954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5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61444" y="491342"/>
            <a:ext cx="1343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OutLin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625850" y="1258398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Maximization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25850" y="2460005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Opinion Aware IM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625850" y="3661612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MEO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625850" y="4863220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673600" y="1993899"/>
            <a:ext cx="181782" cy="3669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673600" y="3174558"/>
            <a:ext cx="181782" cy="3669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4673600" y="4403352"/>
            <a:ext cx="181782" cy="3669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7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5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1444" y="491342"/>
            <a:ext cx="3607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Influence Maximization</a:t>
            </a:r>
          </a:p>
        </p:txBody>
      </p:sp>
      <p:sp>
        <p:nvSpPr>
          <p:cNvPr id="4" name="椭圆 3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6" name="椭圆 5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7" name="椭圆 6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8" name="直接箭头连接符 7"/>
          <p:cNvCxnSpPr>
            <a:stCxn id="5" idx="2"/>
            <a:endCxn id="4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6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7" idx="6"/>
          </p:cNvCxnSpPr>
          <p:nvPr/>
        </p:nvCxnSpPr>
        <p:spPr>
          <a:xfrm flipH="1">
            <a:off x="7035919" y="2080340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5"/>
            <a:endCxn id="7" idx="2"/>
          </p:cNvCxnSpPr>
          <p:nvPr/>
        </p:nvCxnSpPr>
        <p:spPr>
          <a:xfrm>
            <a:off x="5538530" y="2123432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105709" y="3068762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Threshold 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024139" y="2176039"/>
                <a:ext cx="1857240" cy="825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100" i="1" baseline="-25000">
                              <a:latin typeface="Cambria Math" panose="02040503050406030204" pitchFamily="18" charset="0"/>
                            </a:rPr>
                            <m:t>𝑢𝑣</m:t>
                          </m:r>
                        </m:e>
                      </m:nary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 ≥ </m:t>
                      </m:r>
                      <m:r>
                        <a:rPr lang="zh-CN" altLang="en-US" sz="21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100" i="1" baseline="-2500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100" baseline="-25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39" y="2176039"/>
                <a:ext cx="1857240" cy="8258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左大括号 25"/>
          <p:cNvSpPr/>
          <p:nvPr/>
        </p:nvSpPr>
        <p:spPr>
          <a:xfrm>
            <a:off x="763700" y="3185893"/>
            <a:ext cx="207559" cy="895534"/>
          </a:xfrm>
          <a:prstGeom prst="leftBrace">
            <a:avLst>
              <a:gd name="adj1" fmla="val 120054"/>
              <a:gd name="adj2" fmla="val 510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05709" y="3856140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Independent Cascade 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cxnSp>
        <p:nvCxnSpPr>
          <p:cNvPr id="34" name="直接箭头连接符 33"/>
          <p:cNvCxnSpPr>
            <a:stCxn id="5" idx="2"/>
            <a:endCxn id="4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5" idx="6"/>
            <a:endCxn id="6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" idx="5"/>
            <a:endCxn id="7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3"/>
            <a:endCxn id="7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971259" y="1255245"/>
            <a:ext cx="1694695" cy="1362130"/>
            <a:chOff x="542963" y="1533101"/>
            <a:chExt cx="1694695" cy="1362130"/>
          </a:xfrm>
        </p:grpSpPr>
        <p:sp>
          <p:nvSpPr>
            <p:cNvPr id="14" name="矩形 13"/>
            <p:cNvSpPr/>
            <p:nvPr/>
          </p:nvSpPr>
          <p:spPr>
            <a:xfrm>
              <a:off x="542963" y="1533101"/>
              <a:ext cx="14943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Seed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42963" y="2013389"/>
              <a:ext cx="16946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Active Node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42963" y="2495121"/>
              <a:ext cx="10402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Spread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970455" y="684163"/>
            <a:ext cx="3787882" cy="2471998"/>
            <a:chOff x="4970455" y="684163"/>
            <a:chExt cx="3787882" cy="2471998"/>
          </a:xfrm>
        </p:grpSpPr>
        <p:grpSp>
          <p:nvGrpSpPr>
            <p:cNvPr id="33" name="组合 32"/>
            <p:cNvGrpSpPr/>
            <p:nvPr/>
          </p:nvGrpSpPr>
          <p:grpSpPr>
            <a:xfrm>
              <a:off x="5822535" y="1154758"/>
              <a:ext cx="2273559" cy="1496143"/>
              <a:chOff x="7762148" y="2049217"/>
              <a:chExt cx="3031411" cy="19948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/>
                  <p:cNvSpPr/>
                  <p:nvPr/>
                </p:nvSpPr>
                <p:spPr>
                  <a:xfrm>
                    <a:off x="7774668" y="2049217"/>
                    <a:ext cx="779616" cy="5239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矩形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4668" y="2049217"/>
                    <a:ext cx="779616" cy="52399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7762148" y="3520083"/>
                    <a:ext cx="794832" cy="5239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2148" y="3520083"/>
                    <a:ext cx="794832" cy="52399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矩形 30"/>
                  <p:cNvSpPr/>
                  <p:nvPr/>
                </p:nvSpPr>
                <p:spPr>
                  <a:xfrm>
                    <a:off x="10007277" y="3517382"/>
                    <a:ext cx="786282" cy="5239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𝐶𝐷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矩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07277" y="3517382"/>
                    <a:ext cx="786282" cy="52399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矩形 31"/>
                  <p:cNvSpPr/>
                  <p:nvPr/>
                </p:nvSpPr>
                <p:spPr>
                  <a:xfrm>
                    <a:off x="9973861" y="2106050"/>
                    <a:ext cx="812616" cy="5239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矩形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73861" y="2106050"/>
                    <a:ext cx="812616" cy="52399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/>
                <p:cNvSpPr/>
                <p:nvPr/>
              </p:nvSpPr>
              <p:spPr>
                <a:xfrm>
                  <a:off x="4970455" y="2122345"/>
                  <a:ext cx="537135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3" name="矩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455" y="2122345"/>
                  <a:ext cx="537135" cy="45313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/>
                <p:cNvSpPr/>
                <p:nvPr/>
              </p:nvSpPr>
              <p:spPr>
                <a:xfrm>
                  <a:off x="6647080" y="2703024"/>
                  <a:ext cx="555986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080" y="2703024"/>
                  <a:ext cx="555986" cy="45313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/>
                <p:cNvSpPr/>
                <p:nvPr/>
              </p:nvSpPr>
              <p:spPr>
                <a:xfrm>
                  <a:off x="8218702" y="2122344"/>
                  <a:ext cx="539635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5" name="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702" y="2122344"/>
                  <a:ext cx="539635" cy="45313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6585746" y="684163"/>
                  <a:ext cx="547201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746" y="684163"/>
                  <a:ext cx="547201" cy="45313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4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0.0467 -0.25393 " pathEditMode="relative" rAng="0" ptsTypes="AA">
                                      <p:cBhvr>
                                        <p:cTn id="8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  <p:bldP spid="17" grpId="0"/>
      <p:bldP spid="26" grpId="0" animBg="1"/>
      <p:bldP spid="26" grpId="1" animBg="1"/>
      <p:bldP spid="27" grpId="0"/>
      <p:bldP spid="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907056" y="1219617"/>
            <a:ext cx="2026756" cy="1341012"/>
            <a:chOff x="7897291" y="2147020"/>
            <a:chExt cx="2702340" cy="1788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7908706" y="2167032"/>
                  <a:ext cx="539805" cy="4008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539805" cy="4008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910" r="-746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7897291" y="3512962"/>
                  <a:ext cx="555024" cy="4008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555024" cy="4008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47" r="-735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0008050" y="2147020"/>
                  <a:ext cx="542969" cy="4008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542969" cy="4008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82" r="-7576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0053157" y="3534155"/>
                  <a:ext cx="546474" cy="4008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546474" cy="4008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910" r="-746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矩形 8"/>
          <p:cNvSpPr/>
          <p:nvPr/>
        </p:nvSpPr>
        <p:spPr>
          <a:xfrm>
            <a:off x="479463" y="3423968"/>
            <a:ext cx="81350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lphaLcParenR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node is considered to be contributing fully and positively towards the spread of information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9463" y="4351838"/>
            <a:ext cx="71583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lphaLcParenR" startAt="2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newly active node is always considered to perceive the information with the same intent as that of the node that activated it</a:t>
            </a:r>
          </a:p>
        </p:txBody>
      </p:sp>
      <p:sp>
        <p:nvSpPr>
          <p:cNvPr id="11" name="矩形 10"/>
          <p:cNvSpPr/>
          <p:nvPr/>
        </p:nvSpPr>
        <p:spPr>
          <a:xfrm>
            <a:off x="261444" y="491342"/>
            <a:ext cx="3607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Influence Maximization</a:t>
            </a:r>
          </a:p>
        </p:txBody>
      </p:sp>
      <p:sp>
        <p:nvSpPr>
          <p:cNvPr id="12" name="椭圆 11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13" name="椭圆 12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14" name="椭圆 13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15" name="椭圆 14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365640" y="1298092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Independent Cascade 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cxnSp>
        <p:nvCxnSpPr>
          <p:cNvPr id="17" name="直接箭头连接符 16"/>
          <p:cNvCxnSpPr>
            <a:stCxn id="12" idx="5"/>
            <a:endCxn id="15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6"/>
            <a:endCxn id="14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2"/>
            <a:endCxn id="12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4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4455055" y="3580751"/>
                <a:ext cx="3717621" cy="969496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dashDot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4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altLang="zh-CN" sz="2400" dirty="0">
                    <a:solidFill>
                      <a:srgbClr val="7030A0"/>
                    </a:solidFill>
                  </a:rPr>
                  <a:t>=0.5 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u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agrees with v half of the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time  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055" y="3580751"/>
                <a:ext cx="3717621" cy="969496"/>
              </a:xfrm>
              <a:prstGeom prst="rect">
                <a:avLst/>
              </a:prstGeom>
              <a:blipFill rotWithShape="0">
                <a:blip r:embed="rId3"/>
                <a:stretch>
                  <a:fillRect b="-7317"/>
                </a:stretch>
              </a:blipFill>
              <a:ln w="28575">
                <a:solidFill>
                  <a:srgbClr val="00B0F0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297080" y="2207124"/>
            <a:ext cx="1175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</a:t>
            </a:r>
            <a:endParaRPr lang="zh-CN" altLang="en-US" sz="2000" dirty="0"/>
          </a:p>
        </p:txBody>
      </p:sp>
      <p:grpSp>
        <p:nvGrpSpPr>
          <p:cNvPr id="17" name="positive"/>
          <p:cNvGrpSpPr/>
          <p:nvPr/>
        </p:nvGrpSpPr>
        <p:grpSpPr>
          <a:xfrm>
            <a:off x="2475659" y="3580751"/>
            <a:ext cx="973728" cy="831786"/>
            <a:chOff x="500130" y="4973779"/>
            <a:chExt cx="1560300" cy="13328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26" y="4973779"/>
              <a:ext cx="735106" cy="735107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500130" y="5788792"/>
              <a:ext cx="1560300" cy="5178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F251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negative</a:t>
              </a:r>
              <a:endParaRPr lang="zh-CN" altLang="en-US" sz="1500" dirty="0"/>
            </a:p>
          </p:txBody>
        </p:sp>
      </p:grpSp>
      <p:grpSp>
        <p:nvGrpSpPr>
          <p:cNvPr id="18" name="neutral"/>
          <p:cNvGrpSpPr/>
          <p:nvPr/>
        </p:nvGrpSpPr>
        <p:grpSpPr>
          <a:xfrm>
            <a:off x="3812632" y="3588111"/>
            <a:ext cx="833883" cy="824425"/>
            <a:chOff x="2458696" y="4925956"/>
            <a:chExt cx="1325074" cy="131004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631" y="4925956"/>
              <a:ext cx="735106" cy="735106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2458696" y="5722478"/>
              <a:ext cx="1325074" cy="513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9D55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neutral</a:t>
              </a:r>
              <a:endParaRPr lang="zh-CN" altLang="en-US" sz="1500" dirty="0"/>
            </a:p>
          </p:txBody>
        </p:sp>
      </p:grpSp>
      <p:grpSp>
        <p:nvGrpSpPr>
          <p:cNvPr id="20" name="negative"/>
          <p:cNvGrpSpPr/>
          <p:nvPr/>
        </p:nvGrpSpPr>
        <p:grpSpPr>
          <a:xfrm>
            <a:off x="5009760" y="3586536"/>
            <a:ext cx="903196" cy="828776"/>
            <a:chOff x="3872184" y="4966835"/>
            <a:chExt cx="1379687" cy="123434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662" y="4966835"/>
              <a:ext cx="735107" cy="735106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3872184" y="5719870"/>
              <a:ext cx="1379687" cy="4813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11D4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positive</a:t>
              </a:r>
              <a:endParaRPr lang="zh-CN" altLang="en-US" sz="15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297080" y="2994706"/>
            <a:ext cx="15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Interaction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2270438" y="2943906"/>
                <a:ext cx="504369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altLang="zh-CN" sz="2400" i="1" baseline="-25000">
                          <a:latin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lang="zh-CN" altLang="en-US" sz="2400" baseline="-250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38" y="2943906"/>
                <a:ext cx="504369" cy="360804"/>
              </a:xfrm>
              <a:prstGeom prst="rect">
                <a:avLst/>
              </a:prstGeom>
              <a:blipFill rotWithShape="0">
                <a:blip r:embed="rId7"/>
                <a:stretch>
                  <a:fillRect l="-16867" r="-3614" b="-30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141595" y="2250301"/>
                <a:ext cx="12681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 i="1" baseline="-2500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endParaRPr lang="zh-CN" altLang="en-US" sz="2000" baseline="-250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595" y="2250301"/>
                <a:ext cx="1268168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6731" t="-1961" r="-913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1240188" y="3580751"/>
                <a:ext cx="2564869" cy="969496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dashDot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4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altLang="zh-CN" sz="2400" dirty="0">
                    <a:solidFill>
                      <a:srgbClr val="7030A0"/>
                    </a:solidFill>
                  </a:rPr>
                  <a:t>=0 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v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never agrees with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 </a:t>
                </a: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88" y="3580751"/>
                <a:ext cx="2564869" cy="969496"/>
              </a:xfrm>
              <a:prstGeom prst="rect">
                <a:avLst/>
              </a:prstGeom>
              <a:blipFill rotWithShape="0">
                <a:blip r:embed="rId9"/>
                <a:stretch>
                  <a:fillRect r="-1174" b="-7317"/>
                </a:stretch>
              </a:blipFill>
              <a:ln w="28575">
                <a:solidFill>
                  <a:srgbClr val="00B0F0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>
            <a:off x="261444" y="491342"/>
            <a:ext cx="5092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Opinion-cum-Interaction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54" name="椭圆 53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55" name="椭圆 54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56" name="椭圆 55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57" name="直接箭头连接符 56"/>
          <p:cNvCxnSpPr>
            <a:stCxn id="53" idx="5"/>
            <a:endCxn id="56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6"/>
            <a:endCxn id="55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5" idx="3"/>
            <a:endCxn id="56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4" idx="2"/>
            <a:endCxn id="53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5944819" y="1296130"/>
            <a:ext cx="1943528" cy="1280931"/>
            <a:chOff x="7897291" y="2147020"/>
            <a:chExt cx="2591370" cy="1707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981" r="-7547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364" r="-5455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981" r="-5660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6667" r="-5556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opinion 结点"/>
          <p:cNvGrpSpPr/>
          <p:nvPr/>
        </p:nvGrpSpPr>
        <p:grpSpPr>
          <a:xfrm>
            <a:off x="4719795" y="850028"/>
            <a:ext cx="4238704" cy="2134336"/>
            <a:chOff x="4879339" y="4697069"/>
            <a:chExt cx="4238704" cy="2134336"/>
          </a:xfrm>
        </p:grpSpPr>
        <p:sp>
          <p:nvSpPr>
            <p:cNvPr id="70" name="文本框 69"/>
            <p:cNvSpPr txBox="1"/>
            <p:nvPr/>
          </p:nvSpPr>
          <p:spPr>
            <a:xfrm>
              <a:off x="4879339" y="5414414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A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597792" y="4697069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B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8245333" y="5343050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C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646521" y="6462073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D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73883" y="1540486"/>
            <a:ext cx="2037645" cy="644742"/>
            <a:chOff x="5834472" y="5386780"/>
            <a:chExt cx="2037645" cy="644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/>
                <p:cNvSpPr txBox="1"/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6923" r="-10769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BA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6923" r="-6154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矩形 77"/>
          <p:cNvSpPr/>
          <p:nvPr/>
        </p:nvSpPr>
        <p:spPr>
          <a:xfrm>
            <a:off x="297080" y="1395898"/>
            <a:ext cx="4450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OI</a:t>
            </a:r>
            <a:r>
              <a:rPr lang="en-US" altLang="zh-CN" sz="2000" dirty="0" smtClean="0"/>
              <a:t> serves as extension over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IC</a:t>
            </a:r>
            <a:r>
              <a:rPr lang="en-US" altLang="zh-CN" sz="2000" dirty="0" smtClean="0"/>
              <a:t> and LT</a:t>
            </a:r>
            <a:endParaRPr lang="zh-CN" altLang="en-US" sz="2000" dirty="0"/>
          </a:p>
        </p:txBody>
      </p:sp>
      <p:sp>
        <p:nvSpPr>
          <p:cNvPr id="79" name="矩形 78"/>
          <p:cNvSpPr/>
          <p:nvPr/>
        </p:nvSpPr>
        <p:spPr>
          <a:xfrm>
            <a:off x="297080" y="3785685"/>
            <a:ext cx="21467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Opinion change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160425" y="4725769"/>
                <a:ext cx="2566793" cy="708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25" y="4725769"/>
                <a:ext cx="2566793" cy="70865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300056" y="4337894"/>
                <a:ext cx="4572000" cy="11936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α = 0 with a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zh-CN" alt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α </a:t>
                </a:r>
                <a:r>
                  <a:rPr lang="zh-CN" altLang="en-US" sz="2000" dirty="0"/>
                  <a:t>= 1 with a probability </a:t>
                </a:r>
                <a:r>
                  <a:rPr lang="zh-CN" alt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056" y="4337894"/>
                <a:ext cx="4572000" cy="1193660"/>
              </a:xfrm>
              <a:prstGeom prst="rect">
                <a:avLst/>
              </a:prstGeom>
              <a:blipFill rotWithShape="0">
                <a:blip r:embed="rId19"/>
                <a:stretch>
                  <a:fillRect l="-1333" b="-3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" decel="10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decel="100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3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"/>
                            </p:stCondLst>
                            <p:childTnLst>
                              <p:par>
                                <p:cTn id="116" presetID="7" presetClass="emph" presetSubtype="2" accel="1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2" grpId="0"/>
      <p:bldP spid="45" grpId="0"/>
      <p:bldP spid="49" grpId="0"/>
      <p:bldP spid="21" grpId="0"/>
      <p:bldP spid="50" grpId="0" animBg="1"/>
      <p:bldP spid="50" grpId="1" animBg="1"/>
      <p:bldP spid="78" grpId="0"/>
      <p:bldP spid="79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41085" y="2846312"/>
                <a:ext cx="6837064" cy="814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&lt;0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,∀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85" y="2846312"/>
                <a:ext cx="6837064" cy="8149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61444" y="491342"/>
            <a:ext cx="6083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Maximizing the Effective Opinion (MEO)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41085" y="1676007"/>
                <a:ext cx="3443122" cy="3594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85" y="1676007"/>
                <a:ext cx="3443122" cy="359457"/>
              </a:xfrm>
              <a:prstGeom prst="rect">
                <a:avLst/>
              </a:prstGeom>
              <a:blipFill rotWithShape="0">
                <a:blip r:embed="rId5"/>
                <a:stretch>
                  <a:fillRect l="-531" b="-25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1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633091" y="1493281"/>
            <a:ext cx="2565964" cy="656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for(i=1;i&lt;=k;i++)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193965" y="2810572"/>
            <a:ext cx="3530976" cy="835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Assignment </a:t>
            </a:r>
            <a:r>
              <a:rPr lang="en-US" altLang="zh-CN" sz="2400" dirty="0">
                <a:solidFill>
                  <a:srgbClr val="FF0000"/>
                </a:solidFill>
              </a:rPr>
              <a:t>score</a:t>
            </a:r>
            <a:r>
              <a:rPr lang="en-US" altLang="zh-CN" sz="2400" dirty="0">
                <a:solidFill>
                  <a:schemeClr val="tx1"/>
                </a:solidFill>
              </a:rPr>
              <a:t> to every node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107651" y="4371860"/>
            <a:ext cx="3583073" cy="53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Select the max score node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21"/>
              <p:cNvSpPr/>
              <p:nvPr/>
            </p:nvSpPr>
            <p:spPr>
              <a:xfrm>
                <a:off x="2043428" y="5530514"/>
                <a:ext cx="3745291" cy="5681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S =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{max score node}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28" y="5530514"/>
                <a:ext cx="3745291" cy="568188"/>
              </a:xfrm>
              <a:prstGeom prst="roundRect">
                <a:avLst/>
              </a:prstGeom>
              <a:blipFill rotWithShape="0">
                <a:blip r:embed="rId3"/>
                <a:stretch>
                  <a:fillRect b="-1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58572" y="1362775"/>
            <a:ext cx="1287532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Budget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705479" y="2233251"/>
            <a:ext cx="210594" cy="4874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3712781" y="3789025"/>
            <a:ext cx="210594" cy="4874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3705479" y="4978922"/>
            <a:ext cx="210594" cy="4874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22" idx="1"/>
            <a:endCxn id="2" idx="1"/>
          </p:cNvCxnSpPr>
          <p:nvPr/>
        </p:nvCxnSpPr>
        <p:spPr>
          <a:xfrm rot="10800000" flipH="1">
            <a:off x="2043427" y="1821684"/>
            <a:ext cx="589663" cy="3992924"/>
          </a:xfrm>
          <a:prstGeom prst="bentConnector3">
            <a:avLst>
              <a:gd name="adj1" fmla="val -38768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左大括号 30"/>
          <p:cNvSpPr/>
          <p:nvPr/>
        </p:nvSpPr>
        <p:spPr>
          <a:xfrm>
            <a:off x="6103577" y="2359599"/>
            <a:ext cx="181110" cy="1617102"/>
          </a:xfrm>
          <a:prstGeom prst="leftBrace">
            <a:avLst>
              <a:gd name="adj1" fmla="val 60892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" name="组合 2"/>
          <p:cNvGrpSpPr/>
          <p:nvPr/>
        </p:nvGrpSpPr>
        <p:grpSpPr>
          <a:xfrm>
            <a:off x="6382267" y="2011255"/>
            <a:ext cx="2395207" cy="2365556"/>
            <a:chOff x="6382267" y="2011255"/>
            <a:chExt cx="2395207" cy="2365556"/>
          </a:xfrm>
        </p:grpSpPr>
        <p:sp>
          <p:nvSpPr>
            <p:cNvPr id="34" name="矩形 33"/>
            <p:cNvSpPr/>
            <p:nvPr/>
          </p:nvSpPr>
          <p:spPr>
            <a:xfrm>
              <a:off x="6382267" y="2011255"/>
              <a:ext cx="10695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EaSyIM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388843" y="3554629"/>
              <a:ext cx="8659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OSIM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382267" y="2444906"/>
              <a:ext cx="23952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Opinion-oblivious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388843" y="3976701"/>
              <a:ext cx="20100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Opinion-aware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61444" y="491342"/>
            <a:ext cx="2828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5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22" grpId="0" animBg="1"/>
      <p:bldP spid="6" grpId="0"/>
      <p:bldP spid="19" grpId="0" animBg="1"/>
      <p:bldP spid="26" grpId="0" animBg="1"/>
      <p:bldP spid="27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785558" y="1384694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8" name="椭圆 7"/>
          <p:cNvSpPr/>
          <p:nvPr/>
        </p:nvSpPr>
        <p:spPr>
          <a:xfrm>
            <a:off x="7071716" y="964296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9" name="椭圆 8"/>
          <p:cNvSpPr/>
          <p:nvPr/>
        </p:nvSpPr>
        <p:spPr>
          <a:xfrm>
            <a:off x="8233248" y="1384694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10" name="椭圆 9"/>
          <p:cNvSpPr/>
          <p:nvPr/>
        </p:nvSpPr>
        <p:spPr>
          <a:xfrm>
            <a:off x="7071716" y="1825513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11" name="直接箭头连接符 10"/>
          <p:cNvCxnSpPr>
            <a:stCxn id="8" idx="2"/>
            <a:endCxn id="7" idx="7"/>
          </p:cNvCxnSpPr>
          <p:nvPr/>
        </p:nvCxnSpPr>
        <p:spPr>
          <a:xfrm flipH="1">
            <a:off x="6068163" y="1121850"/>
            <a:ext cx="1003554" cy="308991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6"/>
            <a:endCxn id="9" idx="1"/>
          </p:cNvCxnSpPr>
          <p:nvPr/>
        </p:nvCxnSpPr>
        <p:spPr>
          <a:xfrm>
            <a:off x="7402808" y="1121850"/>
            <a:ext cx="878928" cy="308991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3"/>
            <a:endCxn id="10" idx="6"/>
          </p:cNvCxnSpPr>
          <p:nvPr/>
        </p:nvCxnSpPr>
        <p:spPr>
          <a:xfrm flipH="1">
            <a:off x="7402808" y="1653654"/>
            <a:ext cx="878928" cy="329412"/>
          </a:xfrm>
          <a:prstGeom prst="straightConnector1">
            <a:avLst/>
          </a:prstGeom>
          <a:ln w="34925">
            <a:solidFill>
              <a:schemeClr val="tx1"/>
            </a:solidFill>
            <a:headEnd type="arrow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5"/>
            <a:endCxn id="10" idx="2"/>
          </p:cNvCxnSpPr>
          <p:nvPr/>
        </p:nvCxnSpPr>
        <p:spPr>
          <a:xfrm>
            <a:off x="6068163" y="1653654"/>
            <a:ext cx="1003554" cy="329412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1444" y="491342"/>
            <a:ext cx="1249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EaSyIM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71370" y="522119"/>
            <a:ext cx="2395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Opinion-oblivious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43" y="1699801"/>
            <a:ext cx="49243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node </a:t>
            </a:r>
            <a:r>
              <a:rPr lang="zh-CN" altLang="en-US" sz="2000" dirty="0">
                <a:solidFill>
                  <a:srgbClr val="FF0000"/>
                </a:solidFill>
              </a:rPr>
              <a:t>v</a:t>
            </a:r>
            <a:r>
              <a:rPr lang="zh-CN" altLang="en-US" sz="2000" dirty="0"/>
              <a:t> to get activated by a seed </a:t>
            </a:r>
            <a:r>
              <a:rPr lang="zh-CN" altLang="en-US" sz="2000" dirty="0" smtClean="0"/>
              <a:t>node </a:t>
            </a:r>
            <a:r>
              <a:rPr lang="zh-CN" altLang="en-US" sz="2000" dirty="0" smtClean="0">
                <a:solidFill>
                  <a:srgbClr val="FF0000"/>
                </a:solidFill>
              </a:rPr>
              <a:t>u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is dependent upon the number </a:t>
            </a:r>
            <a:r>
              <a:rPr lang="zh-CN" altLang="en-US" sz="2000" dirty="0">
                <a:solidFill>
                  <a:srgbClr val="FF0000"/>
                </a:solidFill>
              </a:rPr>
              <a:t>of simple paths </a:t>
            </a:r>
            <a:r>
              <a:rPr lang="zh-CN" altLang="en-US" sz="2000" dirty="0"/>
              <a:t>from u to </a:t>
            </a:r>
            <a:r>
              <a:rPr lang="zh-CN" altLang="en-US" sz="2000" dirty="0" smtClean="0"/>
              <a:t>v 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92343" y="2970961"/>
            <a:ext cx="58052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T</a:t>
            </a:r>
            <a:r>
              <a:rPr lang="zh-CN" altLang="en-US" sz="2000" dirty="0" smtClean="0"/>
              <a:t>he </a:t>
            </a:r>
            <a:r>
              <a:rPr lang="zh-CN" altLang="en-US" sz="2000" dirty="0"/>
              <a:t>number of paths from a node u to all other nodes v ∈ V \ {u} can be used to assign a score to </a:t>
            </a:r>
            <a:r>
              <a:rPr lang="zh-CN" altLang="en-US" sz="2000" dirty="0" smtClean="0"/>
              <a:t>u .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908718" y="4225131"/>
                <a:ext cx="26660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718" y="4225131"/>
                <a:ext cx="2666051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602" t="-1961" r="-297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658228" y="5079192"/>
                <a:ext cx="4394473" cy="932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(1+∆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228" y="5079192"/>
                <a:ext cx="4394473" cy="932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/>
              <p:cNvSpPr/>
              <p:nvPr/>
            </p:nvSpPr>
            <p:spPr>
              <a:xfrm>
                <a:off x="3568544" y="1569675"/>
                <a:ext cx="2000226" cy="6253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for each 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544" y="1569675"/>
                <a:ext cx="2000226" cy="625343"/>
              </a:xfrm>
              <a:prstGeom prst="roundRect">
                <a:avLst/>
              </a:prstGeom>
              <a:blipFill rotWithShape="0">
                <a:blip r:embed="rId2"/>
                <a:stretch>
                  <a:fillRect t="-9524" b="-2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箭头 4"/>
          <p:cNvSpPr/>
          <p:nvPr/>
        </p:nvSpPr>
        <p:spPr>
          <a:xfrm>
            <a:off x="4372350" y="2307143"/>
            <a:ext cx="204189" cy="3411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/>
              <p:cNvSpPr/>
              <p:nvPr/>
            </p:nvSpPr>
            <p:spPr>
              <a:xfrm>
                <a:off x="3521385" y="2770873"/>
                <a:ext cx="2105598" cy="3804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圆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385" y="2770873"/>
                <a:ext cx="2105598" cy="380435"/>
              </a:xfrm>
              <a:prstGeom prst="roundRect">
                <a:avLst/>
              </a:prstGeom>
              <a:blipFill rotWithShape="0">
                <a:blip r:embed="rId3"/>
                <a:stretch>
                  <a:fillRect t="-9375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/>
              <p:cNvSpPr/>
              <p:nvPr/>
            </p:nvSpPr>
            <p:spPr>
              <a:xfrm>
                <a:off x="3568544" y="3686355"/>
                <a:ext cx="1838391" cy="6137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for each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𝑂𝑢𝑡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544" y="3686355"/>
                <a:ext cx="1838391" cy="613786"/>
              </a:xfrm>
              <a:prstGeom prst="roundRect">
                <a:avLst/>
              </a:prstGeom>
              <a:blipFill rotWithShape="0">
                <a:blip r:embed="rId4"/>
                <a:stretch>
                  <a:fillRect t="-11765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/>
          <p:cNvSpPr/>
          <p:nvPr/>
        </p:nvSpPr>
        <p:spPr>
          <a:xfrm>
            <a:off x="4372350" y="3283602"/>
            <a:ext cx="204189" cy="316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/>
              <p:cNvSpPr/>
              <p:nvPr/>
            </p:nvSpPr>
            <p:spPr>
              <a:xfrm>
                <a:off x="2972777" y="4725899"/>
                <a:ext cx="3268604" cy="6657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US" altLang="zh-CN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77" y="4725899"/>
                <a:ext cx="3268604" cy="665740"/>
              </a:xfrm>
              <a:prstGeom prst="roundRect">
                <a:avLst/>
              </a:prstGeom>
              <a:blipFill rotWithShape="0"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箭头 9"/>
          <p:cNvSpPr/>
          <p:nvPr/>
        </p:nvSpPr>
        <p:spPr>
          <a:xfrm>
            <a:off x="4372350" y="4374502"/>
            <a:ext cx="204189" cy="316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1444" y="491342"/>
            <a:ext cx="1249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EaSyIM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71370" y="522119"/>
            <a:ext cx="2395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Opinion-oblivious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8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6581</TotalTime>
  <Words>1173</Words>
  <Application>Microsoft Office PowerPoint</Application>
  <PresentationFormat>全屏显示(4:3)</PresentationFormat>
  <Paragraphs>208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Tahoma</vt:lpstr>
      <vt:lpstr>Office 主题​​</vt:lpstr>
      <vt:lpstr>Holistic Influence Maximization : Combining Scalability and Efficiency with Opinion-Aware Models.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prepared in a sparse world:The case of KNN graph construction</dc:title>
  <dc:creator>tianzhu wei</dc:creator>
  <cp:lastModifiedBy>weitianzhu</cp:lastModifiedBy>
  <cp:revision>1901</cp:revision>
  <dcterms:created xsi:type="dcterms:W3CDTF">2016-08-04T01:53:59Z</dcterms:created>
  <dcterms:modified xsi:type="dcterms:W3CDTF">2016-11-09T09:04:05Z</dcterms:modified>
</cp:coreProperties>
</file>