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2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1230" autoAdjust="0"/>
  </p:normalViewPr>
  <p:slideViewPr>
    <p:cSldViewPr>
      <p:cViewPr varScale="1">
        <p:scale>
          <a:sx n="81" d="100"/>
          <a:sy n="81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7C5A-F916-4952-BE95-0141AF484F59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0DD47-35C6-484C-A3B7-03D53EAC2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3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D47-35C6-484C-A3B7-03D53EAC2E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6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介绍什么？？介绍这个算法要求解的问题？这里不涉及</a:t>
            </a:r>
            <a:r>
              <a:rPr lang="en-US" altLang="zh-CN" dirty="0" smtClean="0"/>
              <a:t>IL</a:t>
            </a:r>
            <a:r>
              <a:rPr lang="zh-CN" altLang="en-US" dirty="0" smtClean="0"/>
              <a:t>算法，只是要提出问题即可，引出我们要求解的问题，以及用到的一些概念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D47-35C6-484C-A3B7-03D53EAC2E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D47-35C6-484C-A3B7-03D53EAC2E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6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EC2D-8A0C-4904-AB99-4103EE34BF51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8A7E-D4C7-4904-8B7D-145995D4C433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C39D-9A48-4EAB-BF34-B83D5126ADC5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2ADF-1CF1-474C-9677-8394E051936A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8A0-1C8E-4ACB-A083-EB4F11542A1B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AD6-FD2C-45F3-90D1-1D072B42CD7D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14F0-B26F-4ACC-8F32-9D228256265B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4BFE-80A3-416A-B5E1-2E3772199E38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D48F-49CC-4749-B183-DC7503040C91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ECA3-9F37-47A9-9D25-1E0B81BF3B88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02CD-0D62-4C68-AE34-FD254D44A34F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2957" y="1785938"/>
            <a:ext cx="755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The Indexed Lookup Eager Algorithm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3725-0332-4EDE-8A14-B39B6D65B629}" type="datetime1">
              <a:rPr lang="zh-CN" altLang="en-US" smtClean="0"/>
              <a:t>2016/1/17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43648" y="4934636"/>
            <a:ext cx="2486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SIGMOD 2005</a:t>
            </a:r>
          </a:p>
          <a:p>
            <a:pPr algn="ctr"/>
            <a:r>
              <a:rPr lang="en-US" altLang="zh-CN" sz="2000" dirty="0" smtClean="0"/>
              <a:t>Weitianzhu</a:t>
            </a:r>
            <a:endParaRPr lang="en-US" altLang="zh-CN" sz="2000" dirty="0"/>
          </a:p>
          <a:p>
            <a:pPr algn="ctr"/>
            <a:r>
              <a:rPr lang="en-US" altLang="zh-CN" sz="2000" dirty="0" smtClean="0"/>
              <a:t>2015.12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628651" y="3266981"/>
            <a:ext cx="40153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Yu Xu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Department of Computer Science &amp; Engineering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University of California, San Diego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yxu@cs.ucsd.edu</a:t>
            </a:r>
            <a:endParaRPr lang="zh-CN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4716016" y="3284984"/>
            <a:ext cx="4211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Yannis Papakonstantinou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Department of Computer Science &amp; Engineering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University of California, San Diego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yannis@cs.ucsd.edu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16016" y="2996952"/>
            <a:ext cx="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7584" y="2006418"/>
            <a:ext cx="4517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   The third case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S1={v1,v2,v3……};</a:t>
            </a:r>
          </a:p>
          <a:p>
            <a:r>
              <a:rPr lang="en-US" altLang="zh-CN" b="1" dirty="0" smtClean="0"/>
              <a:t>       S2={v1,v2,v3……};</a:t>
            </a:r>
          </a:p>
          <a:p>
            <a:r>
              <a:rPr lang="en-US" altLang="zh-CN" b="1" dirty="0" smtClean="0"/>
              <a:t>        …………       </a:t>
            </a:r>
            <a:endParaRPr lang="zh-CN" alt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115616" y="3501008"/>
            <a:ext cx="7199219" cy="1296055"/>
            <a:chOff x="1115616" y="3230554"/>
            <a:chExt cx="7199219" cy="1296055"/>
          </a:xfrm>
        </p:grpSpPr>
        <p:sp>
          <p:nvSpPr>
            <p:cNvPr id="11" name="文本框 10"/>
            <p:cNvSpPr txBox="1"/>
            <p:nvPr/>
          </p:nvSpPr>
          <p:spPr>
            <a:xfrm>
              <a:off x="1115616" y="3230554"/>
              <a:ext cx="7199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slca(S1,S2,S3,S4……,S</a:t>
              </a:r>
              <a:r>
                <a:rPr lang="en-US" altLang="zh-CN" sz="2000" b="1" baseline="-25000" dirty="0" smtClean="0">
                  <a:solidFill>
                    <a:srgbClr val="0070C0"/>
                  </a:solidFill>
                </a:rPr>
                <a:t>k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)  </a:t>
              </a:r>
              <a:r>
                <a:rPr lang="en-US" altLang="zh-CN" sz="2000" b="1" dirty="0">
                  <a:solidFill>
                    <a:srgbClr val="0070C0"/>
                  </a:solidFill>
                </a:rPr>
                <a:t>=  </a:t>
              </a:r>
              <a:endParaRPr lang="en-US" altLang="zh-CN" sz="2000" b="1" dirty="0" smtClean="0">
                <a:solidFill>
                  <a:srgbClr val="0070C0"/>
                </a:solidFill>
              </a:endParaRPr>
            </a:p>
            <a:p>
              <a:endParaRPr lang="en-US" altLang="zh-CN" sz="2000" b="1" dirty="0" smtClean="0">
                <a:solidFill>
                  <a:srgbClr val="0070C0"/>
                </a:solidFill>
              </a:endParaRPr>
            </a:p>
            <a:p>
              <a:r>
                <a:rPr lang="en-US" altLang="zh-CN" sz="2000" b="1" dirty="0">
                  <a:solidFill>
                    <a:srgbClr val="0070C0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            remove Ancestor (    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∪   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slca(slca</a:t>
              </a:r>
              <a:r>
                <a:rPr lang="en-US" altLang="zh-CN" sz="2000" b="1" dirty="0">
                  <a:solidFill>
                    <a:srgbClr val="0070C0"/>
                  </a:solidFill>
                </a:rPr>
                <a:t>({v},S2,S3,……,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S</a:t>
              </a:r>
              <a:r>
                <a:rPr lang="en-US" altLang="zh-CN" sz="2000" b="1" baseline="-25000" dirty="0" smtClean="0">
                  <a:solidFill>
                    <a:srgbClr val="0070C0"/>
                  </a:solidFill>
                </a:rPr>
                <a:t>k  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)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15419" y="3965825"/>
              <a:ext cx="604758" cy="56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70C0"/>
                  </a:solidFill>
                </a:rPr>
                <a:t>  V</a:t>
              </a:r>
              <a:r>
                <a:rPr lang="zh-CN" altLang="en-US" sz="1100" b="1" dirty="0" smtClean="0">
                  <a:solidFill>
                    <a:srgbClr val="0070C0"/>
                  </a:solidFill>
                </a:rPr>
                <a:t>∈</a:t>
              </a:r>
              <a:r>
                <a:rPr lang="en-US" altLang="zh-CN" sz="1100" b="1" dirty="0" smtClean="0">
                  <a:solidFill>
                    <a:srgbClr val="0070C0"/>
                  </a:solidFill>
                </a:rPr>
                <a:t>S1</a:t>
              </a:r>
              <a:endParaRPr lang="zh-CN" altLang="en-US" sz="11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414921" y="4129324"/>
            <a:ext cx="2592288" cy="3675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914396" y="4496915"/>
            <a:ext cx="187220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78451" y="5157192"/>
            <a:ext cx="2679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optimize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18177" y="4668310"/>
            <a:ext cx="0" cy="63289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Rectangle 178"/>
          <p:cNvSpPr/>
          <p:nvPr/>
        </p:nvSpPr>
        <p:spPr>
          <a:xfrm>
            <a:off x="3958819" y="620688"/>
            <a:ext cx="60383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School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56122"/>
          <p:cNvSpPr/>
          <p:nvPr/>
        </p:nvSpPr>
        <p:spPr>
          <a:xfrm>
            <a:off x="4136344" y="773908"/>
            <a:ext cx="92949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56123"/>
          <p:cNvSpPr/>
          <p:nvPr/>
        </p:nvSpPr>
        <p:spPr>
          <a:xfrm>
            <a:off x="4206232" y="90036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181"/>
          <p:cNvSpPr/>
          <p:nvPr/>
        </p:nvSpPr>
        <p:spPr>
          <a:xfrm>
            <a:off x="799218" y="1301498"/>
            <a:ext cx="45521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Dean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56125"/>
          <p:cNvSpPr/>
          <p:nvPr/>
        </p:nvSpPr>
        <p:spPr>
          <a:xfrm>
            <a:off x="1040036" y="148201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56124"/>
          <p:cNvSpPr/>
          <p:nvPr/>
        </p:nvSpPr>
        <p:spPr>
          <a:xfrm>
            <a:off x="865319" y="1454717"/>
            <a:ext cx="2323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Shape 183"/>
          <p:cNvSpPr/>
          <p:nvPr/>
        </p:nvSpPr>
        <p:spPr>
          <a:xfrm>
            <a:off x="952191" y="1002679"/>
            <a:ext cx="3220040" cy="283296"/>
          </a:xfrm>
          <a:custGeom>
            <a:avLst/>
            <a:gdLst/>
            <a:ahLst/>
            <a:cxnLst/>
            <a:rect l="0" t="0" r="0" b="0"/>
            <a:pathLst>
              <a:path w="2375548" h="209004">
                <a:moveTo>
                  <a:pt x="2375548" y="0"/>
                </a:moveTo>
                <a:lnTo>
                  <a:pt x="0" y="20900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3" name="Rectangle 185"/>
          <p:cNvSpPr/>
          <p:nvPr/>
        </p:nvSpPr>
        <p:spPr>
          <a:xfrm>
            <a:off x="308188" y="2098469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56132"/>
          <p:cNvSpPr/>
          <p:nvPr/>
        </p:nvSpPr>
        <p:spPr>
          <a:xfrm>
            <a:off x="317632" y="2251690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56133"/>
          <p:cNvSpPr/>
          <p:nvPr/>
        </p:nvSpPr>
        <p:spPr>
          <a:xfrm>
            <a:off x="597178" y="227898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88"/>
          <p:cNvSpPr/>
          <p:nvPr/>
        </p:nvSpPr>
        <p:spPr>
          <a:xfrm>
            <a:off x="3050414" y="1287850"/>
            <a:ext cx="67839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Classes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56126"/>
          <p:cNvSpPr/>
          <p:nvPr/>
        </p:nvSpPr>
        <p:spPr>
          <a:xfrm>
            <a:off x="3199611" y="1441069"/>
            <a:ext cx="2323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56127"/>
          <p:cNvSpPr/>
          <p:nvPr/>
        </p:nvSpPr>
        <p:spPr>
          <a:xfrm>
            <a:off x="3374329" y="148201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Shape 190"/>
          <p:cNvSpPr/>
          <p:nvPr/>
        </p:nvSpPr>
        <p:spPr>
          <a:xfrm>
            <a:off x="3286480" y="1002679"/>
            <a:ext cx="885751" cy="315401"/>
          </a:xfrm>
          <a:custGeom>
            <a:avLst/>
            <a:gdLst/>
            <a:ahLst/>
            <a:cxnLst/>
            <a:rect l="0" t="0" r="0" b="0"/>
            <a:pathLst>
              <a:path w="653453" h="232690">
                <a:moveTo>
                  <a:pt x="653453" y="0"/>
                </a:moveTo>
                <a:lnTo>
                  <a:pt x="0" y="23269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20" name="Rectangle 192"/>
          <p:cNvSpPr/>
          <p:nvPr/>
        </p:nvSpPr>
        <p:spPr>
          <a:xfrm>
            <a:off x="908758" y="2098469"/>
            <a:ext cx="49249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56134"/>
          <p:cNvSpPr/>
          <p:nvPr/>
        </p:nvSpPr>
        <p:spPr>
          <a:xfrm>
            <a:off x="935200" y="2251690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Rectangle 56135"/>
          <p:cNvSpPr/>
          <p:nvPr/>
        </p:nvSpPr>
        <p:spPr>
          <a:xfrm>
            <a:off x="1214747" y="227898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Rectangle 195"/>
          <p:cNvSpPr/>
          <p:nvPr/>
        </p:nvSpPr>
        <p:spPr>
          <a:xfrm>
            <a:off x="234533" y="2798071"/>
            <a:ext cx="8266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Instructor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56151"/>
          <p:cNvSpPr/>
          <p:nvPr/>
        </p:nvSpPr>
        <p:spPr>
          <a:xfrm>
            <a:off x="720894" y="2951289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ctangle 56150"/>
          <p:cNvSpPr/>
          <p:nvPr/>
        </p:nvSpPr>
        <p:spPr>
          <a:xfrm>
            <a:off x="336516" y="2951289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Rectangle 198"/>
          <p:cNvSpPr/>
          <p:nvPr/>
        </p:nvSpPr>
        <p:spPr>
          <a:xfrm>
            <a:off x="378066" y="3328754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56412"/>
          <p:cNvSpPr/>
          <p:nvPr/>
        </p:nvSpPr>
        <p:spPr>
          <a:xfrm>
            <a:off x="807786" y="3481974"/>
            <a:ext cx="146851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Rectangle 56174"/>
          <p:cNvSpPr/>
          <p:nvPr/>
        </p:nvSpPr>
        <p:spPr>
          <a:xfrm>
            <a:off x="283636" y="3481974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0.1.0.0.0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Rectangle 56175"/>
          <p:cNvSpPr/>
          <p:nvPr/>
        </p:nvSpPr>
        <p:spPr>
          <a:xfrm>
            <a:off x="772843" y="348197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Rectangle 201"/>
          <p:cNvSpPr/>
          <p:nvPr/>
        </p:nvSpPr>
        <p:spPr>
          <a:xfrm>
            <a:off x="1775609" y="2090912"/>
            <a:ext cx="49249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Rectangle 56136"/>
          <p:cNvSpPr/>
          <p:nvPr/>
        </p:nvSpPr>
        <p:spPr>
          <a:xfrm>
            <a:off x="1803936" y="2244133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Rectangle 56137"/>
          <p:cNvSpPr/>
          <p:nvPr/>
        </p:nvSpPr>
        <p:spPr>
          <a:xfrm>
            <a:off x="2083483" y="227143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Rectangle 204"/>
          <p:cNvSpPr/>
          <p:nvPr/>
        </p:nvSpPr>
        <p:spPr>
          <a:xfrm>
            <a:off x="1543328" y="2805628"/>
            <a:ext cx="8266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Instructor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56155"/>
          <p:cNvSpPr/>
          <p:nvPr/>
        </p:nvSpPr>
        <p:spPr>
          <a:xfrm>
            <a:off x="2027801" y="2956710"/>
            <a:ext cx="46474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56154"/>
          <p:cNvSpPr/>
          <p:nvPr/>
        </p:nvSpPr>
        <p:spPr>
          <a:xfrm>
            <a:off x="1643424" y="2956710"/>
            <a:ext cx="511222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207"/>
          <p:cNvSpPr/>
          <p:nvPr/>
        </p:nvSpPr>
        <p:spPr>
          <a:xfrm>
            <a:off x="1686848" y="3345761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ectangle 56414"/>
          <p:cNvSpPr/>
          <p:nvPr/>
        </p:nvSpPr>
        <p:spPr>
          <a:xfrm>
            <a:off x="2114681" y="3498980"/>
            <a:ext cx="19708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Rectangle 56179"/>
          <p:cNvSpPr/>
          <p:nvPr/>
        </p:nvSpPr>
        <p:spPr>
          <a:xfrm>
            <a:off x="2079738" y="34989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56178"/>
          <p:cNvSpPr/>
          <p:nvPr/>
        </p:nvSpPr>
        <p:spPr>
          <a:xfrm>
            <a:off x="1590531" y="349898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0.1.1.1.0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Shape 209"/>
          <p:cNvSpPr/>
          <p:nvPr/>
        </p:nvSpPr>
        <p:spPr>
          <a:xfrm>
            <a:off x="1837942" y="2398311"/>
            <a:ext cx="105750" cy="406034"/>
          </a:xfrm>
          <a:custGeom>
            <a:avLst/>
            <a:gdLst/>
            <a:ahLst/>
            <a:cxnLst/>
            <a:rect l="0" t="0" r="0" b="0"/>
            <a:pathLst>
              <a:path w="78016" h="299555">
                <a:moveTo>
                  <a:pt x="78016" y="0"/>
                </a:moveTo>
                <a:lnTo>
                  <a:pt x="0" y="299555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41" name="Shape 210"/>
          <p:cNvSpPr/>
          <p:nvPr/>
        </p:nvSpPr>
        <p:spPr>
          <a:xfrm>
            <a:off x="1943692" y="1601359"/>
            <a:ext cx="1342786" cy="496684"/>
          </a:xfrm>
          <a:custGeom>
            <a:avLst/>
            <a:gdLst/>
            <a:ahLst/>
            <a:cxnLst/>
            <a:rect l="0" t="0" r="0" b="0"/>
            <a:pathLst>
              <a:path w="990625" h="366433">
                <a:moveTo>
                  <a:pt x="990625" y="0"/>
                </a:moveTo>
                <a:lnTo>
                  <a:pt x="0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42" name="Rectangle 212"/>
          <p:cNvSpPr/>
          <p:nvPr/>
        </p:nvSpPr>
        <p:spPr>
          <a:xfrm>
            <a:off x="2429064" y="2815079"/>
            <a:ext cx="26931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Rectangle 56156"/>
          <p:cNvSpPr/>
          <p:nvPr/>
        </p:nvSpPr>
        <p:spPr>
          <a:xfrm>
            <a:off x="2315748" y="2968298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0.1.1.2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Rectangle 56157"/>
          <p:cNvSpPr/>
          <p:nvPr/>
        </p:nvSpPr>
        <p:spPr>
          <a:xfrm>
            <a:off x="2700126" y="296829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Rectangle 215"/>
          <p:cNvSpPr/>
          <p:nvPr/>
        </p:nvSpPr>
        <p:spPr>
          <a:xfrm>
            <a:off x="2389400" y="3345761"/>
            <a:ext cx="36226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Rectangle 56415"/>
          <p:cNvSpPr/>
          <p:nvPr/>
        </p:nvSpPr>
        <p:spPr>
          <a:xfrm>
            <a:off x="2787015" y="3498980"/>
            <a:ext cx="14936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Rectangle 56181"/>
          <p:cNvSpPr/>
          <p:nvPr/>
        </p:nvSpPr>
        <p:spPr>
          <a:xfrm>
            <a:off x="2752072" y="34989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Rectangle 56180"/>
          <p:cNvSpPr/>
          <p:nvPr/>
        </p:nvSpPr>
        <p:spPr>
          <a:xfrm>
            <a:off x="2262865" y="349898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0.1.1.2.0</a:t>
            </a:r>
            <a:endParaRPr lang="zh-CN" sz="1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Shape 217"/>
          <p:cNvSpPr/>
          <p:nvPr/>
        </p:nvSpPr>
        <p:spPr>
          <a:xfrm>
            <a:off x="1943692" y="2398311"/>
            <a:ext cx="564696" cy="370143"/>
          </a:xfrm>
          <a:custGeom>
            <a:avLst/>
            <a:gdLst/>
            <a:ahLst/>
            <a:cxnLst/>
            <a:rect l="0" t="0" r="0" b="0"/>
            <a:pathLst>
              <a:path w="416598" h="273076">
                <a:moveTo>
                  <a:pt x="0" y="0"/>
                </a:moveTo>
                <a:lnTo>
                  <a:pt x="416598" y="273076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50" name="Shape 218"/>
          <p:cNvSpPr/>
          <p:nvPr/>
        </p:nvSpPr>
        <p:spPr>
          <a:xfrm>
            <a:off x="4172231" y="1002679"/>
            <a:ext cx="2120865" cy="400484"/>
          </a:xfrm>
          <a:custGeom>
            <a:avLst/>
            <a:gdLst/>
            <a:ahLst/>
            <a:cxnLst/>
            <a:rect l="0" t="0" r="0" b="0"/>
            <a:pathLst>
              <a:path w="1669148" h="285623">
                <a:moveTo>
                  <a:pt x="0" y="0"/>
                </a:moveTo>
                <a:lnTo>
                  <a:pt x="1669148" y="28562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51" name="Rectangle 220"/>
          <p:cNvSpPr/>
          <p:nvPr/>
        </p:nvSpPr>
        <p:spPr>
          <a:xfrm>
            <a:off x="6185447" y="1434564"/>
            <a:ext cx="706147" cy="109501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" name="Rectangle 56128"/>
          <p:cNvSpPr/>
          <p:nvPr/>
        </p:nvSpPr>
        <p:spPr>
          <a:xfrm>
            <a:off x="6345975" y="1582167"/>
            <a:ext cx="232374" cy="85294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Rectangle 56129"/>
          <p:cNvSpPr/>
          <p:nvPr/>
        </p:nvSpPr>
        <p:spPr>
          <a:xfrm>
            <a:off x="6520691" y="15896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" name="Shape 222"/>
          <p:cNvSpPr/>
          <p:nvPr/>
        </p:nvSpPr>
        <p:spPr>
          <a:xfrm>
            <a:off x="6434750" y="1742998"/>
            <a:ext cx="0" cy="355046"/>
          </a:xfrm>
          <a:custGeom>
            <a:avLst/>
            <a:gdLst/>
            <a:ahLst/>
            <a:cxnLst/>
            <a:rect l="0" t="0" r="0" b="0"/>
            <a:pathLst>
              <a:path h="261938">
                <a:moveTo>
                  <a:pt x="0" y="0"/>
                </a:moveTo>
                <a:lnTo>
                  <a:pt x="0" y="26193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55" name="Rectangle 224"/>
          <p:cNvSpPr/>
          <p:nvPr/>
        </p:nvSpPr>
        <p:spPr>
          <a:xfrm>
            <a:off x="3684966" y="2098469"/>
            <a:ext cx="49249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" name="Rectangle 56139"/>
          <p:cNvSpPr/>
          <p:nvPr/>
        </p:nvSpPr>
        <p:spPr>
          <a:xfrm>
            <a:off x="3990954" y="227898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" name="Rectangle 56138"/>
          <p:cNvSpPr/>
          <p:nvPr/>
        </p:nvSpPr>
        <p:spPr>
          <a:xfrm>
            <a:off x="3711406" y="2251690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" name="Rectangle 227"/>
          <p:cNvSpPr/>
          <p:nvPr/>
        </p:nvSpPr>
        <p:spPr>
          <a:xfrm>
            <a:off x="2852098" y="2815079"/>
            <a:ext cx="8266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Instructor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" name="Rectangle 56159"/>
          <p:cNvSpPr/>
          <p:nvPr/>
        </p:nvSpPr>
        <p:spPr>
          <a:xfrm>
            <a:off x="3336571" y="296829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Rectangle 56158"/>
          <p:cNvSpPr/>
          <p:nvPr/>
        </p:nvSpPr>
        <p:spPr>
          <a:xfrm>
            <a:off x="2952193" y="2968298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Rectangle 230"/>
          <p:cNvSpPr/>
          <p:nvPr/>
        </p:nvSpPr>
        <p:spPr>
          <a:xfrm>
            <a:off x="2995635" y="3345761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" name="Rectangle 56183"/>
          <p:cNvSpPr/>
          <p:nvPr/>
        </p:nvSpPr>
        <p:spPr>
          <a:xfrm>
            <a:off x="3388525" y="34989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" name="Rectangle 56182"/>
          <p:cNvSpPr/>
          <p:nvPr/>
        </p:nvSpPr>
        <p:spPr>
          <a:xfrm>
            <a:off x="2899318" y="349898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0.1.2.0.0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4" name="Rectangle 56416"/>
          <p:cNvSpPr/>
          <p:nvPr/>
        </p:nvSpPr>
        <p:spPr>
          <a:xfrm>
            <a:off x="3423468" y="3498980"/>
            <a:ext cx="242311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" name="Shape 232"/>
          <p:cNvSpPr/>
          <p:nvPr/>
        </p:nvSpPr>
        <p:spPr>
          <a:xfrm>
            <a:off x="3214709" y="2417195"/>
            <a:ext cx="638343" cy="305818"/>
          </a:xfrm>
          <a:custGeom>
            <a:avLst/>
            <a:gdLst/>
            <a:ahLst/>
            <a:cxnLst/>
            <a:rect l="0" t="0" r="0" b="0"/>
            <a:pathLst>
              <a:path w="521081" h="259144">
                <a:moveTo>
                  <a:pt x="521081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66" name="Rectangle 234"/>
          <p:cNvSpPr/>
          <p:nvPr/>
        </p:nvSpPr>
        <p:spPr>
          <a:xfrm>
            <a:off x="3582986" y="2815079"/>
            <a:ext cx="76164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" name="Rectangle 56160"/>
          <p:cNvSpPr/>
          <p:nvPr/>
        </p:nvSpPr>
        <p:spPr>
          <a:xfrm>
            <a:off x="3658530" y="2968298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0.1.2.1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Rectangle 56161"/>
          <p:cNvSpPr/>
          <p:nvPr/>
        </p:nvSpPr>
        <p:spPr>
          <a:xfrm>
            <a:off x="4042906" y="296829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Rectangle 237"/>
          <p:cNvSpPr/>
          <p:nvPr/>
        </p:nvSpPr>
        <p:spPr>
          <a:xfrm>
            <a:off x="3734080" y="3345761"/>
            <a:ext cx="36226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Rectangle 56185"/>
          <p:cNvSpPr/>
          <p:nvPr/>
        </p:nvSpPr>
        <p:spPr>
          <a:xfrm>
            <a:off x="4094865" y="34989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Rectangle 56417"/>
          <p:cNvSpPr/>
          <p:nvPr/>
        </p:nvSpPr>
        <p:spPr>
          <a:xfrm>
            <a:off x="4129808" y="3498980"/>
            <a:ext cx="5641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" name="Rectangle 56184"/>
          <p:cNvSpPr/>
          <p:nvPr/>
        </p:nvSpPr>
        <p:spPr>
          <a:xfrm>
            <a:off x="3605658" y="349898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0.1.2.1.0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Shape 239"/>
          <p:cNvSpPr/>
          <p:nvPr/>
        </p:nvSpPr>
        <p:spPr>
          <a:xfrm>
            <a:off x="3286480" y="1601359"/>
            <a:ext cx="566573" cy="496684"/>
          </a:xfrm>
          <a:custGeom>
            <a:avLst/>
            <a:gdLst/>
            <a:ahLst/>
            <a:cxnLst/>
            <a:rect l="0" t="0" r="0" b="0"/>
            <a:pathLst>
              <a:path w="417983" h="366433">
                <a:moveTo>
                  <a:pt x="0" y="0"/>
                </a:moveTo>
                <a:lnTo>
                  <a:pt x="417983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74" name="Rectangle 241"/>
          <p:cNvSpPr/>
          <p:nvPr/>
        </p:nvSpPr>
        <p:spPr>
          <a:xfrm>
            <a:off x="1035287" y="2815079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" name="Rectangle 56153"/>
          <p:cNvSpPr/>
          <p:nvPr/>
        </p:nvSpPr>
        <p:spPr>
          <a:xfrm>
            <a:off x="1355452" y="296829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" name="Rectangle 56152"/>
          <p:cNvSpPr/>
          <p:nvPr/>
        </p:nvSpPr>
        <p:spPr>
          <a:xfrm>
            <a:off x="971076" y="2968298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" name="Rectangle 244"/>
          <p:cNvSpPr/>
          <p:nvPr/>
        </p:nvSpPr>
        <p:spPr>
          <a:xfrm>
            <a:off x="999411" y="3345761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CS2A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" name="Rectangle 56176"/>
          <p:cNvSpPr/>
          <p:nvPr/>
        </p:nvSpPr>
        <p:spPr>
          <a:xfrm>
            <a:off x="918201" y="349898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9" name="Rectangle 56413"/>
          <p:cNvSpPr/>
          <p:nvPr/>
        </p:nvSpPr>
        <p:spPr>
          <a:xfrm>
            <a:off x="1442351" y="3498980"/>
            <a:ext cx="197079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0" name="Rectangle 56177"/>
          <p:cNvSpPr/>
          <p:nvPr/>
        </p:nvSpPr>
        <p:spPr>
          <a:xfrm>
            <a:off x="1407408" y="34989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" name="Shape 246"/>
          <p:cNvSpPr/>
          <p:nvPr/>
        </p:nvSpPr>
        <p:spPr>
          <a:xfrm>
            <a:off x="1165603" y="2398311"/>
            <a:ext cx="778090" cy="370143"/>
          </a:xfrm>
          <a:custGeom>
            <a:avLst/>
            <a:gdLst/>
            <a:ahLst/>
            <a:cxnLst/>
            <a:rect l="0" t="0" r="0" b="0"/>
            <a:pathLst>
              <a:path w="574027" h="273076">
                <a:moveTo>
                  <a:pt x="574027" y="0"/>
                </a:moveTo>
                <a:lnTo>
                  <a:pt x="0" y="273076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82" name="Shape 247"/>
          <p:cNvSpPr/>
          <p:nvPr/>
        </p:nvSpPr>
        <p:spPr>
          <a:xfrm>
            <a:off x="1165603" y="3123499"/>
            <a:ext cx="0" cy="203972"/>
          </a:xfrm>
          <a:custGeom>
            <a:avLst/>
            <a:gdLst/>
            <a:ahLst/>
            <a:cxnLst/>
            <a:rect l="0" t="0" r="0" b="0"/>
            <a:pathLst>
              <a:path h="150482">
                <a:moveTo>
                  <a:pt x="0" y="0"/>
                </a:moveTo>
                <a:lnTo>
                  <a:pt x="0" y="150482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83" name="Rectangle 249"/>
          <p:cNvSpPr/>
          <p:nvPr/>
        </p:nvSpPr>
        <p:spPr>
          <a:xfrm>
            <a:off x="6072138" y="2815079"/>
            <a:ext cx="1003384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Participants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" name="Rectangle 56168"/>
          <p:cNvSpPr/>
          <p:nvPr/>
        </p:nvSpPr>
        <p:spPr>
          <a:xfrm>
            <a:off x="6240221" y="2968298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5" name="Rectangle 56169"/>
          <p:cNvSpPr/>
          <p:nvPr/>
        </p:nvSpPr>
        <p:spPr>
          <a:xfrm>
            <a:off x="6624598" y="2968298"/>
            <a:ext cx="464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" name="Rectangle 252"/>
          <p:cNvSpPr/>
          <p:nvPr/>
        </p:nvSpPr>
        <p:spPr>
          <a:xfrm>
            <a:off x="6026812" y="3345761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7" name="Rectangle 56192"/>
          <p:cNvSpPr/>
          <p:nvPr/>
        </p:nvSpPr>
        <p:spPr>
          <a:xfrm>
            <a:off x="5930493" y="349898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0.2.0.0.0</a:t>
            </a:r>
            <a:endParaRPr lang="zh-CN" sz="1400" b="1" kern="10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8" name="Rectangle 56193"/>
          <p:cNvSpPr/>
          <p:nvPr/>
        </p:nvSpPr>
        <p:spPr>
          <a:xfrm>
            <a:off x="6419700" y="34989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" name="Rectangle 56421"/>
          <p:cNvSpPr/>
          <p:nvPr/>
        </p:nvSpPr>
        <p:spPr>
          <a:xfrm>
            <a:off x="6454643" y="3498980"/>
            <a:ext cx="12675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0" name="Shape 72277"/>
          <p:cNvSpPr/>
          <p:nvPr/>
        </p:nvSpPr>
        <p:spPr>
          <a:xfrm>
            <a:off x="6079696" y="2098034"/>
            <a:ext cx="708217" cy="319162"/>
          </a:xfrm>
          <a:custGeom>
            <a:avLst/>
            <a:gdLst/>
            <a:ahLst/>
            <a:cxnLst/>
            <a:rect l="0" t="0" r="0" b="0"/>
            <a:pathLst>
              <a:path w="522479" h="235464">
                <a:moveTo>
                  <a:pt x="0" y="0"/>
                </a:moveTo>
                <a:lnTo>
                  <a:pt x="522479" y="0"/>
                </a:lnTo>
                <a:lnTo>
                  <a:pt x="522479" y="235464"/>
                </a:lnTo>
                <a:lnTo>
                  <a:pt x="0" y="235464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91" name="Rectangle 255"/>
          <p:cNvSpPr/>
          <p:nvPr/>
        </p:nvSpPr>
        <p:spPr>
          <a:xfrm>
            <a:off x="6198667" y="2098469"/>
            <a:ext cx="677895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Autonet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" name="Rectangle 56145"/>
          <p:cNvSpPr/>
          <p:nvPr/>
        </p:nvSpPr>
        <p:spPr>
          <a:xfrm>
            <a:off x="6572642" y="227898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Rectangle 56144"/>
          <p:cNvSpPr/>
          <p:nvPr/>
        </p:nvSpPr>
        <p:spPr>
          <a:xfrm>
            <a:off x="6293096" y="2251690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" name="Shape 257"/>
          <p:cNvSpPr/>
          <p:nvPr/>
        </p:nvSpPr>
        <p:spPr>
          <a:xfrm>
            <a:off x="6434750" y="2417195"/>
            <a:ext cx="0" cy="351259"/>
          </a:xfrm>
          <a:custGeom>
            <a:avLst/>
            <a:gdLst/>
            <a:ahLst/>
            <a:cxnLst/>
            <a:rect l="0" t="0" r="0" b="0"/>
            <a:pathLst>
              <a:path h="259144">
                <a:moveTo>
                  <a:pt x="0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95" name="Rectangle 259"/>
          <p:cNvSpPr/>
          <p:nvPr/>
        </p:nvSpPr>
        <p:spPr>
          <a:xfrm>
            <a:off x="4816235" y="2098469"/>
            <a:ext cx="49249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6" name="Rectangle 56141"/>
          <p:cNvSpPr/>
          <p:nvPr/>
        </p:nvSpPr>
        <p:spPr>
          <a:xfrm>
            <a:off x="5122222" y="227898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7" name="Rectangle 56140"/>
          <p:cNvSpPr/>
          <p:nvPr/>
        </p:nvSpPr>
        <p:spPr>
          <a:xfrm>
            <a:off x="4842676" y="2251690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0.1.3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8" name="Shape 261"/>
          <p:cNvSpPr/>
          <p:nvPr/>
        </p:nvSpPr>
        <p:spPr>
          <a:xfrm>
            <a:off x="3286480" y="1601359"/>
            <a:ext cx="1697841" cy="496684"/>
          </a:xfrm>
          <a:custGeom>
            <a:avLst/>
            <a:gdLst/>
            <a:ahLst/>
            <a:cxnLst/>
            <a:rect l="0" t="0" r="0" b="0"/>
            <a:pathLst>
              <a:path w="1252563" h="366433">
                <a:moveTo>
                  <a:pt x="0" y="0"/>
                </a:moveTo>
                <a:lnTo>
                  <a:pt x="1252563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99" name="Shape 262"/>
          <p:cNvSpPr/>
          <p:nvPr/>
        </p:nvSpPr>
        <p:spPr>
          <a:xfrm>
            <a:off x="459275" y="1667461"/>
            <a:ext cx="413615" cy="430581"/>
          </a:xfrm>
          <a:custGeom>
            <a:avLst/>
            <a:gdLst/>
            <a:ahLst/>
            <a:cxnLst/>
            <a:rect l="0" t="0" r="0" b="0"/>
            <a:pathLst>
              <a:path w="363643" h="339966">
                <a:moveTo>
                  <a:pt x="363643" y="0"/>
                </a:moveTo>
                <a:lnTo>
                  <a:pt x="0" y="339966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00" name="Shape 263"/>
          <p:cNvSpPr/>
          <p:nvPr/>
        </p:nvSpPr>
        <p:spPr>
          <a:xfrm>
            <a:off x="3146730" y="3123499"/>
            <a:ext cx="0" cy="194522"/>
          </a:xfrm>
          <a:custGeom>
            <a:avLst/>
            <a:gdLst/>
            <a:ahLst/>
            <a:cxnLst/>
            <a:rect l="0" t="0" r="0" b="0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01" name="Rectangle 265"/>
          <p:cNvSpPr/>
          <p:nvPr/>
        </p:nvSpPr>
        <p:spPr>
          <a:xfrm>
            <a:off x="4289308" y="2805628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" name="Rectangle 56162"/>
          <p:cNvSpPr/>
          <p:nvPr/>
        </p:nvSpPr>
        <p:spPr>
          <a:xfrm>
            <a:off x="4225097" y="2958846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0.1.2.2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3" name="Rectangle 56163"/>
          <p:cNvSpPr/>
          <p:nvPr/>
        </p:nvSpPr>
        <p:spPr>
          <a:xfrm>
            <a:off x="4609474" y="295884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" name="Rectangle 268"/>
          <p:cNvSpPr/>
          <p:nvPr/>
        </p:nvSpPr>
        <p:spPr>
          <a:xfrm>
            <a:off x="4253433" y="3345761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CS3A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Rectangle 56418"/>
          <p:cNvSpPr/>
          <p:nvPr/>
        </p:nvSpPr>
        <p:spPr>
          <a:xfrm>
            <a:off x="4696375" y="3498980"/>
            <a:ext cx="5390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6" name="Rectangle 56186"/>
          <p:cNvSpPr/>
          <p:nvPr/>
        </p:nvSpPr>
        <p:spPr>
          <a:xfrm>
            <a:off x="4172224" y="349898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7" name="Rectangle 56187"/>
          <p:cNvSpPr/>
          <p:nvPr/>
        </p:nvSpPr>
        <p:spPr>
          <a:xfrm>
            <a:off x="4661431" y="34989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8" name="Shape 270"/>
          <p:cNvSpPr/>
          <p:nvPr/>
        </p:nvSpPr>
        <p:spPr>
          <a:xfrm>
            <a:off x="3853051" y="2417195"/>
            <a:ext cx="491585" cy="305818"/>
          </a:xfrm>
          <a:custGeom>
            <a:avLst/>
            <a:gdLst/>
            <a:ahLst/>
            <a:cxnLst/>
            <a:rect l="0" t="0" r="0" b="0"/>
            <a:pathLst>
              <a:path w="417982" h="246609">
                <a:moveTo>
                  <a:pt x="0" y="0"/>
                </a:moveTo>
                <a:lnTo>
                  <a:pt x="417982" y="246609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09" name="Shape 271"/>
          <p:cNvSpPr/>
          <p:nvPr/>
        </p:nvSpPr>
        <p:spPr>
          <a:xfrm>
            <a:off x="4419625" y="3123499"/>
            <a:ext cx="0" cy="175638"/>
          </a:xfrm>
          <a:custGeom>
            <a:avLst/>
            <a:gdLst/>
            <a:ahLst/>
            <a:cxnLst/>
            <a:rect l="0" t="0" r="0" b="0"/>
            <a:pathLst>
              <a:path h="129578">
                <a:moveTo>
                  <a:pt x="0" y="0"/>
                </a:moveTo>
                <a:lnTo>
                  <a:pt x="0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0" name="Shape 272"/>
          <p:cNvSpPr/>
          <p:nvPr/>
        </p:nvSpPr>
        <p:spPr>
          <a:xfrm>
            <a:off x="1076843" y="1601359"/>
            <a:ext cx="2209636" cy="496684"/>
          </a:xfrm>
          <a:custGeom>
            <a:avLst/>
            <a:gdLst/>
            <a:ahLst/>
            <a:cxnLst/>
            <a:rect l="0" t="0" r="0" b="0"/>
            <a:pathLst>
              <a:path w="1630134" h="366433">
                <a:moveTo>
                  <a:pt x="1630134" y="0"/>
                </a:moveTo>
                <a:lnTo>
                  <a:pt x="0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1" name="Shape 273"/>
          <p:cNvSpPr/>
          <p:nvPr/>
        </p:nvSpPr>
        <p:spPr>
          <a:xfrm>
            <a:off x="529152" y="2417195"/>
            <a:ext cx="547691" cy="351259"/>
          </a:xfrm>
          <a:custGeom>
            <a:avLst/>
            <a:gdLst/>
            <a:ahLst/>
            <a:cxnLst/>
            <a:rect l="0" t="0" r="0" b="0"/>
            <a:pathLst>
              <a:path w="404053" h="259144">
                <a:moveTo>
                  <a:pt x="404053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2" name="Shape 274"/>
          <p:cNvSpPr/>
          <p:nvPr/>
        </p:nvSpPr>
        <p:spPr>
          <a:xfrm>
            <a:off x="3853051" y="2417195"/>
            <a:ext cx="0" cy="370161"/>
          </a:xfrm>
          <a:custGeom>
            <a:avLst/>
            <a:gdLst/>
            <a:ahLst/>
            <a:cxnLst/>
            <a:rect l="0" t="0" r="0" b="0"/>
            <a:pathLst>
              <a:path h="273089">
                <a:moveTo>
                  <a:pt x="0" y="0"/>
                </a:moveTo>
                <a:lnTo>
                  <a:pt x="0" y="273089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3" name="Rectangle 276"/>
          <p:cNvSpPr/>
          <p:nvPr/>
        </p:nvSpPr>
        <p:spPr>
          <a:xfrm>
            <a:off x="6678374" y="3345761"/>
            <a:ext cx="36226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Rectangle 56194"/>
          <p:cNvSpPr/>
          <p:nvPr/>
        </p:nvSpPr>
        <p:spPr>
          <a:xfrm>
            <a:off x="6549948" y="349898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0.2.0.0.1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Rectangle 56195"/>
          <p:cNvSpPr/>
          <p:nvPr/>
        </p:nvSpPr>
        <p:spPr>
          <a:xfrm>
            <a:off x="7039155" y="34989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6" name="Rectangle 56422"/>
          <p:cNvSpPr/>
          <p:nvPr/>
        </p:nvSpPr>
        <p:spPr>
          <a:xfrm>
            <a:off x="7074099" y="3498980"/>
            <a:ext cx="229743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7" name="Shape 278"/>
          <p:cNvSpPr/>
          <p:nvPr/>
        </p:nvSpPr>
        <p:spPr>
          <a:xfrm>
            <a:off x="6434750" y="3123499"/>
            <a:ext cx="362596" cy="175638"/>
          </a:xfrm>
          <a:custGeom>
            <a:avLst/>
            <a:gdLst/>
            <a:ahLst/>
            <a:cxnLst/>
            <a:rect l="0" t="0" r="0" b="0"/>
            <a:pathLst>
              <a:path w="267501" h="129578">
                <a:moveTo>
                  <a:pt x="0" y="0"/>
                </a:moveTo>
                <a:lnTo>
                  <a:pt x="267501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8" name="Shape 279"/>
          <p:cNvSpPr/>
          <p:nvPr/>
        </p:nvSpPr>
        <p:spPr>
          <a:xfrm>
            <a:off x="529152" y="3087625"/>
            <a:ext cx="0" cy="211512"/>
          </a:xfrm>
          <a:custGeom>
            <a:avLst/>
            <a:gdLst/>
            <a:ahLst/>
            <a:cxnLst/>
            <a:rect l="0" t="0" r="0" b="0"/>
            <a:pathLst>
              <a:path h="156045">
                <a:moveTo>
                  <a:pt x="0" y="0"/>
                </a:moveTo>
                <a:lnTo>
                  <a:pt x="0" y="156045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9" name="Rectangle 281"/>
          <p:cNvSpPr/>
          <p:nvPr/>
        </p:nvSpPr>
        <p:spPr>
          <a:xfrm>
            <a:off x="5416790" y="2098469"/>
            <a:ext cx="49249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0" name="Rectangle 56142"/>
          <p:cNvSpPr/>
          <p:nvPr/>
        </p:nvSpPr>
        <p:spPr>
          <a:xfrm>
            <a:off x="5445118" y="2251690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0.1.4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1" name="Rectangle 56143"/>
          <p:cNvSpPr/>
          <p:nvPr/>
        </p:nvSpPr>
        <p:spPr>
          <a:xfrm>
            <a:off x="5724664" y="225169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" name="Shape 283"/>
          <p:cNvSpPr/>
          <p:nvPr/>
        </p:nvSpPr>
        <p:spPr>
          <a:xfrm>
            <a:off x="3286480" y="1601359"/>
            <a:ext cx="2300289" cy="496684"/>
          </a:xfrm>
          <a:custGeom>
            <a:avLst/>
            <a:gdLst/>
            <a:ahLst/>
            <a:cxnLst/>
            <a:rect l="0" t="0" r="0" b="0"/>
            <a:pathLst>
              <a:path w="1697012" h="366433">
                <a:moveTo>
                  <a:pt x="0" y="0"/>
                </a:moveTo>
                <a:lnTo>
                  <a:pt x="1697012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23" name="Shape 284"/>
          <p:cNvSpPr/>
          <p:nvPr/>
        </p:nvSpPr>
        <p:spPr>
          <a:xfrm>
            <a:off x="7494234" y="1742998"/>
            <a:ext cx="424930" cy="355046"/>
          </a:xfrm>
          <a:custGeom>
            <a:avLst/>
            <a:gdLst/>
            <a:ahLst/>
            <a:cxnLst/>
            <a:rect l="0" t="0" r="0" b="0"/>
            <a:pathLst>
              <a:path w="313487" h="261938">
                <a:moveTo>
                  <a:pt x="313487" y="0"/>
                </a:moveTo>
                <a:lnTo>
                  <a:pt x="0" y="26193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24" name="Rectangle 286"/>
          <p:cNvSpPr/>
          <p:nvPr/>
        </p:nvSpPr>
        <p:spPr>
          <a:xfrm>
            <a:off x="7131622" y="2815079"/>
            <a:ext cx="1003384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Participants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5" name="Rectangle 56170"/>
          <p:cNvSpPr/>
          <p:nvPr/>
        </p:nvSpPr>
        <p:spPr>
          <a:xfrm>
            <a:off x="7299707" y="2968298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" name="Rectangle 56171"/>
          <p:cNvSpPr/>
          <p:nvPr/>
        </p:nvSpPr>
        <p:spPr>
          <a:xfrm>
            <a:off x="7684083" y="2968298"/>
            <a:ext cx="464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7" name="Shape 72278"/>
          <p:cNvSpPr/>
          <p:nvPr/>
        </p:nvSpPr>
        <p:spPr>
          <a:xfrm>
            <a:off x="7141072" y="2098034"/>
            <a:ext cx="708220" cy="319162"/>
          </a:xfrm>
          <a:custGeom>
            <a:avLst/>
            <a:gdLst/>
            <a:ahLst/>
            <a:cxnLst/>
            <a:rect l="0" t="0" r="0" b="0"/>
            <a:pathLst>
              <a:path w="522481" h="235464">
                <a:moveTo>
                  <a:pt x="0" y="0"/>
                </a:moveTo>
                <a:lnTo>
                  <a:pt x="522481" y="0"/>
                </a:lnTo>
                <a:lnTo>
                  <a:pt x="522481" y="235464"/>
                </a:lnTo>
                <a:lnTo>
                  <a:pt x="0" y="235464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28" name="Rectangle 289"/>
          <p:cNvSpPr/>
          <p:nvPr/>
        </p:nvSpPr>
        <p:spPr>
          <a:xfrm>
            <a:off x="7373369" y="2098469"/>
            <a:ext cx="36243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P2P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9" name="Rectangle 56147"/>
          <p:cNvSpPr/>
          <p:nvPr/>
        </p:nvSpPr>
        <p:spPr>
          <a:xfrm>
            <a:off x="7632140" y="227898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0" name="Rectangle 56146"/>
          <p:cNvSpPr/>
          <p:nvPr/>
        </p:nvSpPr>
        <p:spPr>
          <a:xfrm>
            <a:off x="7352594" y="2251690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1" name="Rectangle 292"/>
          <p:cNvSpPr/>
          <p:nvPr/>
        </p:nvSpPr>
        <p:spPr>
          <a:xfrm>
            <a:off x="7375262" y="3356629"/>
            <a:ext cx="362269" cy="176349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2" name="Rectangle 56196"/>
          <p:cNvSpPr/>
          <p:nvPr/>
        </p:nvSpPr>
        <p:spPr>
          <a:xfrm>
            <a:off x="7246837" y="3511621"/>
            <a:ext cx="650645" cy="137363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0.3.0.0.0</a:t>
            </a:r>
            <a:endParaRPr lang="zh-CN" sz="1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" name="Rectangle 56197"/>
          <p:cNvSpPr/>
          <p:nvPr/>
        </p:nvSpPr>
        <p:spPr>
          <a:xfrm>
            <a:off x="7736044" y="3517865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4" name="Rectangle 56423"/>
          <p:cNvSpPr/>
          <p:nvPr/>
        </p:nvSpPr>
        <p:spPr>
          <a:xfrm>
            <a:off x="7770989" y="3517865"/>
            <a:ext cx="528629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5" name="Shape 294"/>
          <p:cNvSpPr/>
          <p:nvPr/>
        </p:nvSpPr>
        <p:spPr>
          <a:xfrm>
            <a:off x="7494234" y="3123499"/>
            <a:ext cx="0" cy="211530"/>
          </a:xfrm>
          <a:custGeom>
            <a:avLst/>
            <a:gdLst/>
            <a:ahLst/>
            <a:cxnLst/>
            <a:rect l="0" t="0" r="0" b="0"/>
            <a:pathLst>
              <a:path h="156058">
                <a:moveTo>
                  <a:pt x="0" y="0"/>
                </a:moveTo>
                <a:lnTo>
                  <a:pt x="0" y="15605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36" name="Shape 295"/>
          <p:cNvSpPr/>
          <p:nvPr/>
        </p:nvSpPr>
        <p:spPr>
          <a:xfrm>
            <a:off x="7919162" y="1742998"/>
            <a:ext cx="494804" cy="341826"/>
          </a:xfrm>
          <a:custGeom>
            <a:avLst/>
            <a:gdLst/>
            <a:ahLst/>
            <a:cxnLst/>
            <a:rect l="0" t="0" r="0" b="0"/>
            <a:pathLst>
              <a:path w="365036" h="252185">
                <a:moveTo>
                  <a:pt x="0" y="0"/>
                </a:moveTo>
                <a:lnTo>
                  <a:pt x="365036" y="252185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37" name="Rectangle 297"/>
          <p:cNvSpPr/>
          <p:nvPr/>
        </p:nvSpPr>
        <p:spPr>
          <a:xfrm>
            <a:off x="8054701" y="2817648"/>
            <a:ext cx="1003385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Participants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8" name="Rectangle 56173"/>
          <p:cNvSpPr/>
          <p:nvPr/>
        </p:nvSpPr>
        <p:spPr>
          <a:xfrm>
            <a:off x="8605709" y="2966405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9" name="Rectangle 56172"/>
          <p:cNvSpPr/>
          <p:nvPr/>
        </p:nvSpPr>
        <p:spPr>
          <a:xfrm>
            <a:off x="8221331" y="2966405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0.3.1.0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0" name="Shape 72279"/>
          <p:cNvSpPr/>
          <p:nvPr/>
        </p:nvSpPr>
        <p:spPr>
          <a:xfrm>
            <a:off x="8060807" y="2084814"/>
            <a:ext cx="706329" cy="332381"/>
          </a:xfrm>
          <a:custGeom>
            <a:avLst/>
            <a:gdLst/>
            <a:ahLst/>
            <a:cxnLst/>
            <a:rect l="0" t="0" r="0" b="0"/>
            <a:pathLst>
              <a:path w="521086" h="245217">
                <a:moveTo>
                  <a:pt x="0" y="0"/>
                </a:moveTo>
                <a:lnTo>
                  <a:pt x="521086" y="0"/>
                </a:lnTo>
                <a:lnTo>
                  <a:pt x="521086" y="245217"/>
                </a:lnTo>
                <a:lnTo>
                  <a:pt x="0" y="245217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41" name="Rectangle 300"/>
          <p:cNvSpPr/>
          <p:nvPr/>
        </p:nvSpPr>
        <p:spPr>
          <a:xfrm>
            <a:off x="8240527" y="2080429"/>
            <a:ext cx="39954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OSP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2" name="Rectangle 56149"/>
          <p:cNvSpPr/>
          <p:nvPr/>
        </p:nvSpPr>
        <p:spPr>
          <a:xfrm>
            <a:off x="8551886" y="227332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" name="Rectangle 56148"/>
          <p:cNvSpPr/>
          <p:nvPr/>
        </p:nvSpPr>
        <p:spPr>
          <a:xfrm>
            <a:off x="8272339" y="2246028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0.3.1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4" name="Rectangle 303"/>
          <p:cNvSpPr/>
          <p:nvPr/>
        </p:nvSpPr>
        <p:spPr>
          <a:xfrm>
            <a:off x="8293102" y="3356629"/>
            <a:ext cx="362268" cy="176349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5" name="Rectangle 56198"/>
          <p:cNvSpPr/>
          <p:nvPr/>
        </p:nvSpPr>
        <p:spPr>
          <a:xfrm>
            <a:off x="8168454" y="3511621"/>
            <a:ext cx="650645" cy="137363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0.3.1.0.0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6" name="Rectangle 56199"/>
          <p:cNvSpPr/>
          <p:nvPr/>
        </p:nvSpPr>
        <p:spPr>
          <a:xfrm>
            <a:off x="8657661" y="3517865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7" name="Shape 305"/>
          <p:cNvSpPr/>
          <p:nvPr/>
        </p:nvSpPr>
        <p:spPr>
          <a:xfrm>
            <a:off x="8413967" y="2417195"/>
            <a:ext cx="0" cy="347489"/>
          </a:xfrm>
          <a:custGeom>
            <a:avLst/>
            <a:gdLst/>
            <a:ahLst/>
            <a:cxnLst/>
            <a:rect l="0" t="0" r="0" b="0"/>
            <a:pathLst>
              <a:path h="256363">
                <a:moveTo>
                  <a:pt x="0" y="0"/>
                </a:moveTo>
                <a:lnTo>
                  <a:pt x="0" y="25636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48" name="Shape 306"/>
          <p:cNvSpPr/>
          <p:nvPr/>
        </p:nvSpPr>
        <p:spPr>
          <a:xfrm>
            <a:off x="3853051" y="3104616"/>
            <a:ext cx="0" cy="194522"/>
          </a:xfrm>
          <a:custGeom>
            <a:avLst/>
            <a:gdLst/>
            <a:ahLst/>
            <a:cxnLst/>
            <a:rect l="0" t="0" r="0" b="0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49" name="Rectangle 308"/>
          <p:cNvSpPr/>
          <p:nvPr/>
        </p:nvSpPr>
        <p:spPr>
          <a:xfrm>
            <a:off x="4854005" y="2850953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0" name="Rectangle 56164"/>
          <p:cNvSpPr/>
          <p:nvPr/>
        </p:nvSpPr>
        <p:spPr>
          <a:xfrm>
            <a:off x="4789792" y="3004171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0.1.3.0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1" name="Rectangle 56165"/>
          <p:cNvSpPr/>
          <p:nvPr/>
        </p:nvSpPr>
        <p:spPr>
          <a:xfrm>
            <a:off x="5174170" y="3004171"/>
            <a:ext cx="464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2" name="Rectangle 311"/>
          <p:cNvSpPr/>
          <p:nvPr/>
        </p:nvSpPr>
        <p:spPr>
          <a:xfrm>
            <a:off x="4818111" y="3345761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CS4A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" name="Rectangle 56419"/>
          <p:cNvSpPr/>
          <p:nvPr/>
        </p:nvSpPr>
        <p:spPr>
          <a:xfrm>
            <a:off x="5261054" y="3498980"/>
            <a:ext cx="10415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4" name="Rectangle 56189"/>
          <p:cNvSpPr/>
          <p:nvPr/>
        </p:nvSpPr>
        <p:spPr>
          <a:xfrm>
            <a:off x="5226111" y="34989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5" name="Rectangle 56188"/>
          <p:cNvSpPr/>
          <p:nvPr/>
        </p:nvSpPr>
        <p:spPr>
          <a:xfrm>
            <a:off x="4736904" y="349898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0.1.3.0.0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6" name="Shape 313"/>
          <p:cNvSpPr/>
          <p:nvPr/>
        </p:nvSpPr>
        <p:spPr>
          <a:xfrm>
            <a:off x="4984321" y="3123499"/>
            <a:ext cx="0" cy="211530"/>
          </a:xfrm>
          <a:custGeom>
            <a:avLst/>
            <a:gdLst/>
            <a:ahLst/>
            <a:cxnLst/>
            <a:rect l="0" t="0" r="0" b="0"/>
            <a:pathLst>
              <a:path h="156058">
                <a:moveTo>
                  <a:pt x="0" y="0"/>
                </a:moveTo>
                <a:lnTo>
                  <a:pt x="0" y="15605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57" name="Rectangle 315"/>
          <p:cNvSpPr/>
          <p:nvPr/>
        </p:nvSpPr>
        <p:spPr>
          <a:xfrm>
            <a:off x="5456453" y="2832070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8" name="Rectangle 56167"/>
          <p:cNvSpPr/>
          <p:nvPr/>
        </p:nvSpPr>
        <p:spPr>
          <a:xfrm>
            <a:off x="5776617" y="298528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9" name="Rectangle 56166"/>
          <p:cNvSpPr/>
          <p:nvPr/>
        </p:nvSpPr>
        <p:spPr>
          <a:xfrm>
            <a:off x="5392240" y="2985288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0.1.4.0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0" name="Rectangle 318"/>
          <p:cNvSpPr/>
          <p:nvPr/>
        </p:nvSpPr>
        <p:spPr>
          <a:xfrm>
            <a:off x="5420577" y="3355195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CS5A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1" name="Rectangle 56190"/>
          <p:cNvSpPr/>
          <p:nvPr/>
        </p:nvSpPr>
        <p:spPr>
          <a:xfrm>
            <a:off x="5339368" y="3508414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0.1.4.0.0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2" name="Rectangle 56191"/>
          <p:cNvSpPr/>
          <p:nvPr/>
        </p:nvSpPr>
        <p:spPr>
          <a:xfrm>
            <a:off x="5828575" y="350841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" name="Rectangle 56420"/>
          <p:cNvSpPr/>
          <p:nvPr/>
        </p:nvSpPr>
        <p:spPr>
          <a:xfrm>
            <a:off x="5863518" y="3508414"/>
            <a:ext cx="890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4" name="Shape 320"/>
          <p:cNvSpPr/>
          <p:nvPr/>
        </p:nvSpPr>
        <p:spPr>
          <a:xfrm>
            <a:off x="5586768" y="3123499"/>
            <a:ext cx="0" cy="194522"/>
          </a:xfrm>
          <a:custGeom>
            <a:avLst/>
            <a:gdLst/>
            <a:ahLst/>
            <a:cxnLst/>
            <a:rect l="0" t="0" r="0" b="0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65" name="Shape 321"/>
          <p:cNvSpPr/>
          <p:nvPr/>
        </p:nvSpPr>
        <p:spPr>
          <a:xfrm>
            <a:off x="5586768" y="2417195"/>
            <a:ext cx="0" cy="387151"/>
          </a:xfrm>
          <a:custGeom>
            <a:avLst/>
            <a:gdLst/>
            <a:ahLst/>
            <a:cxnLst/>
            <a:rect l="0" t="0" r="0" b="0"/>
            <a:pathLst>
              <a:path h="285624">
                <a:moveTo>
                  <a:pt x="0" y="0"/>
                </a:moveTo>
                <a:lnTo>
                  <a:pt x="0" y="28562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66" name="Shape 322"/>
          <p:cNvSpPr/>
          <p:nvPr/>
        </p:nvSpPr>
        <p:spPr>
          <a:xfrm>
            <a:off x="1837942" y="3070635"/>
            <a:ext cx="0" cy="247386"/>
          </a:xfrm>
          <a:custGeom>
            <a:avLst/>
            <a:gdLst/>
            <a:ahLst/>
            <a:cxnLst/>
            <a:rect l="0" t="0" r="0" b="0"/>
            <a:pathLst>
              <a:path h="182511">
                <a:moveTo>
                  <a:pt x="0" y="0"/>
                </a:moveTo>
                <a:lnTo>
                  <a:pt x="0" y="182511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67" name="Shape 72280"/>
          <p:cNvSpPr/>
          <p:nvPr/>
        </p:nvSpPr>
        <p:spPr>
          <a:xfrm>
            <a:off x="7458358" y="1389843"/>
            <a:ext cx="919740" cy="353155"/>
          </a:xfrm>
          <a:custGeom>
            <a:avLst/>
            <a:gdLst/>
            <a:ahLst/>
            <a:cxnLst/>
            <a:rect l="0" t="0" r="0" b="0"/>
            <a:pathLst>
              <a:path w="678528" h="260543">
                <a:moveTo>
                  <a:pt x="0" y="0"/>
                </a:moveTo>
                <a:lnTo>
                  <a:pt x="678528" y="0"/>
                </a:lnTo>
                <a:lnTo>
                  <a:pt x="678528" y="260543"/>
                </a:lnTo>
                <a:lnTo>
                  <a:pt x="0" y="260543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68" name="Rectangle 324"/>
          <p:cNvSpPr/>
          <p:nvPr/>
        </p:nvSpPr>
        <p:spPr>
          <a:xfrm>
            <a:off x="7577330" y="1409156"/>
            <a:ext cx="9473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SportsClub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9" name="Rectangle 56130"/>
          <p:cNvSpPr/>
          <p:nvPr/>
        </p:nvSpPr>
        <p:spPr>
          <a:xfrm>
            <a:off x="7830400" y="1562376"/>
            <a:ext cx="2323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0" name="Rectangle 56131"/>
          <p:cNvSpPr/>
          <p:nvPr/>
        </p:nvSpPr>
        <p:spPr>
          <a:xfrm>
            <a:off x="8005117" y="15896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1" name="Shape 326"/>
          <p:cNvSpPr/>
          <p:nvPr/>
        </p:nvSpPr>
        <p:spPr>
          <a:xfrm>
            <a:off x="4172231" y="1002679"/>
            <a:ext cx="3746933" cy="387150"/>
          </a:xfrm>
          <a:custGeom>
            <a:avLst/>
            <a:gdLst/>
            <a:ahLst/>
            <a:cxnLst/>
            <a:rect l="0" t="0" r="0" b="0"/>
            <a:pathLst>
              <a:path w="2764257" h="285623">
                <a:moveTo>
                  <a:pt x="0" y="0"/>
                </a:moveTo>
                <a:lnTo>
                  <a:pt x="2764257" y="28562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2" name="Shape 327"/>
          <p:cNvSpPr/>
          <p:nvPr/>
        </p:nvSpPr>
        <p:spPr>
          <a:xfrm>
            <a:off x="7494234" y="2417195"/>
            <a:ext cx="0" cy="351259"/>
          </a:xfrm>
          <a:custGeom>
            <a:avLst/>
            <a:gdLst/>
            <a:ahLst/>
            <a:cxnLst/>
            <a:rect l="0" t="0" r="0" b="0"/>
            <a:pathLst>
              <a:path h="259144">
                <a:moveTo>
                  <a:pt x="0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3" name="Shape 328"/>
          <p:cNvSpPr/>
          <p:nvPr/>
        </p:nvSpPr>
        <p:spPr>
          <a:xfrm>
            <a:off x="6177890" y="3123499"/>
            <a:ext cx="256861" cy="175638"/>
          </a:xfrm>
          <a:custGeom>
            <a:avLst/>
            <a:gdLst/>
            <a:ahLst/>
            <a:cxnLst/>
            <a:rect l="0" t="0" r="0" b="0"/>
            <a:pathLst>
              <a:path w="189496" h="129578">
                <a:moveTo>
                  <a:pt x="189496" y="0"/>
                </a:moveTo>
                <a:lnTo>
                  <a:pt x="0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4" name="Shape 329"/>
          <p:cNvSpPr/>
          <p:nvPr/>
        </p:nvSpPr>
        <p:spPr>
          <a:xfrm>
            <a:off x="2508388" y="3123499"/>
            <a:ext cx="0" cy="175638"/>
          </a:xfrm>
          <a:custGeom>
            <a:avLst/>
            <a:gdLst/>
            <a:ahLst/>
            <a:cxnLst/>
            <a:rect l="0" t="0" r="0" b="0"/>
            <a:pathLst>
              <a:path h="129578">
                <a:moveTo>
                  <a:pt x="0" y="0"/>
                </a:moveTo>
                <a:lnTo>
                  <a:pt x="0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5" name="Shape 330"/>
          <p:cNvSpPr/>
          <p:nvPr/>
        </p:nvSpPr>
        <p:spPr>
          <a:xfrm>
            <a:off x="4984321" y="2417195"/>
            <a:ext cx="0" cy="423025"/>
          </a:xfrm>
          <a:custGeom>
            <a:avLst/>
            <a:gdLst/>
            <a:ahLst/>
            <a:cxnLst/>
            <a:rect l="0" t="0" r="0" b="0"/>
            <a:pathLst>
              <a:path h="312090">
                <a:moveTo>
                  <a:pt x="0" y="0"/>
                </a:moveTo>
                <a:lnTo>
                  <a:pt x="0" y="31209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6" name="Shape 331"/>
          <p:cNvSpPr/>
          <p:nvPr/>
        </p:nvSpPr>
        <p:spPr>
          <a:xfrm>
            <a:off x="8413967" y="3123499"/>
            <a:ext cx="0" cy="211530"/>
          </a:xfrm>
          <a:custGeom>
            <a:avLst/>
            <a:gdLst/>
            <a:ahLst/>
            <a:cxnLst/>
            <a:rect l="0" t="0" r="0" b="0"/>
            <a:pathLst>
              <a:path h="156058">
                <a:moveTo>
                  <a:pt x="0" y="0"/>
                </a:moveTo>
                <a:lnTo>
                  <a:pt x="0" y="15605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2338607" y="3645024"/>
            <a:ext cx="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7364615" y="3645024"/>
            <a:ext cx="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066" y="4149080"/>
            <a:ext cx="717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LEMMA1:       </a:t>
            </a:r>
            <a:r>
              <a:rPr lang="en-US" altLang="zh-CN" dirty="0" smtClean="0"/>
              <a:t>If pre(vi)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pre(vj)   </a:t>
            </a:r>
            <a:r>
              <a:rPr lang="en-US" altLang="zh-CN" dirty="0" smtClean="0">
                <a:solidFill>
                  <a:srgbClr val="FF0000"/>
                </a:solidFill>
              </a:rPr>
              <a:t>&amp;&amp;</a:t>
            </a:r>
            <a:r>
              <a:rPr lang="en-US" altLang="zh-CN" dirty="0" smtClean="0"/>
              <a:t>  pre(slca({vi},S))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&gt;</a:t>
            </a:r>
            <a:r>
              <a:rPr lang="en-US" altLang="zh-CN" dirty="0" smtClean="0"/>
              <a:t>pre(slca({vj},S))</a:t>
            </a:r>
            <a:endParaRPr lang="zh-CN" altLang="en-US" dirty="0"/>
          </a:p>
        </p:txBody>
      </p:sp>
      <p:sp>
        <p:nvSpPr>
          <p:cNvPr id="179" name="下箭头 178"/>
          <p:cNvSpPr/>
          <p:nvPr/>
        </p:nvSpPr>
        <p:spPr>
          <a:xfrm>
            <a:off x="4094865" y="4754761"/>
            <a:ext cx="249770" cy="586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2" name="组合 181"/>
          <p:cNvGrpSpPr/>
          <p:nvPr/>
        </p:nvGrpSpPr>
        <p:grpSpPr>
          <a:xfrm>
            <a:off x="2339752" y="5393541"/>
            <a:ext cx="3767018" cy="369332"/>
            <a:chOff x="2852098" y="5805264"/>
            <a:chExt cx="3767018" cy="369332"/>
          </a:xfrm>
        </p:grpSpPr>
        <p:sp>
          <p:nvSpPr>
            <p:cNvPr id="180" name="文本框 179"/>
            <p:cNvSpPr txBox="1"/>
            <p:nvPr/>
          </p:nvSpPr>
          <p:spPr>
            <a:xfrm>
              <a:off x="2852098" y="5805264"/>
              <a:ext cx="3767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slca({vi},S</a:t>
              </a:r>
              <a:r>
                <a:rPr lang="en-US" altLang="zh-CN" dirty="0" smtClean="0"/>
                <a:t>)         </a:t>
              </a:r>
              <a:r>
                <a:rPr lang="en-US" altLang="zh-CN" dirty="0"/>
                <a:t>slca({vj},S)</a:t>
              </a:r>
              <a:endParaRPr lang="zh-CN" altLang="en-US" dirty="0"/>
            </a:p>
          </p:txBody>
        </p:sp>
        <p:pic>
          <p:nvPicPr>
            <p:cNvPr id="181" name="图片 18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79088" y="5882309"/>
              <a:ext cx="328818" cy="232759"/>
            </a:xfrm>
            <a:prstGeom prst="rect">
              <a:avLst/>
            </a:prstGeom>
          </p:spPr>
        </p:pic>
      </p:grpSp>
      <p:sp>
        <p:nvSpPr>
          <p:cNvPr id="183" name="圆角矩形 182"/>
          <p:cNvSpPr/>
          <p:nvPr/>
        </p:nvSpPr>
        <p:spPr>
          <a:xfrm>
            <a:off x="0" y="29517"/>
            <a:ext cx="9144000" cy="6093296"/>
          </a:xfrm>
          <a:prstGeom prst="roundRect">
            <a:avLst>
              <a:gd name="adj" fmla="val 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 rot="1423470">
            <a:off x="3590605" y="3026653"/>
            <a:ext cx="163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HOW TO USE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136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30" grpId="0"/>
      <p:bldP spid="30" grpId="1"/>
      <p:bldP spid="31" grpId="0"/>
      <p:bldP spid="31" grpId="1"/>
      <p:bldP spid="3" grpId="0"/>
      <p:bldP spid="179" grpId="0" animBg="1"/>
      <p:bldP spid="183" grpId="0" animBg="1"/>
      <p:bldP spid="1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8066" y="1628800"/>
            <a:ext cx="717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LEMMA2:      </a:t>
            </a:r>
            <a:r>
              <a:rPr lang="en-US" altLang="zh-CN" dirty="0" smtClean="0"/>
              <a:t> pre(vi)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pre(vj)   </a:t>
            </a:r>
            <a:r>
              <a:rPr lang="en-US" altLang="zh-CN" dirty="0" smtClean="0">
                <a:solidFill>
                  <a:srgbClr val="FF0000"/>
                </a:solidFill>
              </a:rPr>
              <a:t>&amp;&amp;</a:t>
            </a:r>
            <a:r>
              <a:rPr lang="en-US" altLang="zh-CN" dirty="0" smtClean="0"/>
              <a:t>  pre(slca({vi},S))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&lt;</a:t>
            </a:r>
            <a:r>
              <a:rPr lang="en-US" altLang="zh-CN" dirty="0" smtClean="0"/>
              <a:t>pre(slca({vj},S))</a:t>
            </a:r>
          </a:p>
          <a:p>
            <a:pPr algn="ctr"/>
            <a:r>
              <a:rPr lang="en-US" altLang="zh-CN" dirty="0" smtClean="0"/>
              <a:t>                       If  slca</a:t>
            </a:r>
            <a:r>
              <a:rPr lang="en-US" altLang="zh-CN" dirty="0"/>
              <a:t>({vi},</a:t>
            </a:r>
            <a:r>
              <a:rPr lang="en-US" altLang="zh-CN" dirty="0" smtClean="0"/>
              <a:t>S)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is not an ancestor of </a:t>
            </a:r>
            <a:r>
              <a:rPr lang="en-US" altLang="zh-CN" dirty="0" smtClean="0"/>
              <a:t>pre(slca</a:t>
            </a:r>
            <a:r>
              <a:rPr lang="en-US" altLang="zh-CN" dirty="0"/>
              <a:t>({vj},S))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4067944" y="2636912"/>
            <a:ext cx="249770" cy="586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312831" y="3275692"/>
            <a:ext cx="3767018" cy="938704"/>
            <a:chOff x="2312831" y="3275692"/>
            <a:chExt cx="3767018" cy="938704"/>
          </a:xfrm>
        </p:grpSpPr>
        <p:sp>
          <p:nvSpPr>
            <p:cNvPr id="9" name="文本框 8"/>
            <p:cNvSpPr txBox="1"/>
            <p:nvPr/>
          </p:nvSpPr>
          <p:spPr>
            <a:xfrm>
              <a:off x="2312831" y="3275692"/>
              <a:ext cx="37670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For any 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v</a:t>
              </a:r>
              <a:r>
                <a:rPr lang="en-US" altLang="zh-CN" dirty="0" smtClean="0"/>
                <a:t> such that pre(v) &gt; pre(vj)</a:t>
              </a:r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slca</a:t>
              </a:r>
              <a:r>
                <a:rPr lang="en-US" altLang="zh-CN" dirty="0"/>
                <a:t>({vi},S</a:t>
              </a:r>
              <a:r>
                <a:rPr lang="en-US" altLang="zh-CN" dirty="0" smtClean="0"/>
                <a:t>)         </a:t>
              </a:r>
              <a:r>
                <a:rPr lang="en-US" altLang="zh-CN" dirty="0"/>
                <a:t>slca({</a:t>
              </a:r>
              <a:r>
                <a:rPr lang="en-US" altLang="zh-CN" dirty="0" smtClean="0"/>
                <a:t>v},</a:t>
              </a:r>
              <a:r>
                <a:rPr lang="en-US" altLang="zh-CN" dirty="0"/>
                <a:t>S)</a:t>
              </a:r>
              <a:endParaRPr lang="zh-CN" altLang="en-US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D2F1CD"/>
                </a:clrFrom>
                <a:clrTo>
                  <a:srgbClr val="D2F1C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23848" y="3765028"/>
              <a:ext cx="403278" cy="449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8651" y="692696"/>
            <a:ext cx="788671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接下来介绍两条引理在程序中应用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9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OutLine</a:t>
            </a:r>
            <a:endParaRPr lang="zh-CN" altLang="en-US" sz="3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1600" y="1690691"/>
            <a:ext cx="6712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Introduction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Our Methods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Encoding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517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3903" y="476672"/>
            <a:ext cx="406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1. data storage(</a:t>
            </a:r>
            <a:r>
              <a:rPr lang="zh-CN" altLang="en-US" sz="2400" dirty="0" smtClean="0"/>
              <a:t>之后采用中文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331640" y="2996952"/>
            <a:ext cx="6673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&lt;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David</a:t>
            </a:r>
            <a:r>
              <a:rPr lang="zh-CN" altLang="en-US" sz="3200" dirty="0" smtClean="0"/>
              <a:t>:</a:t>
            </a:r>
            <a:r>
              <a:rPr lang="en-US" altLang="zh-CN" sz="3200" dirty="0" smtClean="0">
                <a:solidFill>
                  <a:srgbClr val="00B050"/>
                </a:solidFill>
              </a:rPr>
              <a:t>3</a:t>
            </a:r>
            <a:r>
              <a:rPr lang="zh-CN" altLang="en-US" sz="3200" dirty="0" smtClean="0"/>
              <a:t>:3.1.2.3;</a:t>
            </a:r>
            <a:r>
              <a:rPr lang="zh-CN" altLang="en-US" sz="3200" u="sng" dirty="0" smtClean="0"/>
              <a:t>4.1.4.5.6</a:t>
            </a:r>
            <a:r>
              <a:rPr lang="zh-CN" altLang="en-US" sz="3200" dirty="0" smtClean="0"/>
              <a:t>;5.1.4.7.8.9;</a:t>
            </a:r>
            <a:r>
              <a:rPr lang="en-US" altLang="zh-CN" sz="3200" dirty="0" smtClean="0"/>
              <a:t>&gt;</a:t>
            </a:r>
            <a:endParaRPr lang="zh-CN" altLang="en-US" sz="3200" dirty="0"/>
          </a:p>
        </p:txBody>
      </p:sp>
      <p:sp>
        <p:nvSpPr>
          <p:cNvPr id="8" name="线形标注 1(带边框和强调线) 7"/>
          <p:cNvSpPr/>
          <p:nvPr/>
        </p:nvSpPr>
        <p:spPr>
          <a:xfrm>
            <a:off x="3059832" y="1967644"/>
            <a:ext cx="2088232" cy="453243"/>
          </a:xfrm>
          <a:prstGeom prst="accentBorderCallout1">
            <a:avLst>
              <a:gd name="adj1" fmla="val 18750"/>
              <a:gd name="adj2" fmla="val -8333"/>
              <a:gd name="adj3" fmla="val 253596"/>
              <a:gd name="adj4" fmla="val -5054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keyword name</a:t>
            </a:r>
            <a:endParaRPr lang="zh-CN" altLang="en-US" dirty="0"/>
          </a:p>
        </p:txBody>
      </p:sp>
      <p:sp>
        <p:nvSpPr>
          <p:cNvPr id="11" name="线形标注 1(带边框和强调线) 10"/>
          <p:cNvSpPr/>
          <p:nvPr/>
        </p:nvSpPr>
        <p:spPr>
          <a:xfrm>
            <a:off x="3059832" y="2573355"/>
            <a:ext cx="1872208" cy="432048"/>
          </a:xfrm>
          <a:prstGeom prst="accentBorderCallout1">
            <a:avLst>
              <a:gd name="adj1" fmla="val 18750"/>
              <a:gd name="adj2" fmla="val -8333"/>
              <a:gd name="adj3" fmla="val 120059"/>
              <a:gd name="adj4" fmla="val -156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The number of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47978" y="441768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7030A0"/>
                </a:solidFill>
              </a:rPr>
              <a:t>4</a:t>
            </a:r>
            <a:r>
              <a:rPr lang="en-US" altLang="zh-CN" sz="3600" dirty="0" smtClean="0"/>
              <a:t> .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1 . 4 . 5 </a:t>
            </a:r>
            <a:r>
              <a:rPr lang="en-US" altLang="zh-CN" sz="3600" dirty="0" smtClean="0"/>
              <a:t>. </a:t>
            </a:r>
            <a:r>
              <a:rPr lang="en-US" altLang="zh-CN" sz="3600" dirty="0" smtClean="0">
                <a:solidFill>
                  <a:srgbClr val="FF0000"/>
                </a:solidFill>
              </a:rPr>
              <a:t>6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7088" y="1258581"/>
            <a:ext cx="4450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   data analysis</a:t>
            </a:r>
            <a:r>
              <a:rPr lang="zh-CN" altLang="en-US" sz="2400" dirty="0" smtClean="0"/>
              <a:t>（分析数据文件）</a:t>
            </a:r>
            <a:endParaRPr lang="zh-CN" altLang="en-US" sz="2400" dirty="0"/>
          </a:p>
        </p:txBody>
      </p:sp>
      <p:sp>
        <p:nvSpPr>
          <p:cNvPr id="14" name="下箭头 13"/>
          <p:cNvSpPr/>
          <p:nvPr/>
        </p:nvSpPr>
        <p:spPr>
          <a:xfrm>
            <a:off x="4716016" y="3659831"/>
            <a:ext cx="178532" cy="561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2113956" y="4005324"/>
            <a:ext cx="1402480" cy="360040"/>
          </a:xfrm>
          <a:prstGeom prst="wedgeRoundRectCallout">
            <a:avLst>
              <a:gd name="adj1" fmla="val 41261"/>
              <a:gd name="adj2" fmla="val 113899"/>
              <a:gd name="adj3" fmla="val 16667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</a:t>
            </a:r>
            <a:r>
              <a:rPr lang="zh-CN" altLang="en-US" dirty="0" smtClean="0">
                <a:solidFill>
                  <a:schemeClr val="tx1"/>
                </a:solidFill>
              </a:rPr>
              <a:t>码位数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922639" y="5530168"/>
            <a:ext cx="1402480" cy="360040"/>
          </a:xfrm>
          <a:prstGeom prst="wedgeRoundRectCallout">
            <a:avLst>
              <a:gd name="adj1" fmla="val -16953"/>
              <a:gd name="adj2" fmla="val -206590"/>
              <a:gd name="adj3" fmla="val 16667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父结点编码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228184" y="4026331"/>
            <a:ext cx="2160240" cy="360040"/>
          </a:xfrm>
          <a:prstGeom prst="wedgeRoundRectCallout">
            <a:avLst>
              <a:gd name="adj1" fmla="val -55762"/>
              <a:gd name="adj2" fmla="val 135062"/>
              <a:gd name="adj3" fmla="val 16667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先序遍历的顺序号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8184" y="5486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注：读入文件部分参考往届师兄师姐的方法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5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5615" y="836712"/>
            <a:ext cx="73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CMap</a:t>
            </a:r>
            <a:r>
              <a:rPr lang="en-US" altLang="zh-CN" dirty="0"/>
              <a:t>&lt;</a:t>
            </a:r>
            <a:r>
              <a:rPr lang="en-US" altLang="zh-CN" i="1" dirty="0"/>
              <a:t>CString</a:t>
            </a:r>
            <a:r>
              <a:rPr lang="en-US" altLang="zh-CN" dirty="0"/>
              <a:t>,</a:t>
            </a:r>
            <a:r>
              <a:rPr lang="en-US" altLang="zh-CN" i="1" dirty="0"/>
              <a:t>LPCTSTR</a:t>
            </a:r>
            <a:r>
              <a:rPr lang="en-US" altLang="zh-CN" dirty="0"/>
              <a:t>, </a:t>
            </a:r>
            <a:r>
              <a:rPr lang="en-US" altLang="zh-CN" i="1" dirty="0"/>
              <a:t>CArray</a:t>
            </a:r>
            <a:r>
              <a:rPr lang="en-US" altLang="zh-CN" dirty="0"/>
              <a:t>&lt;int*,int*&gt;*,</a:t>
            </a:r>
            <a:r>
              <a:rPr lang="en-US" altLang="zh-CN" i="1" dirty="0"/>
              <a:t>CArray</a:t>
            </a:r>
            <a:r>
              <a:rPr lang="en-US" altLang="zh-CN" dirty="0"/>
              <a:t>&lt;int*,int*&gt;*&gt; mycmap;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88379"/>
              </p:ext>
            </p:extLst>
          </p:nvPr>
        </p:nvGraphicFramePr>
        <p:xfrm>
          <a:off x="1100673" y="1764976"/>
          <a:ext cx="2304404" cy="201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202"/>
                <a:gridCol w="1152202"/>
              </a:tblGrid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Daivd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41765"/>
              </p:ext>
            </p:extLst>
          </p:nvPr>
        </p:nvGraphicFramePr>
        <p:xfrm>
          <a:off x="4860032" y="1787217"/>
          <a:ext cx="2304404" cy="403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202"/>
                <a:gridCol w="1152202"/>
              </a:tblGrid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987824" y="1988840"/>
            <a:ext cx="18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26822"/>
              </p:ext>
            </p:extLst>
          </p:nvPr>
        </p:nvGraphicFramePr>
        <p:xfrm>
          <a:off x="5220072" y="2564904"/>
          <a:ext cx="576064" cy="201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</a:tblGrid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H="1">
            <a:off x="5494711" y="1988840"/>
            <a:ext cx="1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63688" y="501317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存储结构如上图所视，利用</a:t>
            </a:r>
            <a:r>
              <a:rPr lang="en-US" altLang="zh-CN" dirty="0" smtClean="0"/>
              <a:t>CMAP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CARRY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1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46981" y="692696"/>
            <a:ext cx="5760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左右匹配的优化</a:t>
            </a:r>
            <a:endParaRPr lang="en-US" altLang="zh-CN" b="1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左右匹配占用了</a:t>
            </a:r>
            <a:r>
              <a:rPr lang="en-US" altLang="zh-CN" dirty="0" smtClean="0"/>
              <a:t>get_slca</a:t>
            </a:r>
            <a:r>
              <a:rPr lang="zh-CN" altLang="en-US" dirty="0" smtClean="0"/>
              <a:t>函数的大部分时间，如何提高查找速度，是要考虑的主要问题，将自己以及部分好的方法总结如下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）查找的时候采用二分查找代顺序查找，仅仅从时间复杂度上就可以看出来。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）将</a:t>
            </a:r>
            <a:r>
              <a:rPr lang="en-US" altLang="zh-CN" dirty="0" smtClean="0"/>
              <a:t>lm()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rm()</a:t>
            </a:r>
            <a:r>
              <a:rPr lang="zh-CN" altLang="en-US" dirty="0" smtClean="0"/>
              <a:t>函数进行整合，因为查找到的左匹配结果的下一位就是右匹配要查找的结果，也就是说我们把两次查询整合为一个，将节省大量时间。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）这个优化是</a:t>
            </a:r>
            <a:r>
              <a:rPr lang="zh-CN" altLang="en-US" b="1" u="sng" dirty="0" smtClean="0"/>
              <a:t>罗松</a:t>
            </a:r>
            <a:r>
              <a:rPr lang="zh-CN" altLang="en-US" dirty="0" smtClean="0"/>
              <a:t>想出来的，大概思想是在真正的进行左右匹配查找</a:t>
            </a:r>
            <a:r>
              <a:rPr lang="zh-CN" altLang="en-US" dirty="0"/>
              <a:t>之</a:t>
            </a:r>
            <a:r>
              <a:rPr lang="zh-CN" altLang="en-US" dirty="0" smtClean="0"/>
              <a:t>前，对查找的序列范围进行缩减，也就是提前对结果所处的位置进行一个判断（</a:t>
            </a:r>
            <a:r>
              <a:rPr lang="zh-CN" altLang="en-US" u="sng" dirty="0" smtClean="0">
                <a:solidFill>
                  <a:srgbClr val="FF0000"/>
                </a:solidFill>
              </a:rPr>
              <a:t>注：我本人没有进行编码测试，开始以为速度应该会有很大提高，但是以二分查找的时间复杂度来看提升应该不是很明显，当然不排除一个十分高效的预测算法的出现，局限目前我个人能力有限，不做处理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35696" y="1052736"/>
            <a:ext cx="5887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Lca()</a:t>
            </a:r>
            <a:r>
              <a:rPr lang="zh-CN" altLang="en-US" b="1" dirty="0" smtClean="0"/>
              <a:t>算法的优化</a:t>
            </a:r>
            <a:endParaRPr lang="en-US" altLang="zh-CN" b="1" dirty="0" smtClean="0"/>
          </a:p>
          <a:p>
            <a:r>
              <a:rPr lang="zh-CN" altLang="en-US" dirty="0" smtClean="0"/>
              <a:t>通过阅读论文我们可以知道</a:t>
            </a:r>
            <a:r>
              <a:rPr lang="en-US" altLang="zh-CN" dirty="0" smtClean="0"/>
              <a:t>lca()</a:t>
            </a:r>
            <a:r>
              <a:rPr lang="zh-CN" altLang="en-US" dirty="0" smtClean="0"/>
              <a:t>的主要作用是来“求解”两个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编码的最小公共祖先（即共同的公共前缀）</a:t>
            </a:r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前采用的方法是创建一个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型的结构体</a:t>
            </a:r>
            <a:endParaRPr lang="en-US" altLang="zh-CN" dirty="0" smtClean="0"/>
          </a:p>
          <a:p>
            <a:r>
              <a:rPr lang="en-US" altLang="zh-CN" dirty="0" smtClean="0"/>
              <a:t>Class Node{</a:t>
            </a:r>
          </a:p>
          <a:p>
            <a:r>
              <a:rPr lang="en-US" altLang="zh-CN" dirty="0" smtClean="0"/>
              <a:t>Int* data;</a:t>
            </a:r>
          </a:p>
          <a:p>
            <a:r>
              <a:rPr lang="en-US" altLang="zh-CN" dirty="0" smtClean="0"/>
              <a:t>Int length;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这</a:t>
            </a:r>
            <a:r>
              <a:rPr lang="zh-CN" altLang="en-US" dirty="0" smtClean="0"/>
              <a:t>样我们只要将查找出来的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结构来保存，而不用再去开辟一个</a:t>
            </a:r>
            <a:r>
              <a:rPr lang="en-US" altLang="zh-CN" dirty="0" smtClean="0"/>
              <a:t>int</a:t>
            </a:r>
            <a:r>
              <a:rPr lang="zh-CN" altLang="en-US" dirty="0" smtClean="0"/>
              <a:t>型数组的空间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84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3985" y="1196752"/>
            <a:ext cx="6210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编码之间的父子关系的判断</a:t>
            </a:r>
            <a:endParaRPr lang="en-US" altLang="zh-CN" dirty="0" smtClean="0"/>
          </a:p>
          <a:p>
            <a:r>
              <a:rPr lang="en-US" altLang="zh-CN" dirty="0" smtClean="0"/>
              <a:t>       int </a:t>
            </a:r>
            <a:r>
              <a:rPr lang="en-US" altLang="zh-CN" dirty="0"/>
              <a:t>IL::IsAncestor(Node &amp;v1,Node &amp;v2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如何进行两个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编码是不是父子关系呢？如上函数声明是判断</a:t>
            </a:r>
            <a:r>
              <a:rPr lang="en-US" altLang="zh-CN" dirty="0" smtClean="0"/>
              <a:t>v1</a:t>
            </a:r>
            <a:r>
              <a:rPr lang="zh-CN" altLang="en-US" dirty="0" smtClean="0"/>
              <a:t>是不是</a:t>
            </a:r>
            <a:r>
              <a:rPr lang="en-US" altLang="zh-CN" dirty="0" smtClean="0"/>
              <a:t>v2</a:t>
            </a:r>
            <a:r>
              <a:rPr lang="zh-CN" altLang="en-US" dirty="0" smtClean="0"/>
              <a:t>的祖先，即判断</a:t>
            </a:r>
            <a:r>
              <a:rPr lang="en-US" altLang="zh-CN" dirty="0" smtClean="0"/>
              <a:t>v2</a:t>
            </a:r>
            <a:r>
              <a:rPr lang="zh-CN" altLang="en-US" dirty="0" smtClean="0"/>
              <a:t>是不是完全包含</a:t>
            </a:r>
            <a:r>
              <a:rPr lang="en-US" altLang="zh-CN" dirty="0" smtClean="0"/>
              <a:t>v1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44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OutLine</a:t>
            </a:r>
            <a:endParaRPr lang="zh-CN" altLang="en-US" sz="3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1600" y="1690691"/>
            <a:ext cx="6712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Introduction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Our Methods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Encoding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8922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7778E-7 -4.44444E-6 L -2.77778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6" accel="4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5616" y="134076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其他提高速度的优化方法，想到再加。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7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27411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9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8"/>
            <a:ext cx="7886712" cy="523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dirty="0" smtClean="0"/>
              <a:t>Keyword search in XML documents , modeled as labeled tress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11760" y="2492896"/>
            <a:ext cx="451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The Smallest Lowest Common Ancestor(SLCA)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411759" y="3140968"/>
            <a:ext cx="451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The Lowest Common Ancestor(LCA)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346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0.21754 -0.2997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22552 -0.32083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7" name="Rectangle 207"/>
          <p:cNvSpPr/>
          <p:nvPr/>
        </p:nvSpPr>
        <p:spPr>
          <a:xfrm>
            <a:off x="1809274" y="4569897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Rectangle 56414"/>
          <p:cNvSpPr/>
          <p:nvPr/>
        </p:nvSpPr>
        <p:spPr>
          <a:xfrm>
            <a:off x="2237107" y="4723116"/>
            <a:ext cx="19708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56179"/>
          <p:cNvSpPr/>
          <p:nvPr/>
        </p:nvSpPr>
        <p:spPr>
          <a:xfrm>
            <a:off x="2202164" y="47231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56178"/>
          <p:cNvSpPr/>
          <p:nvPr/>
        </p:nvSpPr>
        <p:spPr>
          <a:xfrm>
            <a:off x="1712957" y="472311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0.1.1.1.0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Rectangle 215"/>
          <p:cNvSpPr/>
          <p:nvPr/>
        </p:nvSpPr>
        <p:spPr>
          <a:xfrm>
            <a:off x="2511826" y="4569897"/>
            <a:ext cx="36226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Rectangle 56415"/>
          <p:cNvSpPr/>
          <p:nvPr/>
        </p:nvSpPr>
        <p:spPr>
          <a:xfrm>
            <a:off x="2909441" y="4723116"/>
            <a:ext cx="14936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Rectangle 56181"/>
          <p:cNvSpPr/>
          <p:nvPr/>
        </p:nvSpPr>
        <p:spPr>
          <a:xfrm>
            <a:off x="2874498" y="47231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Rectangle 56180"/>
          <p:cNvSpPr/>
          <p:nvPr/>
        </p:nvSpPr>
        <p:spPr>
          <a:xfrm>
            <a:off x="2385291" y="472311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" name="Rectangle 230"/>
          <p:cNvSpPr/>
          <p:nvPr/>
        </p:nvSpPr>
        <p:spPr>
          <a:xfrm>
            <a:off x="3118061" y="4569897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" name="Rectangle 56183"/>
          <p:cNvSpPr/>
          <p:nvPr/>
        </p:nvSpPr>
        <p:spPr>
          <a:xfrm>
            <a:off x="3510951" y="47231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4" name="Rectangle 56182"/>
          <p:cNvSpPr/>
          <p:nvPr/>
        </p:nvSpPr>
        <p:spPr>
          <a:xfrm>
            <a:off x="3021744" y="472311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" name="Rectangle 56416"/>
          <p:cNvSpPr/>
          <p:nvPr/>
        </p:nvSpPr>
        <p:spPr>
          <a:xfrm>
            <a:off x="3545894" y="4723116"/>
            <a:ext cx="242311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0" name="Rectangle 56413"/>
          <p:cNvSpPr/>
          <p:nvPr/>
        </p:nvSpPr>
        <p:spPr>
          <a:xfrm>
            <a:off x="1564777" y="4723116"/>
            <a:ext cx="197079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178"/>
          <p:cNvSpPr/>
          <p:nvPr/>
        </p:nvSpPr>
        <p:spPr>
          <a:xfrm>
            <a:off x="4081245" y="1844824"/>
            <a:ext cx="60383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School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56122"/>
          <p:cNvSpPr/>
          <p:nvPr/>
        </p:nvSpPr>
        <p:spPr>
          <a:xfrm>
            <a:off x="4258770" y="1998044"/>
            <a:ext cx="92949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56123"/>
          <p:cNvSpPr/>
          <p:nvPr/>
        </p:nvSpPr>
        <p:spPr>
          <a:xfrm>
            <a:off x="4328658" y="212449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181"/>
          <p:cNvSpPr/>
          <p:nvPr/>
        </p:nvSpPr>
        <p:spPr>
          <a:xfrm>
            <a:off x="921644" y="2525634"/>
            <a:ext cx="45521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Dean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56125"/>
          <p:cNvSpPr/>
          <p:nvPr/>
        </p:nvSpPr>
        <p:spPr>
          <a:xfrm>
            <a:off x="1162462" y="270615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56124"/>
          <p:cNvSpPr/>
          <p:nvPr/>
        </p:nvSpPr>
        <p:spPr>
          <a:xfrm>
            <a:off x="987745" y="2678853"/>
            <a:ext cx="2323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hape 183"/>
          <p:cNvSpPr/>
          <p:nvPr/>
        </p:nvSpPr>
        <p:spPr>
          <a:xfrm>
            <a:off x="1074617" y="2226815"/>
            <a:ext cx="3220040" cy="283296"/>
          </a:xfrm>
          <a:custGeom>
            <a:avLst/>
            <a:gdLst/>
            <a:ahLst/>
            <a:cxnLst/>
            <a:rect l="0" t="0" r="0" b="0"/>
            <a:pathLst>
              <a:path w="2375548" h="209004">
                <a:moveTo>
                  <a:pt x="2375548" y="0"/>
                </a:moveTo>
                <a:lnTo>
                  <a:pt x="0" y="20900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4" name="Rectangle 185"/>
          <p:cNvSpPr/>
          <p:nvPr/>
        </p:nvSpPr>
        <p:spPr>
          <a:xfrm>
            <a:off x="430614" y="3322605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56132"/>
          <p:cNvSpPr/>
          <p:nvPr/>
        </p:nvSpPr>
        <p:spPr>
          <a:xfrm>
            <a:off x="440058" y="3475826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56133"/>
          <p:cNvSpPr/>
          <p:nvPr/>
        </p:nvSpPr>
        <p:spPr>
          <a:xfrm>
            <a:off x="719604" y="350312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188"/>
          <p:cNvSpPr/>
          <p:nvPr/>
        </p:nvSpPr>
        <p:spPr>
          <a:xfrm>
            <a:off x="3172840" y="2511986"/>
            <a:ext cx="67839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Classes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56126"/>
          <p:cNvSpPr/>
          <p:nvPr/>
        </p:nvSpPr>
        <p:spPr>
          <a:xfrm>
            <a:off x="3322037" y="2665205"/>
            <a:ext cx="2323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ectangle 56127"/>
          <p:cNvSpPr/>
          <p:nvPr/>
        </p:nvSpPr>
        <p:spPr>
          <a:xfrm>
            <a:off x="3496755" y="270615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Shape 190"/>
          <p:cNvSpPr/>
          <p:nvPr/>
        </p:nvSpPr>
        <p:spPr>
          <a:xfrm>
            <a:off x="3408906" y="2226815"/>
            <a:ext cx="885751" cy="315401"/>
          </a:xfrm>
          <a:custGeom>
            <a:avLst/>
            <a:gdLst/>
            <a:ahLst/>
            <a:cxnLst/>
            <a:rect l="0" t="0" r="0" b="0"/>
            <a:pathLst>
              <a:path w="653453" h="232690">
                <a:moveTo>
                  <a:pt x="653453" y="0"/>
                </a:moveTo>
                <a:lnTo>
                  <a:pt x="0" y="23269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21" name="Rectangle 192"/>
          <p:cNvSpPr/>
          <p:nvPr/>
        </p:nvSpPr>
        <p:spPr>
          <a:xfrm>
            <a:off x="1031184" y="3322605"/>
            <a:ext cx="49249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Rectangle 56134"/>
          <p:cNvSpPr/>
          <p:nvPr/>
        </p:nvSpPr>
        <p:spPr>
          <a:xfrm>
            <a:off x="1057626" y="3475826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Rectangle 56135"/>
          <p:cNvSpPr/>
          <p:nvPr/>
        </p:nvSpPr>
        <p:spPr>
          <a:xfrm>
            <a:off x="1337173" y="350312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195"/>
          <p:cNvSpPr/>
          <p:nvPr/>
        </p:nvSpPr>
        <p:spPr>
          <a:xfrm>
            <a:off x="356959" y="4022207"/>
            <a:ext cx="8266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Instructor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ctangle 56151"/>
          <p:cNvSpPr/>
          <p:nvPr/>
        </p:nvSpPr>
        <p:spPr>
          <a:xfrm>
            <a:off x="843320" y="4175425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Rectangle 56150"/>
          <p:cNvSpPr/>
          <p:nvPr/>
        </p:nvSpPr>
        <p:spPr>
          <a:xfrm>
            <a:off x="458942" y="4175425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198"/>
          <p:cNvSpPr/>
          <p:nvPr/>
        </p:nvSpPr>
        <p:spPr>
          <a:xfrm>
            <a:off x="500492" y="4552890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Rectangle 56412"/>
          <p:cNvSpPr/>
          <p:nvPr/>
        </p:nvSpPr>
        <p:spPr>
          <a:xfrm>
            <a:off x="930212" y="4706110"/>
            <a:ext cx="146851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Rectangle 56174"/>
          <p:cNvSpPr/>
          <p:nvPr/>
        </p:nvSpPr>
        <p:spPr>
          <a:xfrm>
            <a:off x="406062" y="470611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0.1.0.0.0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Rectangle 56175"/>
          <p:cNvSpPr/>
          <p:nvPr/>
        </p:nvSpPr>
        <p:spPr>
          <a:xfrm>
            <a:off x="895269" y="470611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Rectangle 201"/>
          <p:cNvSpPr/>
          <p:nvPr/>
        </p:nvSpPr>
        <p:spPr>
          <a:xfrm>
            <a:off x="1898035" y="3315048"/>
            <a:ext cx="49249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Rectangle 56136"/>
          <p:cNvSpPr/>
          <p:nvPr/>
        </p:nvSpPr>
        <p:spPr>
          <a:xfrm>
            <a:off x="1926362" y="3468269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Rectangle 56137"/>
          <p:cNvSpPr/>
          <p:nvPr/>
        </p:nvSpPr>
        <p:spPr>
          <a:xfrm>
            <a:off x="2205909" y="349556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204"/>
          <p:cNvSpPr/>
          <p:nvPr/>
        </p:nvSpPr>
        <p:spPr>
          <a:xfrm>
            <a:off x="1665754" y="4029764"/>
            <a:ext cx="8266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Instructor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56155"/>
          <p:cNvSpPr/>
          <p:nvPr/>
        </p:nvSpPr>
        <p:spPr>
          <a:xfrm>
            <a:off x="2150227" y="4180846"/>
            <a:ext cx="46474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56154"/>
          <p:cNvSpPr/>
          <p:nvPr/>
        </p:nvSpPr>
        <p:spPr>
          <a:xfrm>
            <a:off x="1765850" y="4180846"/>
            <a:ext cx="511222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Shape 209"/>
          <p:cNvSpPr/>
          <p:nvPr/>
        </p:nvSpPr>
        <p:spPr>
          <a:xfrm>
            <a:off x="1960368" y="3622447"/>
            <a:ext cx="105750" cy="406034"/>
          </a:xfrm>
          <a:custGeom>
            <a:avLst/>
            <a:gdLst/>
            <a:ahLst/>
            <a:cxnLst/>
            <a:rect l="0" t="0" r="0" b="0"/>
            <a:pathLst>
              <a:path w="78016" h="299555">
                <a:moveTo>
                  <a:pt x="78016" y="0"/>
                </a:moveTo>
                <a:lnTo>
                  <a:pt x="0" y="299555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42" name="Shape 210"/>
          <p:cNvSpPr/>
          <p:nvPr/>
        </p:nvSpPr>
        <p:spPr>
          <a:xfrm>
            <a:off x="2066118" y="2825495"/>
            <a:ext cx="1342786" cy="496684"/>
          </a:xfrm>
          <a:custGeom>
            <a:avLst/>
            <a:gdLst/>
            <a:ahLst/>
            <a:cxnLst/>
            <a:rect l="0" t="0" r="0" b="0"/>
            <a:pathLst>
              <a:path w="990625" h="366433">
                <a:moveTo>
                  <a:pt x="990625" y="0"/>
                </a:moveTo>
                <a:lnTo>
                  <a:pt x="0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43" name="Rectangle 212"/>
          <p:cNvSpPr/>
          <p:nvPr/>
        </p:nvSpPr>
        <p:spPr>
          <a:xfrm>
            <a:off x="2551490" y="4039215"/>
            <a:ext cx="26931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Rectangle 56156"/>
          <p:cNvSpPr/>
          <p:nvPr/>
        </p:nvSpPr>
        <p:spPr>
          <a:xfrm>
            <a:off x="2438174" y="4192434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0.1.1.2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Rectangle 56157"/>
          <p:cNvSpPr/>
          <p:nvPr/>
        </p:nvSpPr>
        <p:spPr>
          <a:xfrm>
            <a:off x="2822552" y="419243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Shape 217"/>
          <p:cNvSpPr/>
          <p:nvPr/>
        </p:nvSpPr>
        <p:spPr>
          <a:xfrm>
            <a:off x="2066118" y="3622447"/>
            <a:ext cx="564696" cy="370143"/>
          </a:xfrm>
          <a:custGeom>
            <a:avLst/>
            <a:gdLst/>
            <a:ahLst/>
            <a:cxnLst/>
            <a:rect l="0" t="0" r="0" b="0"/>
            <a:pathLst>
              <a:path w="416598" h="273076">
                <a:moveTo>
                  <a:pt x="0" y="0"/>
                </a:moveTo>
                <a:lnTo>
                  <a:pt x="416598" y="273076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51" name="Shape 218"/>
          <p:cNvSpPr/>
          <p:nvPr/>
        </p:nvSpPr>
        <p:spPr>
          <a:xfrm>
            <a:off x="4294657" y="2226815"/>
            <a:ext cx="2120865" cy="400484"/>
          </a:xfrm>
          <a:custGeom>
            <a:avLst/>
            <a:gdLst/>
            <a:ahLst/>
            <a:cxnLst/>
            <a:rect l="0" t="0" r="0" b="0"/>
            <a:pathLst>
              <a:path w="1669148" h="285623">
                <a:moveTo>
                  <a:pt x="0" y="0"/>
                </a:moveTo>
                <a:lnTo>
                  <a:pt x="1669148" y="28562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52" name="Rectangle 220"/>
          <p:cNvSpPr/>
          <p:nvPr/>
        </p:nvSpPr>
        <p:spPr>
          <a:xfrm>
            <a:off x="6307873" y="2658700"/>
            <a:ext cx="706147" cy="109501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Rectangle 56128"/>
          <p:cNvSpPr/>
          <p:nvPr/>
        </p:nvSpPr>
        <p:spPr>
          <a:xfrm>
            <a:off x="6468401" y="2806303"/>
            <a:ext cx="232374" cy="85294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" name="Rectangle 56129"/>
          <p:cNvSpPr/>
          <p:nvPr/>
        </p:nvSpPr>
        <p:spPr>
          <a:xfrm>
            <a:off x="6643117" y="281380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5" name="Shape 222"/>
          <p:cNvSpPr/>
          <p:nvPr/>
        </p:nvSpPr>
        <p:spPr>
          <a:xfrm>
            <a:off x="6557176" y="2967134"/>
            <a:ext cx="0" cy="355046"/>
          </a:xfrm>
          <a:custGeom>
            <a:avLst/>
            <a:gdLst/>
            <a:ahLst/>
            <a:cxnLst/>
            <a:rect l="0" t="0" r="0" b="0"/>
            <a:pathLst>
              <a:path h="261938">
                <a:moveTo>
                  <a:pt x="0" y="0"/>
                </a:moveTo>
                <a:lnTo>
                  <a:pt x="0" y="26193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56" name="Rectangle 224"/>
          <p:cNvSpPr/>
          <p:nvPr/>
        </p:nvSpPr>
        <p:spPr>
          <a:xfrm>
            <a:off x="3807392" y="3322605"/>
            <a:ext cx="49249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" name="Rectangle 56139"/>
          <p:cNvSpPr/>
          <p:nvPr/>
        </p:nvSpPr>
        <p:spPr>
          <a:xfrm>
            <a:off x="4113380" y="350312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" name="Rectangle 56138"/>
          <p:cNvSpPr/>
          <p:nvPr/>
        </p:nvSpPr>
        <p:spPr>
          <a:xfrm>
            <a:off x="3833832" y="3475826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" name="Rectangle 227"/>
          <p:cNvSpPr/>
          <p:nvPr/>
        </p:nvSpPr>
        <p:spPr>
          <a:xfrm>
            <a:off x="2974524" y="4039215"/>
            <a:ext cx="8266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Instructor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Rectangle 56159"/>
          <p:cNvSpPr/>
          <p:nvPr/>
        </p:nvSpPr>
        <p:spPr>
          <a:xfrm>
            <a:off x="3458997" y="419243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Rectangle 56158"/>
          <p:cNvSpPr/>
          <p:nvPr/>
        </p:nvSpPr>
        <p:spPr>
          <a:xfrm>
            <a:off x="3074619" y="4192434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Shape 232"/>
          <p:cNvSpPr/>
          <p:nvPr/>
        </p:nvSpPr>
        <p:spPr>
          <a:xfrm>
            <a:off x="3337135" y="3641331"/>
            <a:ext cx="638343" cy="305818"/>
          </a:xfrm>
          <a:custGeom>
            <a:avLst/>
            <a:gdLst/>
            <a:ahLst/>
            <a:cxnLst/>
            <a:rect l="0" t="0" r="0" b="0"/>
            <a:pathLst>
              <a:path w="521081" h="259144">
                <a:moveTo>
                  <a:pt x="521081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67" name="Rectangle 234"/>
          <p:cNvSpPr/>
          <p:nvPr/>
        </p:nvSpPr>
        <p:spPr>
          <a:xfrm>
            <a:off x="3705412" y="4039215"/>
            <a:ext cx="76164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Rectangle 56160"/>
          <p:cNvSpPr/>
          <p:nvPr/>
        </p:nvSpPr>
        <p:spPr>
          <a:xfrm>
            <a:off x="3780956" y="4192434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0.1.2.1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Rectangle 56161"/>
          <p:cNvSpPr/>
          <p:nvPr/>
        </p:nvSpPr>
        <p:spPr>
          <a:xfrm>
            <a:off x="4165332" y="419243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Rectangle 237"/>
          <p:cNvSpPr/>
          <p:nvPr/>
        </p:nvSpPr>
        <p:spPr>
          <a:xfrm>
            <a:off x="3856506" y="4569897"/>
            <a:ext cx="36226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Rectangle 56185"/>
          <p:cNvSpPr/>
          <p:nvPr/>
        </p:nvSpPr>
        <p:spPr>
          <a:xfrm>
            <a:off x="4217291" y="47231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" name="Rectangle 56417"/>
          <p:cNvSpPr/>
          <p:nvPr/>
        </p:nvSpPr>
        <p:spPr>
          <a:xfrm>
            <a:off x="4252234" y="4723116"/>
            <a:ext cx="5641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Rectangle 56184"/>
          <p:cNvSpPr/>
          <p:nvPr/>
        </p:nvSpPr>
        <p:spPr>
          <a:xfrm>
            <a:off x="3728084" y="472311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0.1.2.1.0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4" name="Shape 239"/>
          <p:cNvSpPr/>
          <p:nvPr/>
        </p:nvSpPr>
        <p:spPr>
          <a:xfrm>
            <a:off x="3408906" y="2825495"/>
            <a:ext cx="566573" cy="496684"/>
          </a:xfrm>
          <a:custGeom>
            <a:avLst/>
            <a:gdLst/>
            <a:ahLst/>
            <a:cxnLst/>
            <a:rect l="0" t="0" r="0" b="0"/>
            <a:pathLst>
              <a:path w="417983" h="366433">
                <a:moveTo>
                  <a:pt x="0" y="0"/>
                </a:moveTo>
                <a:lnTo>
                  <a:pt x="417983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75" name="Rectangle 241"/>
          <p:cNvSpPr/>
          <p:nvPr/>
        </p:nvSpPr>
        <p:spPr>
          <a:xfrm>
            <a:off x="1157713" y="4039215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" name="Rectangle 56153"/>
          <p:cNvSpPr/>
          <p:nvPr/>
        </p:nvSpPr>
        <p:spPr>
          <a:xfrm>
            <a:off x="1477878" y="419243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" name="Rectangle 56152"/>
          <p:cNvSpPr/>
          <p:nvPr/>
        </p:nvSpPr>
        <p:spPr>
          <a:xfrm>
            <a:off x="1093502" y="4192434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" name="Rectangle 244"/>
          <p:cNvSpPr/>
          <p:nvPr/>
        </p:nvSpPr>
        <p:spPr>
          <a:xfrm>
            <a:off x="1121837" y="4569897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CS2A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9" name="Rectangle 56176"/>
          <p:cNvSpPr/>
          <p:nvPr/>
        </p:nvSpPr>
        <p:spPr>
          <a:xfrm>
            <a:off x="1040627" y="472311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" name="Rectangle 56177"/>
          <p:cNvSpPr/>
          <p:nvPr/>
        </p:nvSpPr>
        <p:spPr>
          <a:xfrm>
            <a:off x="1529834" y="47231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Shape 246"/>
          <p:cNvSpPr/>
          <p:nvPr/>
        </p:nvSpPr>
        <p:spPr>
          <a:xfrm>
            <a:off x="1288029" y="3622447"/>
            <a:ext cx="778090" cy="370143"/>
          </a:xfrm>
          <a:custGeom>
            <a:avLst/>
            <a:gdLst/>
            <a:ahLst/>
            <a:cxnLst/>
            <a:rect l="0" t="0" r="0" b="0"/>
            <a:pathLst>
              <a:path w="574027" h="273076">
                <a:moveTo>
                  <a:pt x="574027" y="0"/>
                </a:moveTo>
                <a:lnTo>
                  <a:pt x="0" y="273076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83" name="Shape 247"/>
          <p:cNvSpPr/>
          <p:nvPr/>
        </p:nvSpPr>
        <p:spPr>
          <a:xfrm>
            <a:off x="1288029" y="4347635"/>
            <a:ext cx="0" cy="203972"/>
          </a:xfrm>
          <a:custGeom>
            <a:avLst/>
            <a:gdLst/>
            <a:ahLst/>
            <a:cxnLst/>
            <a:rect l="0" t="0" r="0" b="0"/>
            <a:pathLst>
              <a:path h="150482">
                <a:moveTo>
                  <a:pt x="0" y="0"/>
                </a:moveTo>
                <a:lnTo>
                  <a:pt x="0" y="150482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84" name="Rectangle 249"/>
          <p:cNvSpPr/>
          <p:nvPr/>
        </p:nvSpPr>
        <p:spPr>
          <a:xfrm>
            <a:off x="6194564" y="4039215"/>
            <a:ext cx="1003384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Participants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5" name="Rectangle 56168"/>
          <p:cNvSpPr/>
          <p:nvPr/>
        </p:nvSpPr>
        <p:spPr>
          <a:xfrm>
            <a:off x="6362647" y="4192434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" name="Rectangle 56169"/>
          <p:cNvSpPr/>
          <p:nvPr/>
        </p:nvSpPr>
        <p:spPr>
          <a:xfrm>
            <a:off x="6747024" y="4192434"/>
            <a:ext cx="464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7" name="Rectangle 252"/>
          <p:cNvSpPr/>
          <p:nvPr/>
        </p:nvSpPr>
        <p:spPr>
          <a:xfrm>
            <a:off x="6149238" y="4569897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8" name="Rectangle 56192"/>
          <p:cNvSpPr/>
          <p:nvPr/>
        </p:nvSpPr>
        <p:spPr>
          <a:xfrm>
            <a:off x="6052919" y="472311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" name="Rectangle 56193"/>
          <p:cNvSpPr/>
          <p:nvPr/>
        </p:nvSpPr>
        <p:spPr>
          <a:xfrm>
            <a:off x="6542126" y="47231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0" name="Rectangle 56421"/>
          <p:cNvSpPr/>
          <p:nvPr/>
        </p:nvSpPr>
        <p:spPr>
          <a:xfrm>
            <a:off x="6577069" y="4723116"/>
            <a:ext cx="12675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1" name="Shape 72277"/>
          <p:cNvSpPr/>
          <p:nvPr/>
        </p:nvSpPr>
        <p:spPr>
          <a:xfrm>
            <a:off x="6202122" y="3322170"/>
            <a:ext cx="708217" cy="319162"/>
          </a:xfrm>
          <a:custGeom>
            <a:avLst/>
            <a:gdLst/>
            <a:ahLst/>
            <a:cxnLst/>
            <a:rect l="0" t="0" r="0" b="0"/>
            <a:pathLst>
              <a:path w="522479" h="235464">
                <a:moveTo>
                  <a:pt x="0" y="0"/>
                </a:moveTo>
                <a:lnTo>
                  <a:pt x="522479" y="0"/>
                </a:lnTo>
                <a:lnTo>
                  <a:pt x="522479" y="235464"/>
                </a:lnTo>
                <a:lnTo>
                  <a:pt x="0" y="235464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92" name="Rectangle 255"/>
          <p:cNvSpPr/>
          <p:nvPr/>
        </p:nvSpPr>
        <p:spPr>
          <a:xfrm>
            <a:off x="6321093" y="3322605"/>
            <a:ext cx="677895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Autonet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Rectangle 56145"/>
          <p:cNvSpPr/>
          <p:nvPr/>
        </p:nvSpPr>
        <p:spPr>
          <a:xfrm>
            <a:off x="6695068" y="350312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" name="Rectangle 56144"/>
          <p:cNvSpPr/>
          <p:nvPr/>
        </p:nvSpPr>
        <p:spPr>
          <a:xfrm>
            <a:off x="6415522" y="3475826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5" name="Shape 257"/>
          <p:cNvSpPr/>
          <p:nvPr/>
        </p:nvSpPr>
        <p:spPr>
          <a:xfrm>
            <a:off x="6557176" y="3641331"/>
            <a:ext cx="0" cy="351259"/>
          </a:xfrm>
          <a:custGeom>
            <a:avLst/>
            <a:gdLst/>
            <a:ahLst/>
            <a:cxnLst/>
            <a:rect l="0" t="0" r="0" b="0"/>
            <a:pathLst>
              <a:path h="259144">
                <a:moveTo>
                  <a:pt x="0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96" name="Rectangle 259"/>
          <p:cNvSpPr/>
          <p:nvPr/>
        </p:nvSpPr>
        <p:spPr>
          <a:xfrm>
            <a:off x="4938661" y="3322605"/>
            <a:ext cx="49249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7" name="Rectangle 56141"/>
          <p:cNvSpPr/>
          <p:nvPr/>
        </p:nvSpPr>
        <p:spPr>
          <a:xfrm>
            <a:off x="5244648" y="350312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8" name="Rectangle 56140"/>
          <p:cNvSpPr/>
          <p:nvPr/>
        </p:nvSpPr>
        <p:spPr>
          <a:xfrm>
            <a:off x="4965102" y="3475826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0.1.3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9" name="Shape 261"/>
          <p:cNvSpPr/>
          <p:nvPr/>
        </p:nvSpPr>
        <p:spPr>
          <a:xfrm>
            <a:off x="3408906" y="2825495"/>
            <a:ext cx="1697841" cy="496684"/>
          </a:xfrm>
          <a:custGeom>
            <a:avLst/>
            <a:gdLst/>
            <a:ahLst/>
            <a:cxnLst/>
            <a:rect l="0" t="0" r="0" b="0"/>
            <a:pathLst>
              <a:path w="1252563" h="366433">
                <a:moveTo>
                  <a:pt x="0" y="0"/>
                </a:moveTo>
                <a:lnTo>
                  <a:pt x="1252563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00" name="Shape 262"/>
          <p:cNvSpPr/>
          <p:nvPr/>
        </p:nvSpPr>
        <p:spPr>
          <a:xfrm>
            <a:off x="581701" y="2891597"/>
            <a:ext cx="413615" cy="430581"/>
          </a:xfrm>
          <a:custGeom>
            <a:avLst/>
            <a:gdLst/>
            <a:ahLst/>
            <a:cxnLst/>
            <a:rect l="0" t="0" r="0" b="0"/>
            <a:pathLst>
              <a:path w="363643" h="339966">
                <a:moveTo>
                  <a:pt x="363643" y="0"/>
                </a:moveTo>
                <a:lnTo>
                  <a:pt x="0" y="339966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01" name="Shape 263"/>
          <p:cNvSpPr/>
          <p:nvPr/>
        </p:nvSpPr>
        <p:spPr>
          <a:xfrm>
            <a:off x="3269156" y="4347635"/>
            <a:ext cx="0" cy="194522"/>
          </a:xfrm>
          <a:custGeom>
            <a:avLst/>
            <a:gdLst/>
            <a:ahLst/>
            <a:cxnLst/>
            <a:rect l="0" t="0" r="0" b="0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02" name="Rectangle 265"/>
          <p:cNvSpPr/>
          <p:nvPr/>
        </p:nvSpPr>
        <p:spPr>
          <a:xfrm>
            <a:off x="4411734" y="4029764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3" name="Rectangle 56162"/>
          <p:cNvSpPr/>
          <p:nvPr/>
        </p:nvSpPr>
        <p:spPr>
          <a:xfrm>
            <a:off x="4347523" y="4182982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0.1.2.2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" name="Rectangle 56163"/>
          <p:cNvSpPr/>
          <p:nvPr/>
        </p:nvSpPr>
        <p:spPr>
          <a:xfrm>
            <a:off x="4731900" y="418298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Rectangle 268"/>
          <p:cNvSpPr/>
          <p:nvPr/>
        </p:nvSpPr>
        <p:spPr>
          <a:xfrm>
            <a:off x="4375859" y="4569897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CS3A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6" name="Rectangle 56418"/>
          <p:cNvSpPr/>
          <p:nvPr/>
        </p:nvSpPr>
        <p:spPr>
          <a:xfrm>
            <a:off x="4818801" y="4723116"/>
            <a:ext cx="5390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7" name="Rectangle 56186"/>
          <p:cNvSpPr/>
          <p:nvPr/>
        </p:nvSpPr>
        <p:spPr>
          <a:xfrm>
            <a:off x="4294650" y="472311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8" name="Rectangle 56187"/>
          <p:cNvSpPr/>
          <p:nvPr/>
        </p:nvSpPr>
        <p:spPr>
          <a:xfrm>
            <a:off x="4783857" y="47231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9" name="Shape 270"/>
          <p:cNvSpPr/>
          <p:nvPr/>
        </p:nvSpPr>
        <p:spPr>
          <a:xfrm>
            <a:off x="3975477" y="3641331"/>
            <a:ext cx="491585" cy="305818"/>
          </a:xfrm>
          <a:custGeom>
            <a:avLst/>
            <a:gdLst/>
            <a:ahLst/>
            <a:cxnLst/>
            <a:rect l="0" t="0" r="0" b="0"/>
            <a:pathLst>
              <a:path w="417982" h="246609">
                <a:moveTo>
                  <a:pt x="0" y="0"/>
                </a:moveTo>
                <a:lnTo>
                  <a:pt x="417982" y="246609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0" name="Shape 271"/>
          <p:cNvSpPr/>
          <p:nvPr/>
        </p:nvSpPr>
        <p:spPr>
          <a:xfrm>
            <a:off x="4542051" y="4347635"/>
            <a:ext cx="0" cy="175638"/>
          </a:xfrm>
          <a:custGeom>
            <a:avLst/>
            <a:gdLst/>
            <a:ahLst/>
            <a:cxnLst/>
            <a:rect l="0" t="0" r="0" b="0"/>
            <a:pathLst>
              <a:path h="129578">
                <a:moveTo>
                  <a:pt x="0" y="0"/>
                </a:moveTo>
                <a:lnTo>
                  <a:pt x="0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1" name="Shape 272"/>
          <p:cNvSpPr/>
          <p:nvPr/>
        </p:nvSpPr>
        <p:spPr>
          <a:xfrm>
            <a:off x="1199269" y="2825495"/>
            <a:ext cx="2209636" cy="496684"/>
          </a:xfrm>
          <a:custGeom>
            <a:avLst/>
            <a:gdLst/>
            <a:ahLst/>
            <a:cxnLst/>
            <a:rect l="0" t="0" r="0" b="0"/>
            <a:pathLst>
              <a:path w="1630134" h="366433">
                <a:moveTo>
                  <a:pt x="1630134" y="0"/>
                </a:moveTo>
                <a:lnTo>
                  <a:pt x="0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2" name="Shape 273"/>
          <p:cNvSpPr/>
          <p:nvPr/>
        </p:nvSpPr>
        <p:spPr>
          <a:xfrm>
            <a:off x="651578" y="3641331"/>
            <a:ext cx="547691" cy="351259"/>
          </a:xfrm>
          <a:custGeom>
            <a:avLst/>
            <a:gdLst/>
            <a:ahLst/>
            <a:cxnLst/>
            <a:rect l="0" t="0" r="0" b="0"/>
            <a:pathLst>
              <a:path w="404053" h="259144">
                <a:moveTo>
                  <a:pt x="404053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3" name="Shape 274"/>
          <p:cNvSpPr/>
          <p:nvPr/>
        </p:nvSpPr>
        <p:spPr>
          <a:xfrm>
            <a:off x="3975477" y="3641331"/>
            <a:ext cx="0" cy="370161"/>
          </a:xfrm>
          <a:custGeom>
            <a:avLst/>
            <a:gdLst/>
            <a:ahLst/>
            <a:cxnLst/>
            <a:rect l="0" t="0" r="0" b="0"/>
            <a:pathLst>
              <a:path h="273089">
                <a:moveTo>
                  <a:pt x="0" y="0"/>
                </a:moveTo>
                <a:lnTo>
                  <a:pt x="0" y="273089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4" name="Rectangle 276"/>
          <p:cNvSpPr/>
          <p:nvPr/>
        </p:nvSpPr>
        <p:spPr>
          <a:xfrm>
            <a:off x="6800800" y="4569897"/>
            <a:ext cx="36226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Rectangle 56194"/>
          <p:cNvSpPr/>
          <p:nvPr/>
        </p:nvSpPr>
        <p:spPr>
          <a:xfrm>
            <a:off x="6672374" y="472311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0.2.0.0.1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6" name="Rectangle 56195"/>
          <p:cNvSpPr/>
          <p:nvPr/>
        </p:nvSpPr>
        <p:spPr>
          <a:xfrm>
            <a:off x="7161581" y="47231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7" name="Rectangle 56422"/>
          <p:cNvSpPr/>
          <p:nvPr/>
        </p:nvSpPr>
        <p:spPr>
          <a:xfrm>
            <a:off x="7196525" y="4723116"/>
            <a:ext cx="229743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8" name="Shape 278"/>
          <p:cNvSpPr/>
          <p:nvPr/>
        </p:nvSpPr>
        <p:spPr>
          <a:xfrm>
            <a:off x="6557176" y="4347635"/>
            <a:ext cx="362596" cy="175638"/>
          </a:xfrm>
          <a:custGeom>
            <a:avLst/>
            <a:gdLst/>
            <a:ahLst/>
            <a:cxnLst/>
            <a:rect l="0" t="0" r="0" b="0"/>
            <a:pathLst>
              <a:path w="267501" h="129578">
                <a:moveTo>
                  <a:pt x="0" y="0"/>
                </a:moveTo>
                <a:lnTo>
                  <a:pt x="267501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19" name="Shape 279"/>
          <p:cNvSpPr/>
          <p:nvPr/>
        </p:nvSpPr>
        <p:spPr>
          <a:xfrm>
            <a:off x="651578" y="4311761"/>
            <a:ext cx="0" cy="211512"/>
          </a:xfrm>
          <a:custGeom>
            <a:avLst/>
            <a:gdLst/>
            <a:ahLst/>
            <a:cxnLst/>
            <a:rect l="0" t="0" r="0" b="0"/>
            <a:pathLst>
              <a:path h="156045">
                <a:moveTo>
                  <a:pt x="0" y="0"/>
                </a:moveTo>
                <a:lnTo>
                  <a:pt x="0" y="156045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20" name="Rectangle 281"/>
          <p:cNvSpPr/>
          <p:nvPr/>
        </p:nvSpPr>
        <p:spPr>
          <a:xfrm>
            <a:off x="5539216" y="3322605"/>
            <a:ext cx="49249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1" name="Rectangle 56142"/>
          <p:cNvSpPr/>
          <p:nvPr/>
        </p:nvSpPr>
        <p:spPr>
          <a:xfrm>
            <a:off x="5567544" y="3475826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0.1.4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" name="Rectangle 56143"/>
          <p:cNvSpPr/>
          <p:nvPr/>
        </p:nvSpPr>
        <p:spPr>
          <a:xfrm>
            <a:off x="5847090" y="347582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3" name="Shape 283"/>
          <p:cNvSpPr/>
          <p:nvPr/>
        </p:nvSpPr>
        <p:spPr>
          <a:xfrm>
            <a:off x="3408906" y="2825495"/>
            <a:ext cx="2300289" cy="496684"/>
          </a:xfrm>
          <a:custGeom>
            <a:avLst/>
            <a:gdLst/>
            <a:ahLst/>
            <a:cxnLst/>
            <a:rect l="0" t="0" r="0" b="0"/>
            <a:pathLst>
              <a:path w="1697012" h="366433">
                <a:moveTo>
                  <a:pt x="0" y="0"/>
                </a:moveTo>
                <a:lnTo>
                  <a:pt x="1697012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24" name="Shape 284"/>
          <p:cNvSpPr/>
          <p:nvPr/>
        </p:nvSpPr>
        <p:spPr>
          <a:xfrm>
            <a:off x="7616660" y="2967134"/>
            <a:ext cx="424930" cy="355046"/>
          </a:xfrm>
          <a:custGeom>
            <a:avLst/>
            <a:gdLst/>
            <a:ahLst/>
            <a:cxnLst/>
            <a:rect l="0" t="0" r="0" b="0"/>
            <a:pathLst>
              <a:path w="313487" h="261938">
                <a:moveTo>
                  <a:pt x="313487" y="0"/>
                </a:moveTo>
                <a:lnTo>
                  <a:pt x="0" y="26193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25" name="Rectangle 286"/>
          <p:cNvSpPr/>
          <p:nvPr/>
        </p:nvSpPr>
        <p:spPr>
          <a:xfrm>
            <a:off x="7254048" y="4039215"/>
            <a:ext cx="1003384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Participants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" name="Rectangle 56170"/>
          <p:cNvSpPr/>
          <p:nvPr/>
        </p:nvSpPr>
        <p:spPr>
          <a:xfrm>
            <a:off x="7422133" y="4192434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7" name="Rectangle 56171"/>
          <p:cNvSpPr/>
          <p:nvPr/>
        </p:nvSpPr>
        <p:spPr>
          <a:xfrm>
            <a:off x="7806509" y="4192434"/>
            <a:ext cx="464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8" name="Shape 72278"/>
          <p:cNvSpPr/>
          <p:nvPr/>
        </p:nvSpPr>
        <p:spPr>
          <a:xfrm>
            <a:off x="7263498" y="3322170"/>
            <a:ext cx="708220" cy="319162"/>
          </a:xfrm>
          <a:custGeom>
            <a:avLst/>
            <a:gdLst/>
            <a:ahLst/>
            <a:cxnLst/>
            <a:rect l="0" t="0" r="0" b="0"/>
            <a:pathLst>
              <a:path w="522481" h="235464">
                <a:moveTo>
                  <a:pt x="0" y="0"/>
                </a:moveTo>
                <a:lnTo>
                  <a:pt x="522481" y="0"/>
                </a:lnTo>
                <a:lnTo>
                  <a:pt x="522481" y="235464"/>
                </a:lnTo>
                <a:lnTo>
                  <a:pt x="0" y="235464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29" name="Rectangle 289"/>
          <p:cNvSpPr/>
          <p:nvPr/>
        </p:nvSpPr>
        <p:spPr>
          <a:xfrm>
            <a:off x="7495795" y="3322605"/>
            <a:ext cx="36243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P2P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0" name="Rectangle 56147"/>
          <p:cNvSpPr/>
          <p:nvPr/>
        </p:nvSpPr>
        <p:spPr>
          <a:xfrm>
            <a:off x="7754566" y="350312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1" name="Rectangle 56146"/>
          <p:cNvSpPr/>
          <p:nvPr/>
        </p:nvSpPr>
        <p:spPr>
          <a:xfrm>
            <a:off x="7475020" y="3475826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2" name="Rectangle 292"/>
          <p:cNvSpPr/>
          <p:nvPr/>
        </p:nvSpPr>
        <p:spPr>
          <a:xfrm>
            <a:off x="7497688" y="4580765"/>
            <a:ext cx="362269" cy="176349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" name="Rectangle 56196"/>
          <p:cNvSpPr/>
          <p:nvPr/>
        </p:nvSpPr>
        <p:spPr>
          <a:xfrm>
            <a:off x="7369263" y="4735757"/>
            <a:ext cx="650645" cy="137363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0.3.0.0.0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4" name="Rectangle 56197"/>
          <p:cNvSpPr/>
          <p:nvPr/>
        </p:nvSpPr>
        <p:spPr>
          <a:xfrm>
            <a:off x="7858470" y="4742001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5" name="Rectangle 56423"/>
          <p:cNvSpPr/>
          <p:nvPr/>
        </p:nvSpPr>
        <p:spPr>
          <a:xfrm>
            <a:off x="7893415" y="4742001"/>
            <a:ext cx="528629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6" name="Shape 294"/>
          <p:cNvSpPr/>
          <p:nvPr/>
        </p:nvSpPr>
        <p:spPr>
          <a:xfrm>
            <a:off x="7616660" y="4347635"/>
            <a:ext cx="0" cy="211530"/>
          </a:xfrm>
          <a:custGeom>
            <a:avLst/>
            <a:gdLst/>
            <a:ahLst/>
            <a:cxnLst/>
            <a:rect l="0" t="0" r="0" b="0"/>
            <a:pathLst>
              <a:path h="156058">
                <a:moveTo>
                  <a:pt x="0" y="0"/>
                </a:moveTo>
                <a:lnTo>
                  <a:pt x="0" y="15605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37" name="Shape 295"/>
          <p:cNvSpPr/>
          <p:nvPr/>
        </p:nvSpPr>
        <p:spPr>
          <a:xfrm>
            <a:off x="8041588" y="2967134"/>
            <a:ext cx="494804" cy="341826"/>
          </a:xfrm>
          <a:custGeom>
            <a:avLst/>
            <a:gdLst/>
            <a:ahLst/>
            <a:cxnLst/>
            <a:rect l="0" t="0" r="0" b="0"/>
            <a:pathLst>
              <a:path w="365036" h="252185">
                <a:moveTo>
                  <a:pt x="0" y="0"/>
                </a:moveTo>
                <a:lnTo>
                  <a:pt x="365036" y="252185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38" name="Rectangle 297"/>
          <p:cNvSpPr/>
          <p:nvPr/>
        </p:nvSpPr>
        <p:spPr>
          <a:xfrm>
            <a:off x="8177127" y="4041784"/>
            <a:ext cx="1003385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Participants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9" name="Rectangle 56173"/>
          <p:cNvSpPr/>
          <p:nvPr/>
        </p:nvSpPr>
        <p:spPr>
          <a:xfrm>
            <a:off x="8728135" y="4190541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0" name="Rectangle 56172"/>
          <p:cNvSpPr/>
          <p:nvPr/>
        </p:nvSpPr>
        <p:spPr>
          <a:xfrm>
            <a:off x="8343757" y="4190541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0.3.1.0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1" name="Shape 72279"/>
          <p:cNvSpPr/>
          <p:nvPr/>
        </p:nvSpPr>
        <p:spPr>
          <a:xfrm>
            <a:off x="8183233" y="3308950"/>
            <a:ext cx="706329" cy="332381"/>
          </a:xfrm>
          <a:custGeom>
            <a:avLst/>
            <a:gdLst/>
            <a:ahLst/>
            <a:cxnLst/>
            <a:rect l="0" t="0" r="0" b="0"/>
            <a:pathLst>
              <a:path w="521086" h="245217">
                <a:moveTo>
                  <a:pt x="0" y="0"/>
                </a:moveTo>
                <a:lnTo>
                  <a:pt x="521086" y="0"/>
                </a:lnTo>
                <a:lnTo>
                  <a:pt x="521086" y="245217"/>
                </a:lnTo>
                <a:lnTo>
                  <a:pt x="0" y="245217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42" name="Rectangle 300"/>
          <p:cNvSpPr/>
          <p:nvPr/>
        </p:nvSpPr>
        <p:spPr>
          <a:xfrm>
            <a:off x="8362953" y="3304565"/>
            <a:ext cx="39954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OSP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" name="Rectangle 56149"/>
          <p:cNvSpPr/>
          <p:nvPr/>
        </p:nvSpPr>
        <p:spPr>
          <a:xfrm>
            <a:off x="8674312" y="349746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4" name="Rectangle 56148"/>
          <p:cNvSpPr/>
          <p:nvPr/>
        </p:nvSpPr>
        <p:spPr>
          <a:xfrm>
            <a:off x="8394765" y="3470164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0.3.1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5" name="Rectangle 303"/>
          <p:cNvSpPr/>
          <p:nvPr/>
        </p:nvSpPr>
        <p:spPr>
          <a:xfrm>
            <a:off x="8415528" y="4580765"/>
            <a:ext cx="362268" cy="176349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6" name="Rectangle 56198"/>
          <p:cNvSpPr/>
          <p:nvPr/>
        </p:nvSpPr>
        <p:spPr>
          <a:xfrm>
            <a:off x="8290880" y="4735757"/>
            <a:ext cx="650645" cy="137363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0.3.1.0.0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7" name="Rectangle 56199"/>
          <p:cNvSpPr/>
          <p:nvPr/>
        </p:nvSpPr>
        <p:spPr>
          <a:xfrm>
            <a:off x="8780087" y="4742001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8" name="Shape 305"/>
          <p:cNvSpPr/>
          <p:nvPr/>
        </p:nvSpPr>
        <p:spPr>
          <a:xfrm>
            <a:off x="8536393" y="3641331"/>
            <a:ext cx="0" cy="347489"/>
          </a:xfrm>
          <a:custGeom>
            <a:avLst/>
            <a:gdLst/>
            <a:ahLst/>
            <a:cxnLst/>
            <a:rect l="0" t="0" r="0" b="0"/>
            <a:pathLst>
              <a:path h="256363">
                <a:moveTo>
                  <a:pt x="0" y="0"/>
                </a:moveTo>
                <a:lnTo>
                  <a:pt x="0" y="25636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49" name="Shape 306"/>
          <p:cNvSpPr/>
          <p:nvPr/>
        </p:nvSpPr>
        <p:spPr>
          <a:xfrm>
            <a:off x="3975477" y="4328752"/>
            <a:ext cx="0" cy="194522"/>
          </a:xfrm>
          <a:custGeom>
            <a:avLst/>
            <a:gdLst/>
            <a:ahLst/>
            <a:cxnLst/>
            <a:rect l="0" t="0" r="0" b="0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50" name="Rectangle 308"/>
          <p:cNvSpPr/>
          <p:nvPr/>
        </p:nvSpPr>
        <p:spPr>
          <a:xfrm>
            <a:off x="4976431" y="4075089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1" name="Rectangle 56164"/>
          <p:cNvSpPr/>
          <p:nvPr/>
        </p:nvSpPr>
        <p:spPr>
          <a:xfrm>
            <a:off x="4912218" y="4228307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0.1.3.0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2" name="Rectangle 56165"/>
          <p:cNvSpPr/>
          <p:nvPr/>
        </p:nvSpPr>
        <p:spPr>
          <a:xfrm>
            <a:off x="5296596" y="4228307"/>
            <a:ext cx="464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" name="Rectangle 311"/>
          <p:cNvSpPr/>
          <p:nvPr/>
        </p:nvSpPr>
        <p:spPr>
          <a:xfrm>
            <a:off x="4940537" y="4569897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CS4A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4" name="Rectangle 56419"/>
          <p:cNvSpPr/>
          <p:nvPr/>
        </p:nvSpPr>
        <p:spPr>
          <a:xfrm>
            <a:off x="5383480" y="4723116"/>
            <a:ext cx="10415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5" name="Rectangle 56189"/>
          <p:cNvSpPr/>
          <p:nvPr/>
        </p:nvSpPr>
        <p:spPr>
          <a:xfrm>
            <a:off x="5348537" y="47231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6" name="Rectangle 56188"/>
          <p:cNvSpPr/>
          <p:nvPr/>
        </p:nvSpPr>
        <p:spPr>
          <a:xfrm>
            <a:off x="4859330" y="472311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0.1.3.0.0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7" name="Shape 313"/>
          <p:cNvSpPr/>
          <p:nvPr/>
        </p:nvSpPr>
        <p:spPr>
          <a:xfrm>
            <a:off x="5106747" y="4347635"/>
            <a:ext cx="0" cy="211530"/>
          </a:xfrm>
          <a:custGeom>
            <a:avLst/>
            <a:gdLst/>
            <a:ahLst/>
            <a:cxnLst/>
            <a:rect l="0" t="0" r="0" b="0"/>
            <a:pathLst>
              <a:path h="156058">
                <a:moveTo>
                  <a:pt x="0" y="0"/>
                </a:moveTo>
                <a:lnTo>
                  <a:pt x="0" y="15605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58" name="Rectangle 315"/>
          <p:cNvSpPr/>
          <p:nvPr/>
        </p:nvSpPr>
        <p:spPr>
          <a:xfrm>
            <a:off x="5578879" y="4056206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9" name="Rectangle 56167"/>
          <p:cNvSpPr/>
          <p:nvPr/>
        </p:nvSpPr>
        <p:spPr>
          <a:xfrm>
            <a:off x="5899043" y="420942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0" name="Rectangle 56166"/>
          <p:cNvSpPr/>
          <p:nvPr/>
        </p:nvSpPr>
        <p:spPr>
          <a:xfrm>
            <a:off x="5514666" y="4209424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0.1.4.0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1" name="Rectangle 318"/>
          <p:cNvSpPr/>
          <p:nvPr/>
        </p:nvSpPr>
        <p:spPr>
          <a:xfrm>
            <a:off x="5543003" y="4579331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CS5A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2" name="Rectangle 56190"/>
          <p:cNvSpPr/>
          <p:nvPr/>
        </p:nvSpPr>
        <p:spPr>
          <a:xfrm>
            <a:off x="5461794" y="4732550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0.1.4.0.0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" name="Rectangle 56191"/>
          <p:cNvSpPr/>
          <p:nvPr/>
        </p:nvSpPr>
        <p:spPr>
          <a:xfrm>
            <a:off x="5951001" y="473255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4" name="Rectangle 56420"/>
          <p:cNvSpPr/>
          <p:nvPr/>
        </p:nvSpPr>
        <p:spPr>
          <a:xfrm>
            <a:off x="5985944" y="4732550"/>
            <a:ext cx="890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5" name="Shape 320"/>
          <p:cNvSpPr/>
          <p:nvPr/>
        </p:nvSpPr>
        <p:spPr>
          <a:xfrm>
            <a:off x="5709194" y="4347635"/>
            <a:ext cx="0" cy="194522"/>
          </a:xfrm>
          <a:custGeom>
            <a:avLst/>
            <a:gdLst/>
            <a:ahLst/>
            <a:cxnLst/>
            <a:rect l="0" t="0" r="0" b="0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66" name="Shape 321"/>
          <p:cNvSpPr/>
          <p:nvPr/>
        </p:nvSpPr>
        <p:spPr>
          <a:xfrm>
            <a:off x="5709194" y="3641331"/>
            <a:ext cx="0" cy="387151"/>
          </a:xfrm>
          <a:custGeom>
            <a:avLst/>
            <a:gdLst/>
            <a:ahLst/>
            <a:cxnLst/>
            <a:rect l="0" t="0" r="0" b="0"/>
            <a:pathLst>
              <a:path h="285624">
                <a:moveTo>
                  <a:pt x="0" y="0"/>
                </a:moveTo>
                <a:lnTo>
                  <a:pt x="0" y="28562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67" name="Shape 322"/>
          <p:cNvSpPr/>
          <p:nvPr/>
        </p:nvSpPr>
        <p:spPr>
          <a:xfrm>
            <a:off x="1960368" y="4294771"/>
            <a:ext cx="0" cy="247386"/>
          </a:xfrm>
          <a:custGeom>
            <a:avLst/>
            <a:gdLst/>
            <a:ahLst/>
            <a:cxnLst/>
            <a:rect l="0" t="0" r="0" b="0"/>
            <a:pathLst>
              <a:path h="182511">
                <a:moveTo>
                  <a:pt x="0" y="0"/>
                </a:moveTo>
                <a:lnTo>
                  <a:pt x="0" y="182511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68" name="Shape 72280"/>
          <p:cNvSpPr/>
          <p:nvPr/>
        </p:nvSpPr>
        <p:spPr>
          <a:xfrm>
            <a:off x="7580784" y="2613979"/>
            <a:ext cx="919740" cy="353155"/>
          </a:xfrm>
          <a:custGeom>
            <a:avLst/>
            <a:gdLst/>
            <a:ahLst/>
            <a:cxnLst/>
            <a:rect l="0" t="0" r="0" b="0"/>
            <a:pathLst>
              <a:path w="678528" h="260543">
                <a:moveTo>
                  <a:pt x="0" y="0"/>
                </a:moveTo>
                <a:lnTo>
                  <a:pt x="678528" y="0"/>
                </a:lnTo>
                <a:lnTo>
                  <a:pt x="678528" y="260543"/>
                </a:lnTo>
                <a:lnTo>
                  <a:pt x="0" y="260543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69" name="Rectangle 324"/>
          <p:cNvSpPr/>
          <p:nvPr/>
        </p:nvSpPr>
        <p:spPr>
          <a:xfrm>
            <a:off x="7699756" y="2633292"/>
            <a:ext cx="9473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SportsClub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0" name="Rectangle 56130"/>
          <p:cNvSpPr/>
          <p:nvPr/>
        </p:nvSpPr>
        <p:spPr>
          <a:xfrm>
            <a:off x="7952826" y="2786512"/>
            <a:ext cx="2323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1" name="Rectangle 56131"/>
          <p:cNvSpPr/>
          <p:nvPr/>
        </p:nvSpPr>
        <p:spPr>
          <a:xfrm>
            <a:off x="8127543" y="281380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l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2" name="Shape 326"/>
          <p:cNvSpPr/>
          <p:nvPr/>
        </p:nvSpPr>
        <p:spPr>
          <a:xfrm>
            <a:off x="4294657" y="2226815"/>
            <a:ext cx="3746933" cy="387150"/>
          </a:xfrm>
          <a:custGeom>
            <a:avLst/>
            <a:gdLst/>
            <a:ahLst/>
            <a:cxnLst/>
            <a:rect l="0" t="0" r="0" b="0"/>
            <a:pathLst>
              <a:path w="2764257" h="285623">
                <a:moveTo>
                  <a:pt x="0" y="0"/>
                </a:moveTo>
                <a:lnTo>
                  <a:pt x="2764257" y="28562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3" name="Shape 327"/>
          <p:cNvSpPr/>
          <p:nvPr/>
        </p:nvSpPr>
        <p:spPr>
          <a:xfrm>
            <a:off x="7616660" y="3641331"/>
            <a:ext cx="0" cy="351259"/>
          </a:xfrm>
          <a:custGeom>
            <a:avLst/>
            <a:gdLst/>
            <a:ahLst/>
            <a:cxnLst/>
            <a:rect l="0" t="0" r="0" b="0"/>
            <a:pathLst>
              <a:path h="259144">
                <a:moveTo>
                  <a:pt x="0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4" name="Shape 328"/>
          <p:cNvSpPr/>
          <p:nvPr/>
        </p:nvSpPr>
        <p:spPr>
          <a:xfrm>
            <a:off x="6300316" y="4347635"/>
            <a:ext cx="256861" cy="175638"/>
          </a:xfrm>
          <a:custGeom>
            <a:avLst/>
            <a:gdLst/>
            <a:ahLst/>
            <a:cxnLst/>
            <a:rect l="0" t="0" r="0" b="0"/>
            <a:pathLst>
              <a:path w="189496" h="129578">
                <a:moveTo>
                  <a:pt x="189496" y="0"/>
                </a:moveTo>
                <a:lnTo>
                  <a:pt x="0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5" name="Shape 329"/>
          <p:cNvSpPr/>
          <p:nvPr/>
        </p:nvSpPr>
        <p:spPr>
          <a:xfrm>
            <a:off x="2630814" y="4347635"/>
            <a:ext cx="0" cy="175638"/>
          </a:xfrm>
          <a:custGeom>
            <a:avLst/>
            <a:gdLst/>
            <a:ahLst/>
            <a:cxnLst/>
            <a:rect l="0" t="0" r="0" b="0"/>
            <a:pathLst>
              <a:path h="129578">
                <a:moveTo>
                  <a:pt x="0" y="0"/>
                </a:moveTo>
                <a:lnTo>
                  <a:pt x="0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6" name="Shape 330"/>
          <p:cNvSpPr/>
          <p:nvPr/>
        </p:nvSpPr>
        <p:spPr>
          <a:xfrm>
            <a:off x="5106747" y="3641331"/>
            <a:ext cx="0" cy="423025"/>
          </a:xfrm>
          <a:custGeom>
            <a:avLst/>
            <a:gdLst/>
            <a:ahLst/>
            <a:cxnLst/>
            <a:rect l="0" t="0" r="0" b="0"/>
            <a:pathLst>
              <a:path h="312090">
                <a:moveTo>
                  <a:pt x="0" y="0"/>
                </a:moveTo>
                <a:lnTo>
                  <a:pt x="0" y="31209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7" name="Shape 331"/>
          <p:cNvSpPr/>
          <p:nvPr/>
        </p:nvSpPr>
        <p:spPr>
          <a:xfrm>
            <a:off x="8536393" y="4347635"/>
            <a:ext cx="0" cy="211530"/>
          </a:xfrm>
          <a:custGeom>
            <a:avLst/>
            <a:gdLst/>
            <a:ahLst/>
            <a:cxnLst/>
            <a:rect l="0" t="0" r="0" b="0"/>
            <a:pathLst>
              <a:path h="156058">
                <a:moveTo>
                  <a:pt x="0" y="0"/>
                </a:moveTo>
                <a:lnTo>
                  <a:pt x="0" y="15605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3600" b="1"/>
          </a:p>
        </p:txBody>
      </p:sp>
      <p:sp>
        <p:nvSpPr>
          <p:cNvPr id="178" name="文本框 177"/>
          <p:cNvSpPr txBox="1"/>
          <p:nvPr/>
        </p:nvSpPr>
        <p:spPr>
          <a:xfrm>
            <a:off x="4408936" y="434721"/>
            <a:ext cx="44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The Smallest Lowest Common Ancestor(SLCA)</a:t>
            </a:r>
            <a:endParaRPr lang="zh-CN" altLang="en-US" b="1" dirty="0"/>
          </a:p>
        </p:txBody>
      </p:sp>
      <p:sp>
        <p:nvSpPr>
          <p:cNvPr id="179" name="文本框 178"/>
          <p:cNvSpPr txBox="1"/>
          <p:nvPr/>
        </p:nvSpPr>
        <p:spPr>
          <a:xfrm>
            <a:off x="4466651" y="937419"/>
            <a:ext cx="451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The Lowest Common Ancestor(LCA)</a:t>
            </a:r>
            <a:endParaRPr lang="zh-CN" altLang="en-US" b="1" dirty="0"/>
          </a:p>
        </p:txBody>
      </p:sp>
      <p:sp>
        <p:nvSpPr>
          <p:cNvPr id="180" name="圆角矩形 179"/>
          <p:cNvSpPr/>
          <p:nvPr/>
        </p:nvSpPr>
        <p:spPr>
          <a:xfrm>
            <a:off x="1809274" y="3315451"/>
            <a:ext cx="576017" cy="3367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圆角矩形 181"/>
          <p:cNvSpPr/>
          <p:nvPr/>
        </p:nvSpPr>
        <p:spPr>
          <a:xfrm>
            <a:off x="1668349" y="4569897"/>
            <a:ext cx="1291311" cy="3367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圆角矩形 182"/>
          <p:cNvSpPr/>
          <p:nvPr/>
        </p:nvSpPr>
        <p:spPr>
          <a:xfrm>
            <a:off x="3142923" y="2505007"/>
            <a:ext cx="576017" cy="3367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7379 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6" grpId="0"/>
      <p:bldP spid="49" grpId="0"/>
      <p:bldP spid="62" grpId="0"/>
      <p:bldP spid="64" grpId="0"/>
      <p:bldP spid="17" grpId="0"/>
      <p:bldP spid="18" grpId="0"/>
      <p:bldP spid="31" grpId="0"/>
      <p:bldP spid="31" grpId="1"/>
      <p:bldP spid="32" grpId="0"/>
      <p:bldP spid="32" grpId="1"/>
      <p:bldP spid="180" grpId="0" animBg="1"/>
      <p:bldP spid="180" grpId="1" animBg="1"/>
      <p:bldP spid="180" grpId="2" animBg="1"/>
      <p:bldP spid="182" grpId="0" animBg="1"/>
      <p:bldP spid="182" grpId="2" animBg="1"/>
      <p:bldP spid="1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OutLine</a:t>
            </a:r>
            <a:endParaRPr lang="zh-CN" altLang="en-US" sz="3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1600" y="1690691"/>
            <a:ext cx="6712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Introduction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Our Methods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Encoding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22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7585" y="2024396"/>
            <a:ext cx="35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/>
              <a:t>The first case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S1={v};</a:t>
            </a:r>
          </a:p>
          <a:p>
            <a:r>
              <a:rPr lang="en-US" altLang="zh-CN" b="1" dirty="0" smtClean="0"/>
              <a:t>       S2={v1,v2,v3……};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15617" y="298766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slca</a:t>
            </a:r>
            <a:r>
              <a:rPr lang="en-US" altLang="zh-CN" b="1" dirty="0">
                <a:solidFill>
                  <a:srgbClr val="0070C0"/>
                </a:solidFill>
              </a:rPr>
              <a:t>({v},S2)  =  {descendant(lca(v,lm(v,S2)),lca(v,rm(v,s)))}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Rectangle 178"/>
          <p:cNvSpPr/>
          <p:nvPr/>
        </p:nvSpPr>
        <p:spPr>
          <a:xfrm>
            <a:off x="3914684" y="548680"/>
            <a:ext cx="60383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School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56122"/>
          <p:cNvSpPr/>
          <p:nvPr/>
        </p:nvSpPr>
        <p:spPr>
          <a:xfrm>
            <a:off x="4092209" y="701900"/>
            <a:ext cx="92949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56123"/>
          <p:cNvSpPr/>
          <p:nvPr/>
        </p:nvSpPr>
        <p:spPr>
          <a:xfrm>
            <a:off x="4162097" y="82835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181"/>
          <p:cNvSpPr/>
          <p:nvPr/>
        </p:nvSpPr>
        <p:spPr>
          <a:xfrm>
            <a:off x="755083" y="1229490"/>
            <a:ext cx="45521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Dean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56125"/>
          <p:cNvSpPr/>
          <p:nvPr/>
        </p:nvSpPr>
        <p:spPr>
          <a:xfrm>
            <a:off x="995901" y="141000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56124"/>
          <p:cNvSpPr/>
          <p:nvPr/>
        </p:nvSpPr>
        <p:spPr>
          <a:xfrm>
            <a:off x="821184" y="1382709"/>
            <a:ext cx="2323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Shape 183"/>
          <p:cNvSpPr/>
          <p:nvPr/>
        </p:nvSpPr>
        <p:spPr>
          <a:xfrm>
            <a:off x="908056" y="930671"/>
            <a:ext cx="3220040" cy="283296"/>
          </a:xfrm>
          <a:custGeom>
            <a:avLst/>
            <a:gdLst/>
            <a:ahLst/>
            <a:cxnLst/>
            <a:rect l="0" t="0" r="0" b="0"/>
            <a:pathLst>
              <a:path w="2375548" h="209004">
                <a:moveTo>
                  <a:pt x="2375548" y="0"/>
                </a:moveTo>
                <a:lnTo>
                  <a:pt x="0" y="20900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3" name="Rectangle 185"/>
          <p:cNvSpPr/>
          <p:nvPr/>
        </p:nvSpPr>
        <p:spPr>
          <a:xfrm>
            <a:off x="264053" y="2026461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56132"/>
          <p:cNvSpPr/>
          <p:nvPr/>
        </p:nvSpPr>
        <p:spPr>
          <a:xfrm>
            <a:off x="273497" y="2179682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56133"/>
          <p:cNvSpPr/>
          <p:nvPr/>
        </p:nvSpPr>
        <p:spPr>
          <a:xfrm>
            <a:off x="553043" y="220697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88"/>
          <p:cNvSpPr/>
          <p:nvPr/>
        </p:nvSpPr>
        <p:spPr>
          <a:xfrm>
            <a:off x="3006279" y="1215842"/>
            <a:ext cx="67839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Classes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56126"/>
          <p:cNvSpPr/>
          <p:nvPr/>
        </p:nvSpPr>
        <p:spPr>
          <a:xfrm>
            <a:off x="3155476" y="1369061"/>
            <a:ext cx="2323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56127"/>
          <p:cNvSpPr/>
          <p:nvPr/>
        </p:nvSpPr>
        <p:spPr>
          <a:xfrm>
            <a:off x="3330194" y="141000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Shape 190"/>
          <p:cNvSpPr/>
          <p:nvPr/>
        </p:nvSpPr>
        <p:spPr>
          <a:xfrm>
            <a:off x="3242345" y="930671"/>
            <a:ext cx="885751" cy="315401"/>
          </a:xfrm>
          <a:custGeom>
            <a:avLst/>
            <a:gdLst/>
            <a:ahLst/>
            <a:cxnLst/>
            <a:rect l="0" t="0" r="0" b="0"/>
            <a:pathLst>
              <a:path w="653453" h="232690">
                <a:moveTo>
                  <a:pt x="653453" y="0"/>
                </a:moveTo>
                <a:lnTo>
                  <a:pt x="0" y="23269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20" name="Rectangle 192"/>
          <p:cNvSpPr/>
          <p:nvPr/>
        </p:nvSpPr>
        <p:spPr>
          <a:xfrm>
            <a:off x="864623" y="2026461"/>
            <a:ext cx="49249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56134"/>
          <p:cNvSpPr/>
          <p:nvPr/>
        </p:nvSpPr>
        <p:spPr>
          <a:xfrm>
            <a:off x="891065" y="2179682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Rectangle 56135"/>
          <p:cNvSpPr/>
          <p:nvPr/>
        </p:nvSpPr>
        <p:spPr>
          <a:xfrm>
            <a:off x="1170612" y="220697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Rectangle 195"/>
          <p:cNvSpPr/>
          <p:nvPr/>
        </p:nvSpPr>
        <p:spPr>
          <a:xfrm>
            <a:off x="190398" y="2726063"/>
            <a:ext cx="8266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Instructor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56151"/>
          <p:cNvSpPr/>
          <p:nvPr/>
        </p:nvSpPr>
        <p:spPr>
          <a:xfrm>
            <a:off x="676759" y="2879281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ctangle 56150"/>
          <p:cNvSpPr/>
          <p:nvPr/>
        </p:nvSpPr>
        <p:spPr>
          <a:xfrm>
            <a:off x="292381" y="2879281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Rectangle 198"/>
          <p:cNvSpPr/>
          <p:nvPr/>
        </p:nvSpPr>
        <p:spPr>
          <a:xfrm>
            <a:off x="333931" y="3256746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56412"/>
          <p:cNvSpPr/>
          <p:nvPr/>
        </p:nvSpPr>
        <p:spPr>
          <a:xfrm>
            <a:off x="763651" y="3409966"/>
            <a:ext cx="146851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Rectangle 56174"/>
          <p:cNvSpPr/>
          <p:nvPr/>
        </p:nvSpPr>
        <p:spPr>
          <a:xfrm>
            <a:off x="239501" y="340996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0.1.0.0.0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Rectangle 56175"/>
          <p:cNvSpPr/>
          <p:nvPr/>
        </p:nvSpPr>
        <p:spPr>
          <a:xfrm>
            <a:off x="728708" y="340996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Rectangle 201"/>
          <p:cNvSpPr/>
          <p:nvPr/>
        </p:nvSpPr>
        <p:spPr>
          <a:xfrm>
            <a:off x="1731474" y="2018904"/>
            <a:ext cx="49249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Rectangle 56136"/>
          <p:cNvSpPr/>
          <p:nvPr/>
        </p:nvSpPr>
        <p:spPr>
          <a:xfrm>
            <a:off x="1759801" y="2172125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Rectangle 56137"/>
          <p:cNvSpPr/>
          <p:nvPr/>
        </p:nvSpPr>
        <p:spPr>
          <a:xfrm>
            <a:off x="2039348" y="219942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Rectangle 204"/>
          <p:cNvSpPr/>
          <p:nvPr/>
        </p:nvSpPr>
        <p:spPr>
          <a:xfrm>
            <a:off x="1499193" y="2733620"/>
            <a:ext cx="8266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Instructor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56155"/>
          <p:cNvSpPr/>
          <p:nvPr/>
        </p:nvSpPr>
        <p:spPr>
          <a:xfrm>
            <a:off x="1983666" y="2884702"/>
            <a:ext cx="46474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56154"/>
          <p:cNvSpPr/>
          <p:nvPr/>
        </p:nvSpPr>
        <p:spPr>
          <a:xfrm>
            <a:off x="1599289" y="2884702"/>
            <a:ext cx="511222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0.1.1.1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207"/>
          <p:cNvSpPr/>
          <p:nvPr/>
        </p:nvSpPr>
        <p:spPr>
          <a:xfrm>
            <a:off x="1642713" y="3273753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ectangle 56414"/>
          <p:cNvSpPr/>
          <p:nvPr/>
        </p:nvSpPr>
        <p:spPr>
          <a:xfrm>
            <a:off x="2070546" y="3426972"/>
            <a:ext cx="19708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Rectangle 56179"/>
          <p:cNvSpPr/>
          <p:nvPr/>
        </p:nvSpPr>
        <p:spPr>
          <a:xfrm>
            <a:off x="2035603" y="34269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56178"/>
          <p:cNvSpPr/>
          <p:nvPr/>
        </p:nvSpPr>
        <p:spPr>
          <a:xfrm>
            <a:off x="1546396" y="3426972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0.1.1.1.0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Shape 209"/>
          <p:cNvSpPr/>
          <p:nvPr/>
        </p:nvSpPr>
        <p:spPr>
          <a:xfrm>
            <a:off x="1793807" y="2326303"/>
            <a:ext cx="105750" cy="406034"/>
          </a:xfrm>
          <a:custGeom>
            <a:avLst/>
            <a:gdLst/>
            <a:ahLst/>
            <a:cxnLst/>
            <a:rect l="0" t="0" r="0" b="0"/>
            <a:pathLst>
              <a:path w="78016" h="299555">
                <a:moveTo>
                  <a:pt x="78016" y="0"/>
                </a:moveTo>
                <a:lnTo>
                  <a:pt x="0" y="299555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41" name="Shape 210"/>
          <p:cNvSpPr/>
          <p:nvPr/>
        </p:nvSpPr>
        <p:spPr>
          <a:xfrm>
            <a:off x="1899557" y="1529351"/>
            <a:ext cx="1342786" cy="496684"/>
          </a:xfrm>
          <a:custGeom>
            <a:avLst/>
            <a:gdLst/>
            <a:ahLst/>
            <a:cxnLst/>
            <a:rect l="0" t="0" r="0" b="0"/>
            <a:pathLst>
              <a:path w="990625" h="366433">
                <a:moveTo>
                  <a:pt x="990625" y="0"/>
                </a:moveTo>
                <a:lnTo>
                  <a:pt x="0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42" name="Rectangle 212"/>
          <p:cNvSpPr/>
          <p:nvPr/>
        </p:nvSpPr>
        <p:spPr>
          <a:xfrm>
            <a:off x="2384929" y="2743071"/>
            <a:ext cx="26931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Rectangle 56156"/>
          <p:cNvSpPr/>
          <p:nvPr/>
        </p:nvSpPr>
        <p:spPr>
          <a:xfrm>
            <a:off x="2271613" y="2896290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0.1.1.2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Rectangle 56157"/>
          <p:cNvSpPr/>
          <p:nvPr/>
        </p:nvSpPr>
        <p:spPr>
          <a:xfrm>
            <a:off x="2655991" y="289629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Rectangle 215"/>
          <p:cNvSpPr/>
          <p:nvPr/>
        </p:nvSpPr>
        <p:spPr>
          <a:xfrm>
            <a:off x="2345265" y="3273753"/>
            <a:ext cx="36226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Rectangle 56415"/>
          <p:cNvSpPr/>
          <p:nvPr/>
        </p:nvSpPr>
        <p:spPr>
          <a:xfrm>
            <a:off x="2742880" y="3426972"/>
            <a:ext cx="14936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Rectangle 56181"/>
          <p:cNvSpPr/>
          <p:nvPr/>
        </p:nvSpPr>
        <p:spPr>
          <a:xfrm>
            <a:off x="2707937" y="34269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Rectangle 56180"/>
          <p:cNvSpPr/>
          <p:nvPr/>
        </p:nvSpPr>
        <p:spPr>
          <a:xfrm>
            <a:off x="2218730" y="3426972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0.1.1.2.0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Shape 217"/>
          <p:cNvSpPr/>
          <p:nvPr/>
        </p:nvSpPr>
        <p:spPr>
          <a:xfrm>
            <a:off x="1899557" y="2326303"/>
            <a:ext cx="564696" cy="370143"/>
          </a:xfrm>
          <a:custGeom>
            <a:avLst/>
            <a:gdLst/>
            <a:ahLst/>
            <a:cxnLst/>
            <a:rect l="0" t="0" r="0" b="0"/>
            <a:pathLst>
              <a:path w="416598" h="273076">
                <a:moveTo>
                  <a:pt x="0" y="0"/>
                </a:moveTo>
                <a:lnTo>
                  <a:pt x="416598" y="273076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50" name="Shape 218"/>
          <p:cNvSpPr/>
          <p:nvPr/>
        </p:nvSpPr>
        <p:spPr>
          <a:xfrm>
            <a:off x="4128096" y="930671"/>
            <a:ext cx="2120865" cy="400484"/>
          </a:xfrm>
          <a:custGeom>
            <a:avLst/>
            <a:gdLst/>
            <a:ahLst/>
            <a:cxnLst/>
            <a:rect l="0" t="0" r="0" b="0"/>
            <a:pathLst>
              <a:path w="1669148" h="285623">
                <a:moveTo>
                  <a:pt x="0" y="0"/>
                </a:moveTo>
                <a:lnTo>
                  <a:pt x="1669148" y="28562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51" name="Rectangle 220"/>
          <p:cNvSpPr/>
          <p:nvPr/>
        </p:nvSpPr>
        <p:spPr>
          <a:xfrm>
            <a:off x="6141312" y="1362556"/>
            <a:ext cx="706147" cy="109501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" name="Rectangle 56128"/>
          <p:cNvSpPr/>
          <p:nvPr/>
        </p:nvSpPr>
        <p:spPr>
          <a:xfrm>
            <a:off x="6301840" y="1510159"/>
            <a:ext cx="232374" cy="85294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Rectangle 56129"/>
          <p:cNvSpPr/>
          <p:nvPr/>
        </p:nvSpPr>
        <p:spPr>
          <a:xfrm>
            <a:off x="6476556" y="151766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" name="Shape 222"/>
          <p:cNvSpPr/>
          <p:nvPr/>
        </p:nvSpPr>
        <p:spPr>
          <a:xfrm>
            <a:off x="6390615" y="1670990"/>
            <a:ext cx="0" cy="355046"/>
          </a:xfrm>
          <a:custGeom>
            <a:avLst/>
            <a:gdLst/>
            <a:ahLst/>
            <a:cxnLst/>
            <a:rect l="0" t="0" r="0" b="0"/>
            <a:pathLst>
              <a:path h="261938">
                <a:moveTo>
                  <a:pt x="0" y="0"/>
                </a:moveTo>
                <a:lnTo>
                  <a:pt x="0" y="26193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55" name="Rectangle 224"/>
          <p:cNvSpPr/>
          <p:nvPr/>
        </p:nvSpPr>
        <p:spPr>
          <a:xfrm>
            <a:off x="3640831" y="2026461"/>
            <a:ext cx="492498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" name="Rectangle 56139"/>
          <p:cNvSpPr/>
          <p:nvPr/>
        </p:nvSpPr>
        <p:spPr>
          <a:xfrm>
            <a:off x="3946819" y="220697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" name="Rectangle 56138"/>
          <p:cNvSpPr/>
          <p:nvPr/>
        </p:nvSpPr>
        <p:spPr>
          <a:xfrm>
            <a:off x="3667271" y="2179682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" name="Rectangle 227"/>
          <p:cNvSpPr/>
          <p:nvPr/>
        </p:nvSpPr>
        <p:spPr>
          <a:xfrm>
            <a:off x="2807963" y="2743071"/>
            <a:ext cx="8266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Instructor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" name="Rectangle 56159"/>
          <p:cNvSpPr/>
          <p:nvPr/>
        </p:nvSpPr>
        <p:spPr>
          <a:xfrm>
            <a:off x="3292436" y="289629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Rectangle 56158"/>
          <p:cNvSpPr/>
          <p:nvPr/>
        </p:nvSpPr>
        <p:spPr>
          <a:xfrm>
            <a:off x="2908058" y="2896290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Rectangle 230"/>
          <p:cNvSpPr/>
          <p:nvPr/>
        </p:nvSpPr>
        <p:spPr>
          <a:xfrm>
            <a:off x="2951500" y="3273753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" name="Rectangle 56183"/>
          <p:cNvSpPr/>
          <p:nvPr/>
        </p:nvSpPr>
        <p:spPr>
          <a:xfrm>
            <a:off x="3355276" y="34269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" name="Rectangle 56182"/>
          <p:cNvSpPr/>
          <p:nvPr/>
        </p:nvSpPr>
        <p:spPr>
          <a:xfrm>
            <a:off x="2855183" y="3426972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0.1.2.0.0</a:t>
            </a:r>
            <a:endParaRPr lang="zh-CN" sz="1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4" name="Rectangle 56416"/>
          <p:cNvSpPr/>
          <p:nvPr/>
        </p:nvSpPr>
        <p:spPr>
          <a:xfrm>
            <a:off x="3379333" y="3426972"/>
            <a:ext cx="242311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" name="Shape 232"/>
          <p:cNvSpPr/>
          <p:nvPr/>
        </p:nvSpPr>
        <p:spPr>
          <a:xfrm>
            <a:off x="3170574" y="2345187"/>
            <a:ext cx="638343" cy="305818"/>
          </a:xfrm>
          <a:custGeom>
            <a:avLst/>
            <a:gdLst/>
            <a:ahLst/>
            <a:cxnLst/>
            <a:rect l="0" t="0" r="0" b="0"/>
            <a:pathLst>
              <a:path w="521081" h="259144">
                <a:moveTo>
                  <a:pt x="521081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66" name="Rectangle 234"/>
          <p:cNvSpPr/>
          <p:nvPr/>
        </p:nvSpPr>
        <p:spPr>
          <a:xfrm>
            <a:off x="3538851" y="2743071"/>
            <a:ext cx="76164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" name="Rectangle 56160"/>
          <p:cNvSpPr/>
          <p:nvPr/>
        </p:nvSpPr>
        <p:spPr>
          <a:xfrm>
            <a:off x="3614395" y="2896290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0.1.2.1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Rectangle 56161"/>
          <p:cNvSpPr/>
          <p:nvPr/>
        </p:nvSpPr>
        <p:spPr>
          <a:xfrm>
            <a:off x="3998771" y="289629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Rectangle 237"/>
          <p:cNvSpPr/>
          <p:nvPr/>
        </p:nvSpPr>
        <p:spPr>
          <a:xfrm>
            <a:off x="3689945" y="3273753"/>
            <a:ext cx="36226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Rectangle 56185"/>
          <p:cNvSpPr/>
          <p:nvPr/>
        </p:nvSpPr>
        <p:spPr>
          <a:xfrm>
            <a:off x="4050730" y="34269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Rectangle 56417"/>
          <p:cNvSpPr/>
          <p:nvPr/>
        </p:nvSpPr>
        <p:spPr>
          <a:xfrm>
            <a:off x="4085673" y="3426972"/>
            <a:ext cx="5641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" name="Rectangle 56184"/>
          <p:cNvSpPr/>
          <p:nvPr/>
        </p:nvSpPr>
        <p:spPr>
          <a:xfrm>
            <a:off x="3561523" y="3426972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0.1.2.1.0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Shape 239"/>
          <p:cNvSpPr/>
          <p:nvPr/>
        </p:nvSpPr>
        <p:spPr>
          <a:xfrm>
            <a:off x="3242345" y="1529351"/>
            <a:ext cx="566573" cy="496684"/>
          </a:xfrm>
          <a:custGeom>
            <a:avLst/>
            <a:gdLst/>
            <a:ahLst/>
            <a:cxnLst/>
            <a:rect l="0" t="0" r="0" b="0"/>
            <a:pathLst>
              <a:path w="417983" h="366433">
                <a:moveTo>
                  <a:pt x="0" y="0"/>
                </a:moveTo>
                <a:lnTo>
                  <a:pt x="417983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74" name="Rectangle 241"/>
          <p:cNvSpPr/>
          <p:nvPr/>
        </p:nvSpPr>
        <p:spPr>
          <a:xfrm>
            <a:off x="991152" y="2743071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" name="Rectangle 56153"/>
          <p:cNvSpPr/>
          <p:nvPr/>
        </p:nvSpPr>
        <p:spPr>
          <a:xfrm>
            <a:off x="1311317" y="289629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" name="Rectangle 56152"/>
          <p:cNvSpPr/>
          <p:nvPr/>
        </p:nvSpPr>
        <p:spPr>
          <a:xfrm>
            <a:off x="926941" y="2896290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" name="Rectangle 244"/>
          <p:cNvSpPr/>
          <p:nvPr/>
        </p:nvSpPr>
        <p:spPr>
          <a:xfrm>
            <a:off x="955276" y="3273753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CS2A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" name="Rectangle 56176"/>
          <p:cNvSpPr/>
          <p:nvPr/>
        </p:nvSpPr>
        <p:spPr>
          <a:xfrm>
            <a:off x="874066" y="3426972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0.1.1.0.0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9" name="Rectangle 56413"/>
          <p:cNvSpPr/>
          <p:nvPr/>
        </p:nvSpPr>
        <p:spPr>
          <a:xfrm>
            <a:off x="1398216" y="3426972"/>
            <a:ext cx="197079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0" name="Rectangle 56177"/>
          <p:cNvSpPr/>
          <p:nvPr/>
        </p:nvSpPr>
        <p:spPr>
          <a:xfrm>
            <a:off x="1363273" y="34269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" name="Shape 246"/>
          <p:cNvSpPr/>
          <p:nvPr/>
        </p:nvSpPr>
        <p:spPr>
          <a:xfrm>
            <a:off x="1121468" y="2326303"/>
            <a:ext cx="778090" cy="370143"/>
          </a:xfrm>
          <a:custGeom>
            <a:avLst/>
            <a:gdLst/>
            <a:ahLst/>
            <a:cxnLst/>
            <a:rect l="0" t="0" r="0" b="0"/>
            <a:pathLst>
              <a:path w="574027" h="273076">
                <a:moveTo>
                  <a:pt x="574027" y="0"/>
                </a:moveTo>
                <a:lnTo>
                  <a:pt x="0" y="273076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82" name="Shape 247"/>
          <p:cNvSpPr/>
          <p:nvPr/>
        </p:nvSpPr>
        <p:spPr>
          <a:xfrm>
            <a:off x="1121468" y="3051491"/>
            <a:ext cx="0" cy="203972"/>
          </a:xfrm>
          <a:custGeom>
            <a:avLst/>
            <a:gdLst/>
            <a:ahLst/>
            <a:cxnLst/>
            <a:rect l="0" t="0" r="0" b="0"/>
            <a:pathLst>
              <a:path h="150482">
                <a:moveTo>
                  <a:pt x="0" y="0"/>
                </a:moveTo>
                <a:lnTo>
                  <a:pt x="0" y="150482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83" name="Rectangle 249"/>
          <p:cNvSpPr/>
          <p:nvPr/>
        </p:nvSpPr>
        <p:spPr>
          <a:xfrm>
            <a:off x="6028003" y="2743071"/>
            <a:ext cx="1003384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Participants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" name="Rectangle 56168"/>
          <p:cNvSpPr/>
          <p:nvPr/>
        </p:nvSpPr>
        <p:spPr>
          <a:xfrm>
            <a:off x="6196086" y="2896290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5" name="Rectangle 56169"/>
          <p:cNvSpPr/>
          <p:nvPr/>
        </p:nvSpPr>
        <p:spPr>
          <a:xfrm>
            <a:off x="6580463" y="2896290"/>
            <a:ext cx="464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" name="Rectangle 252"/>
          <p:cNvSpPr/>
          <p:nvPr/>
        </p:nvSpPr>
        <p:spPr>
          <a:xfrm>
            <a:off x="5982677" y="3273753"/>
            <a:ext cx="44585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John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7" name="Rectangle 56192"/>
          <p:cNvSpPr/>
          <p:nvPr/>
        </p:nvSpPr>
        <p:spPr>
          <a:xfrm>
            <a:off x="5886358" y="3426972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8" name="Rectangle 56193"/>
          <p:cNvSpPr/>
          <p:nvPr/>
        </p:nvSpPr>
        <p:spPr>
          <a:xfrm>
            <a:off x="6375565" y="34269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" name="Rectangle 56421"/>
          <p:cNvSpPr/>
          <p:nvPr/>
        </p:nvSpPr>
        <p:spPr>
          <a:xfrm>
            <a:off x="6410508" y="3426972"/>
            <a:ext cx="12675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0" name="Shape 72277"/>
          <p:cNvSpPr/>
          <p:nvPr/>
        </p:nvSpPr>
        <p:spPr>
          <a:xfrm>
            <a:off x="6035561" y="2026026"/>
            <a:ext cx="708217" cy="319162"/>
          </a:xfrm>
          <a:custGeom>
            <a:avLst/>
            <a:gdLst/>
            <a:ahLst/>
            <a:cxnLst/>
            <a:rect l="0" t="0" r="0" b="0"/>
            <a:pathLst>
              <a:path w="522479" h="235464">
                <a:moveTo>
                  <a:pt x="0" y="0"/>
                </a:moveTo>
                <a:lnTo>
                  <a:pt x="522479" y="0"/>
                </a:lnTo>
                <a:lnTo>
                  <a:pt x="522479" y="235464"/>
                </a:lnTo>
                <a:lnTo>
                  <a:pt x="0" y="235464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91" name="Rectangle 255"/>
          <p:cNvSpPr/>
          <p:nvPr/>
        </p:nvSpPr>
        <p:spPr>
          <a:xfrm>
            <a:off x="6154532" y="2026461"/>
            <a:ext cx="677895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Autonet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" name="Rectangle 56145"/>
          <p:cNvSpPr/>
          <p:nvPr/>
        </p:nvSpPr>
        <p:spPr>
          <a:xfrm>
            <a:off x="6528507" y="220697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Rectangle 56144"/>
          <p:cNvSpPr/>
          <p:nvPr/>
        </p:nvSpPr>
        <p:spPr>
          <a:xfrm>
            <a:off x="6248961" y="2179682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" name="Shape 257"/>
          <p:cNvSpPr/>
          <p:nvPr/>
        </p:nvSpPr>
        <p:spPr>
          <a:xfrm>
            <a:off x="6390615" y="2345187"/>
            <a:ext cx="0" cy="351259"/>
          </a:xfrm>
          <a:custGeom>
            <a:avLst/>
            <a:gdLst/>
            <a:ahLst/>
            <a:cxnLst/>
            <a:rect l="0" t="0" r="0" b="0"/>
            <a:pathLst>
              <a:path h="259144">
                <a:moveTo>
                  <a:pt x="0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95" name="Rectangle 259"/>
          <p:cNvSpPr/>
          <p:nvPr/>
        </p:nvSpPr>
        <p:spPr>
          <a:xfrm>
            <a:off x="4772100" y="2026461"/>
            <a:ext cx="49249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6" name="Rectangle 56141"/>
          <p:cNvSpPr/>
          <p:nvPr/>
        </p:nvSpPr>
        <p:spPr>
          <a:xfrm>
            <a:off x="5078087" y="220697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7" name="Rectangle 56140"/>
          <p:cNvSpPr/>
          <p:nvPr/>
        </p:nvSpPr>
        <p:spPr>
          <a:xfrm>
            <a:off x="4798541" y="2179682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0.1.3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8" name="Shape 261"/>
          <p:cNvSpPr/>
          <p:nvPr/>
        </p:nvSpPr>
        <p:spPr>
          <a:xfrm>
            <a:off x="3242345" y="1529351"/>
            <a:ext cx="1697841" cy="496684"/>
          </a:xfrm>
          <a:custGeom>
            <a:avLst/>
            <a:gdLst/>
            <a:ahLst/>
            <a:cxnLst/>
            <a:rect l="0" t="0" r="0" b="0"/>
            <a:pathLst>
              <a:path w="1252563" h="366433">
                <a:moveTo>
                  <a:pt x="0" y="0"/>
                </a:moveTo>
                <a:lnTo>
                  <a:pt x="1252563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99" name="Shape 262"/>
          <p:cNvSpPr/>
          <p:nvPr/>
        </p:nvSpPr>
        <p:spPr>
          <a:xfrm>
            <a:off x="415140" y="1595453"/>
            <a:ext cx="413615" cy="430581"/>
          </a:xfrm>
          <a:custGeom>
            <a:avLst/>
            <a:gdLst/>
            <a:ahLst/>
            <a:cxnLst/>
            <a:rect l="0" t="0" r="0" b="0"/>
            <a:pathLst>
              <a:path w="363643" h="339966">
                <a:moveTo>
                  <a:pt x="363643" y="0"/>
                </a:moveTo>
                <a:lnTo>
                  <a:pt x="0" y="339966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00" name="Shape 263"/>
          <p:cNvSpPr/>
          <p:nvPr/>
        </p:nvSpPr>
        <p:spPr>
          <a:xfrm>
            <a:off x="3102595" y="3051491"/>
            <a:ext cx="0" cy="194522"/>
          </a:xfrm>
          <a:custGeom>
            <a:avLst/>
            <a:gdLst/>
            <a:ahLst/>
            <a:cxnLst/>
            <a:rect l="0" t="0" r="0" b="0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01" name="Rectangle 265"/>
          <p:cNvSpPr/>
          <p:nvPr/>
        </p:nvSpPr>
        <p:spPr>
          <a:xfrm>
            <a:off x="4245173" y="2733620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" name="Rectangle 56162"/>
          <p:cNvSpPr/>
          <p:nvPr/>
        </p:nvSpPr>
        <p:spPr>
          <a:xfrm>
            <a:off x="4180962" y="2886838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0.1.2.2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3" name="Rectangle 56163"/>
          <p:cNvSpPr/>
          <p:nvPr/>
        </p:nvSpPr>
        <p:spPr>
          <a:xfrm>
            <a:off x="4565339" y="288683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" name="Rectangle 268"/>
          <p:cNvSpPr/>
          <p:nvPr/>
        </p:nvSpPr>
        <p:spPr>
          <a:xfrm>
            <a:off x="4209298" y="3273753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CS3A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Rectangle 56418"/>
          <p:cNvSpPr/>
          <p:nvPr/>
        </p:nvSpPr>
        <p:spPr>
          <a:xfrm>
            <a:off x="4652240" y="3426972"/>
            <a:ext cx="5390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6" name="Rectangle 56186"/>
          <p:cNvSpPr/>
          <p:nvPr/>
        </p:nvSpPr>
        <p:spPr>
          <a:xfrm>
            <a:off x="4128089" y="3426972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0.1.2.2.0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7" name="Rectangle 56187"/>
          <p:cNvSpPr/>
          <p:nvPr/>
        </p:nvSpPr>
        <p:spPr>
          <a:xfrm>
            <a:off x="4617296" y="34269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8" name="Shape 270"/>
          <p:cNvSpPr/>
          <p:nvPr/>
        </p:nvSpPr>
        <p:spPr>
          <a:xfrm>
            <a:off x="3808916" y="2345187"/>
            <a:ext cx="491585" cy="305818"/>
          </a:xfrm>
          <a:custGeom>
            <a:avLst/>
            <a:gdLst/>
            <a:ahLst/>
            <a:cxnLst/>
            <a:rect l="0" t="0" r="0" b="0"/>
            <a:pathLst>
              <a:path w="417982" h="246609">
                <a:moveTo>
                  <a:pt x="0" y="0"/>
                </a:moveTo>
                <a:lnTo>
                  <a:pt x="417982" y="246609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09" name="Shape 271"/>
          <p:cNvSpPr/>
          <p:nvPr/>
        </p:nvSpPr>
        <p:spPr>
          <a:xfrm>
            <a:off x="4375490" y="3051491"/>
            <a:ext cx="0" cy="175638"/>
          </a:xfrm>
          <a:custGeom>
            <a:avLst/>
            <a:gdLst/>
            <a:ahLst/>
            <a:cxnLst/>
            <a:rect l="0" t="0" r="0" b="0"/>
            <a:pathLst>
              <a:path h="129578">
                <a:moveTo>
                  <a:pt x="0" y="0"/>
                </a:moveTo>
                <a:lnTo>
                  <a:pt x="0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10" name="Shape 272"/>
          <p:cNvSpPr/>
          <p:nvPr/>
        </p:nvSpPr>
        <p:spPr>
          <a:xfrm>
            <a:off x="1032708" y="1529351"/>
            <a:ext cx="2209636" cy="496684"/>
          </a:xfrm>
          <a:custGeom>
            <a:avLst/>
            <a:gdLst/>
            <a:ahLst/>
            <a:cxnLst/>
            <a:rect l="0" t="0" r="0" b="0"/>
            <a:pathLst>
              <a:path w="1630134" h="366433">
                <a:moveTo>
                  <a:pt x="1630134" y="0"/>
                </a:moveTo>
                <a:lnTo>
                  <a:pt x="0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11" name="Shape 273"/>
          <p:cNvSpPr/>
          <p:nvPr/>
        </p:nvSpPr>
        <p:spPr>
          <a:xfrm>
            <a:off x="485017" y="2345187"/>
            <a:ext cx="547691" cy="351259"/>
          </a:xfrm>
          <a:custGeom>
            <a:avLst/>
            <a:gdLst/>
            <a:ahLst/>
            <a:cxnLst/>
            <a:rect l="0" t="0" r="0" b="0"/>
            <a:pathLst>
              <a:path w="404053" h="259144">
                <a:moveTo>
                  <a:pt x="404053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12" name="Shape 274"/>
          <p:cNvSpPr/>
          <p:nvPr/>
        </p:nvSpPr>
        <p:spPr>
          <a:xfrm>
            <a:off x="3808916" y="2345187"/>
            <a:ext cx="0" cy="370161"/>
          </a:xfrm>
          <a:custGeom>
            <a:avLst/>
            <a:gdLst/>
            <a:ahLst/>
            <a:cxnLst/>
            <a:rect l="0" t="0" r="0" b="0"/>
            <a:pathLst>
              <a:path h="273089">
                <a:moveTo>
                  <a:pt x="0" y="0"/>
                </a:moveTo>
                <a:lnTo>
                  <a:pt x="0" y="273089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13" name="Rectangle 276"/>
          <p:cNvSpPr/>
          <p:nvPr/>
        </p:nvSpPr>
        <p:spPr>
          <a:xfrm>
            <a:off x="6634239" y="3273753"/>
            <a:ext cx="36226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Rectangle 56194"/>
          <p:cNvSpPr/>
          <p:nvPr/>
        </p:nvSpPr>
        <p:spPr>
          <a:xfrm>
            <a:off x="6505813" y="3426972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0.2.0.0.1</a:t>
            </a:r>
            <a:endParaRPr lang="zh-CN" sz="1400" b="1" kern="10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Rectangle 56195"/>
          <p:cNvSpPr/>
          <p:nvPr/>
        </p:nvSpPr>
        <p:spPr>
          <a:xfrm>
            <a:off x="6995020" y="34269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6" name="Rectangle 56422"/>
          <p:cNvSpPr/>
          <p:nvPr/>
        </p:nvSpPr>
        <p:spPr>
          <a:xfrm>
            <a:off x="7029964" y="3426972"/>
            <a:ext cx="229743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7" name="Shape 278"/>
          <p:cNvSpPr/>
          <p:nvPr/>
        </p:nvSpPr>
        <p:spPr>
          <a:xfrm>
            <a:off x="6390615" y="3051491"/>
            <a:ext cx="362596" cy="175638"/>
          </a:xfrm>
          <a:custGeom>
            <a:avLst/>
            <a:gdLst/>
            <a:ahLst/>
            <a:cxnLst/>
            <a:rect l="0" t="0" r="0" b="0"/>
            <a:pathLst>
              <a:path w="267501" h="129578">
                <a:moveTo>
                  <a:pt x="0" y="0"/>
                </a:moveTo>
                <a:lnTo>
                  <a:pt x="267501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18" name="Shape 279"/>
          <p:cNvSpPr/>
          <p:nvPr/>
        </p:nvSpPr>
        <p:spPr>
          <a:xfrm>
            <a:off x="485017" y="3015617"/>
            <a:ext cx="0" cy="211512"/>
          </a:xfrm>
          <a:custGeom>
            <a:avLst/>
            <a:gdLst/>
            <a:ahLst/>
            <a:cxnLst/>
            <a:rect l="0" t="0" r="0" b="0"/>
            <a:pathLst>
              <a:path h="156045">
                <a:moveTo>
                  <a:pt x="0" y="0"/>
                </a:moveTo>
                <a:lnTo>
                  <a:pt x="0" y="156045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19" name="Rectangle 281"/>
          <p:cNvSpPr/>
          <p:nvPr/>
        </p:nvSpPr>
        <p:spPr>
          <a:xfrm>
            <a:off x="5372655" y="2026461"/>
            <a:ext cx="49249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0" name="Rectangle 56142"/>
          <p:cNvSpPr/>
          <p:nvPr/>
        </p:nvSpPr>
        <p:spPr>
          <a:xfrm>
            <a:off x="5400983" y="2179682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0.1.4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1" name="Rectangle 56143"/>
          <p:cNvSpPr/>
          <p:nvPr/>
        </p:nvSpPr>
        <p:spPr>
          <a:xfrm>
            <a:off x="5680529" y="217968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" name="Shape 283"/>
          <p:cNvSpPr/>
          <p:nvPr/>
        </p:nvSpPr>
        <p:spPr>
          <a:xfrm>
            <a:off x="3242345" y="1529351"/>
            <a:ext cx="2300289" cy="496684"/>
          </a:xfrm>
          <a:custGeom>
            <a:avLst/>
            <a:gdLst/>
            <a:ahLst/>
            <a:cxnLst/>
            <a:rect l="0" t="0" r="0" b="0"/>
            <a:pathLst>
              <a:path w="1697012" h="366433">
                <a:moveTo>
                  <a:pt x="0" y="0"/>
                </a:moveTo>
                <a:lnTo>
                  <a:pt x="1697012" y="36643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23" name="Shape 284"/>
          <p:cNvSpPr/>
          <p:nvPr/>
        </p:nvSpPr>
        <p:spPr>
          <a:xfrm>
            <a:off x="7450099" y="1670990"/>
            <a:ext cx="424930" cy="355046"/>
          </a:xfrm>
          <a:custGeom>
            <a:avLst/>
            <a:gdLst/>
            <a:ahLst/>
            <a:cxnLst/>
            <a:rect l="0" t="0" r="0" b="0"/>
            <a:pathLst>
              <a:path w="313487" h="261938">
                <a:moveTo>
                  <a:pt x="313487" y="0"/>
                </a:moveTo>
                <a:lnTo>
                  <a:pt x="0" y="26193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24" name="Rectangle 286"/>
          <p:cNvSpPr/>
          <p:nvPr/>
        </p:nvSpPr>
        <p:spPr>
          <a:xfrm>
            <a:off x="7087487" y="2743071"/>
            <a:ext cx="1003384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Participants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5" name="Rectangle 56170"/>
          <p:cNvSpPr/>
          <p:nvPr/>
        </p:nvSpPr>
        <p:spPr>
          <a:xfrm>
            <a:off x="7255572" y="2896290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" name="Rectangle 56171"/>
          <p:cNvSpPr/>
          <p:nvPr/>
        </p:nvSpPr>
        <p:spPr>
          <a:xfrm>
            <a:off x="7639948" y="2896290"/>
            <a:ext cx="464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7" name="Shape 72278"/>
          <p:cNvSpPr/>
          <p:nvPr/>
        </p:nvSpPr>
        <p:spPr>
          <a:xfrm>
            <a:off x="7096937" y="2026026"/>
            <a:ext cx="708220" cy="319162"/>
          </a:xfrm>
          <a:custGeom>
            <a:avLst/>
            <a:gdLst/>
            <a:ahLst/>
            <a:cxnLst/>
            <a:rect l="0" t="0" r="0" b="0"/>
            <a:pathLst>
              <a:path w="522481" h="235464">
                <a:moveTo>
                  <a:pt x="0" y="0"/>
                </a:moveTo>
                <a:lnTo>
                  <a:pt x="522481" y="0"/>
                </a:lnTo>
                <a:lnTo>
                  <a:pt x="522481" y="235464"/>
                </a:lnTo>
                <a:lnTo>
                  <a:pt x="0" y="235464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28" name="Rectangle 289"/>
          <p:cNvSpPr/>
          <p:nvPr/>
        </p:nvSpPr>
        <p:spPr>
          <a:xfrm>
            <a:off x="7329234" y="2026461"/>
            <a:ext cx="362436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P2P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9" name="Rectangle 56147"/>
          <p:cNvSpPr/>
          <p:nvPr/>
        </p:nvSpPr>
        <p:spPr>
          <a:xfrm>
            <a:off x="7588005" y="2206978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0" name="Rectangle 56146"/>
          <p:cNvSpPr/>
          <p:nvPr/>
        </p:nvSpPr>
        <p:spPr>
          <a:xfrm>
            <a:off x="7308459" y="2179682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0.3.0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1" name="Rectangle 292"/>
          <p:cNvSpPr/>
          <p:nvPr/>
        </p:nvSpPr>
        <p:spPr>
          <a:xfrm>
            <a:off x="7331127" y="3284621"/>
            <a:ext cx="362269" cy="176349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</a:t>
            </a:r>
            <a:endParaRPr lang="zh-CN" sz="1400" b="1" kern="10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2" name="Rectangle 56196"/>
          <p:cNvSpPr/>
          <p:nvPr/>
        </p:nvSpPr>
        <p:spPr>
          <a:xfrm>
            <a:off x="7202702" y="3439613"/>
            <a:ext cx="650645" cy="137363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0.3.0.0.0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" name="Rectangle 56197"/>
          <p:cNvSpPr/>
          <p:nvPr/>
        </p:nvSpPr>
        <p:spPr>
          <a:xfrm>
            <a:off x="7691909" y="3445857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4" name="Rectangle 56423"/>
          <p:cNvSpPr/>
          <p:nvPr/>
        </p:nvSpPr>
        <p:spPr>
          <a:xfrm>
            <a:off x="7726854" y="3445857"/>
            <a:ext cx="528629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5" name="Shape 294"/>
          <p:cNvSpPr/>
          <p:nvPr/>
        </p:nvSpPr>
        <p:spPr>
          <a:xfrm>
            <a:off x="7450099" y="3051491"/>
            <a:ext cx="0" cy="211530"/>
          </a:xfrm>
          <a:custGeom>
            <a:avLst/>
            <a:gdLst/>
            <a:ahLst/>
            <a:cxnLst/>
            <a:rect l="0" t="0" r="0" b="0"/>
            <a:pathLst>
              <a:path h="156058">
                <a:moveTo>
                  <a:pt x="0" y="0"/>
                </a:moveTo>
                <a:lnTo>
                  <a:pt x="0" y="15605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36" name="Shape 295"/>
          <p:cNvSpPr/>
          <p:nvPr/>
        </p:nvSpPr>
        <p:spPr>
          <a:xfrm>
            <a:off x="7875027" y="1670990"/>
            <a:ext cx="494804" cy="341826"/>
          </a:xfrm>
          <a:custGeom>
            <a:avLst/>
            <a:gdLst/>
            <a:ahLst/>
            <a:cxnLst/>
            <a:rect l="0" t="0" r="0" b="0"/>
            <a:pathLst>
              <a:path w="365036" h="252185">
                <a:moveTo>
                  <a:pt x="0" y="0"/>
                </a:moveTo>
                <a:lnTo>
                  <a:pt x="365036" y="252185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37" name="Rectangle 297"/>
          <p:cNvSpPr/>
          <p:nvPr/>
        </p:nvSpPr>
        <p:spPr>
          <a:xfrm>
            <a:off x="8010566" y="2745640"/>
            <a:ext cx="1003385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Participants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8" name="Rectangle 56173"/>
          <p:cNvSpPr/>
          <p:nvPr/>
        </p:nvSpPr>
        <p:spPr>
          <a:xfrm>
            <a:off x="8561574" y="2894397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9" name="Rectangle 56172"/>
          <p:cNvSpPr/>
          <p:nvPr/>
        </p:nvSpPr>
        <p:spPr>
          <a:xfrm>
            <a:off x="8177196" y="2894397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0.3.1.0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0" name="Shape 72279"/>
          <p:cNvSpPr/>
          <p:nvPr/>
        </p:nvSpPr>
        <p:spPr>
          <a:xfrm>
            <a:off x="8016672" y="2012806"/>
            <a:ext cx="706329" cy="332381"/>
          </a:xfrm>
          <a:custGeom>
            <a:avLst/>
            <a:gdLst/>
            <a:ahLst/>
            <a:cxnLst/>
            <a:rect l="0" t="0" r="0" b="0"/>
            <a:pathLst>
              <a:path w="521086" h="245217">
                <a:moveTo>
                  <a:pt x="0" y="0"/>
                </a:moveTo>
                <a:lnTo>
                  <a:pt x="521086" y="0"/>
                </a:lnTo>
                <a:lnTo>
                  <a:pt x="521086" y="245217"/>
                </a:lnTo>
                <a:lnTo>
                  <a:pt x="0" y="245217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41" name="Rectangle 300"/>
          <p:cNvSpPr/>
          <p:nvPr/>
        </p:nvSpPr>
        <p:spPr>
          <a:xfrm>
            <a:off x="8196392" y="2008421"/>
            <a:ext cx="399549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OSP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2" name="Rectangle 56149"/>
          <p:cNvSpPr/>
          <p:nvPr/>
        </p:nvSpPr>
        <p:spPr>
          <a:xfrm>
            <a:off x="8507751" y="220131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" name="Rectangle 56148"/>
          <p:cNvSpPr/>
          <p:nvPr/>
        </p:nvSpPr>
        <p:spPr>
          <a:xfrm>
            <a:off x="8228204" y="2174020"/>
            <a:ext cx="371797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0.3.1 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4" name="Rectangle 303"/>
          <p:cNvSpPr/>
          <p:nvPr/>
        </p:nvSpPr>
        <p:spPr>
          <a:xfrm>
            <a:off x="8248967" y="3284621"/>
            <a:ext cx="362268" cy="176349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 </a:t>
            </a:r>
            <a:endParaRPr lang="zh-CN" sz="1400" b="1" kern="10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5" name="Rectangle 56198"/>
          <p:cNvSpPr/>
          <p:nvPr/>
        </p:nvSpPr>
        <p:spPr>
          <a:xfrm>
            <a:off x="8124319" y="3439613"/>
            <a:ext cx="650645" cy="137363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0.3.1.0.0 </a:t>
            </a:r>
            <a:endParaRPr lang="zh-CN" sz="1400" b="1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6" name="Rectangle 56199"/>
          <p:cNvSpPr/>
          <p:nvPr/>
        </p:nvSpPr>
        <p:spPr>
          <a:xfrm>
            <a:off x="8613526" y="3445857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7" name="Shape 305"/>
          <p:cNvSpPr/>
          <p:nvPr/>
        </p:nvSpPr>
        <p:spPr>
          <a:xfrm>
            <a:off x="8369832" y="2345187"/>
            <a:ext cx="0" cy="347489"/>
          </a:xfrm>
          <a:custGeom>
            <a:avLst/>
            <a:gdLst/>
            <a:ahLst/>
            <a:cxnLst/>
            <a:rect l="0" t="0" r="0" b="0"/>
            <a:pathLst>
              <a:path h="256363">
                <a:moveTo>
                  <a:pt x="0" y="0"/>
                </a:moveTo>
                <a:lnTo>
                  <a:pt x="0" y="25636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48" name="Shape 306"/>
          <p:cNvSpPr/>
          <p:nvPr/>
        </p:nvSpPr>
        <p:spPr>
          <a:xfrm>
            <a:off x="3808916" y="3032608"/>
            <a:ext cx="0" cy="194522"/>
          </a:xfrm>
          <a:custGeom>
            <a:avLst/>
            <a:gdLst/>
            <a:ahLst/>
            <a:cxnLst/>
            <a:rect l="0" t="0" r="0" b="0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49" name="Rectangle 308"/>
          <p:cNvSpPr/>
          <p:nvPr/>
        </p:nvSpPr>
        <p:spPr>
          <a:xfrm>
            <a:off x="4809870" y="2778945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0" name="Rectangle 56164"/>
          <p:cNvSpPr/>
          <p:nvPr/>
        </p:nvSpPr>
        <p:spPr>
          <a:xfrm>
            <a:off x="4745657" y="2932163"/>
            <a:ext cx="511220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0.1.3.0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1" name="Rectangle 56165"/>
          <p:cNvSpPr/>
          <p:nvPr/>
        </p:nvSpPr>
        <p:spPr>
          <a:xfrm>
            <a:off x="5130035" y="2932163"/>
            <a:ext cx="464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2" name="Rectangle 311"/>
          <p:cNvSpPr/>
          <p:nvPr/>
        </p:nvSpPr>
        <p:spPr>
          <a:xfrm>
            <a:off x="4773976" y="3273753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CS4A</a:t>
            </a:r>
            <a:endParaRPr lang="zh-CN" sz="14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" name="Rectangle 56419"/>
          <p:cNvSpPr/>
          <p:nvPr/>
        </p:nvSpPr>
        <p:spPr>
          <a:xfrm>
            <a:off x="5216919" y="3426972"/>
            <a:ext cx="10415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4" name="Rectangle 56189"/>
          <p:cNvSpPr/>
          <p:nvPr/>
        </p:nvSpPr>
        <p:spPr>
          <a:xfrm>
            <a:off x="5181976" y="3426972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5" name="Rectangle 56188"/>
          <p:cNvSpPr/>
          <p:nvPr/>
        </p:nvSpPr>
        <p:spPr>
          <a:xfrm>
            <a:off x="4692769" y="3426972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0.1.3.0.0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6" name="Shape 313"/>
          <p:cNvSpPr/>
          <p:nvPr/>
        </p:nvSpPr>
        <p:spPr>
          <a:xfrm>
            <a:off x="4940186" y="3051491"/>
            <a:ext cx="0" cy="211530"/>
          </a:xfrm>
          <a:custGeom>
            <a:avLst/>
            <a:gdLst/>
            <a:ahLst/>
            <a:cxnLst/>
            <a:rect l="0" t="0" r="0" b="0"/>
            <a:pathLst>
              <a:path h="156058">
                <a:moveTo>
                  <a:pt x="0" y="0"/>
                </a:moveTo>
                <a:lnTo>
                  <a:pt x="0" y="15605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57" name="Rectangle 315"/>
          <p:cNvSpPr/>
          <p:nvPr/>
        </p:nvSpPr>
        <p:spPr>
          <a:xfrm>
            <a:off x="5412318" y="2760062"/>
            <a:ext cx="390187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8" name="Rectangle 56167"/>
          <p:cNvSpPr/>
          <p:nvPr/>
        </p:nvSpPr>
        <p:spPr>
          <a:xfrm>
            <a:off x="5732482" y="2913280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9" name="Rectangle 56166"/>
          <p:cNvSpPr/>
          <p:nvPr/>
        </p:nvSpPr>
        <p:spPr>
          <a:xfrm>
            <a:off x="5348105" y="2913280"/>
            <a:ext cx="511222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0.1.4.0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0" name="Rectangle 318"/>
          <p:cNvSpPr/>
          <p:nvPr/>
        </p:nvSpPr>
        <p:spPr>
          <a:xfrm>
            <a:off x="5376442" y="3283187"/>
            <a:ext cx="49233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CS5A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1" name="Rectangle 56190"/>
          <p:cNvSpPr/>
          <p:nvPr/>
        </p:nvSpPr>
        <p:spPr>
          <a:xfrm>
            <a:off x="5295233" y="3436406"/>
            <a:ext cx="650645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0.1.4.0.0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2" name="Rectangle 56191"/>
          <p:cNvSpPr/>
          <p:nvPr/>
        </p:nvSpPr>
        <p:spPr>
          <a:xfrm>
            <a:off x="5784440" y="3436406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" name="Rectangle 56420"/>
          <p:cNvSpPr/>
          <p:nvPr/>
        </p:nvSpPr>
        <p:spPr>
          <a:xfrm>
            <a:off x="5819383" y="3436406"/>
            <a:ext cx="89076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4" name="Shape 320"/>
          <p:cNvSpPr/>
          <p:nvPr/>
        </p:nvSpPr>
        <p:spPr>
          <a:xfrm>
            <a:off x="5542633" y="3051491"/>
            <a:ext cx="0" cy="194522"/>
          </a:xfrm>
          <a:custGeom>
            <a:avLst/>
            <a:gdLst/>
            <a:ahLst/>
            <a:cxnLst/>
            <a:rect l="0" t="0" r="0" b="0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65" name="Shape 321"/>
          <p:cNvSpPr/>
          <p:nvPr/>
        </p:nvSpPr>
        <p:spPr>
          <a:xfrm>
            <a:off x="5542633" y="2345187"/>
            <a:ext cx="0" cy="387151"/>
          </a:xfrm>
          <a:custGeom>
            <a:avLst/>
            <a:gdLst/>
            <a:ahLst/>
            <a:cxnLst/>
            <a:rect l="0" t="0" r="0" b="0"/>
            <a:pathLst>
              <a:path h="285624">
                <a:moveTo>
                  <a:pt x="0" y="0"/>
                </a:moveTo>
                <a:lnTo>
                  <a:pt x="0" y="28562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66" name="Shape 322"/>
          <p:cNvSpPr/>
          <p:nvPr/>
        </p:nvSpPr>
        <p:spPr>
          <a:xfrm>
            <a:off x="1793807" y="2998627"/>
            <a:ext cx="0" cy="247386"/>
          </a:xfrm>
          <a:custGeom>
            <a:avLst/>
            <a:gdLst/>
            <a:ahLst/>
            <a:cxnLst/>
            <a:rect l="0" t="0" r="0" b="0"/>
            <a:pathLst>
              <a:path h="182511">
                <a:moveTo>
                  <a:pt x="0" y="0"/>
                </a:moveTo>
                <a:lnTo>
                  <a:pt x="0" y="182511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67" name="Shape 72280"/>
          <p:cNvSpPr/>
          <p:nvPr/>
        </p:nvSpPr>
        <p:spPr>
          <a:xfrm>
            <a:off x="7414223" y="1317835"/>
            <a:ext cx="919740" cy="353155"/>
          </a:xfrm>
          <a:custGeom>
            <a:avLst/>
            <a:gdLst/>
            <a:ahLst/>
            <a:cxnLst/>
            <a:rect l="0" t="0" r="0" b="0"/>
            <a:pathLst>
              <a:path w="678528" h="260543">
                <a:moveTo>
                  <a:pt x="0" y="0"/>
                </a:moveTo>
                <a:lnTo>
                  <a:pt x="678528" y="0"/>
                </a:lnTo>
                <a:lnTo>
                  <a:pt x="678528" y="260543"/>
                </a:lnTo>
                <a:lnTo>
                  <a:pt x="0" y="260543"/>
                </a:lnTo>
                <a:lnTo>
                  <a:pt x="0" y="0"/>
                </a:lnTo>
              </a:path>
            </a:pathLst>
          </a:custGeom>
          <a:noFill/>
          <a:ln w="0" cap="rnd">
            <a:round/>
          </a:ln>
        </p:spPr>
        <p:style>
          <a:lnRef idx="0">
            <a:srgbClr val="000000"/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68" name="Rectangle 324"/>
          <p:cNvSpPr/>
          <p:nvPr/>
        </p:nvSpPr>
        <p:spPr>
          <a:xfrm>
            <a:off x="7533195" y="1337148"/>
            <a:ext cx="947380" cy="160317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SportsClub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9" name="Rectangle 56130"/>
          <p:cNvSpPr/>
          <p:nvPr/>
        </p:nvSpPr>
        <p:spPr>
          <a:xfrm>
            <a:off x="7786265" y="1490368"/>
            <a:ext cx="2323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en-US" sz="1100" b="1" i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0.3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0" name="Rectangle 56131"/>
          <p:cNvSpPr/>
          <p:nvPr/>
        </p:nvSpPr>
        <p:spPr>
          <a:xfrm>
            <a:off x="7960982" y="1517664"/>
            <a:ext cx="46474" cy="1248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 marR="8890" indent="-6350" algn="ctr">
              <a:lnSpc>
                <a:spcPct val="115000"/>
              </a:lnSpc>
              <a:spcAft>
                <a:spcPts val="0"/>
              </a:spcAft>
            </a:pPr>
            <a:r>
              <a:rPr lang="zh-CN" sz="1100" b="1" i="1" kern="1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zh-CN" sz="1400" b="1" kern="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1" name="Shape 326"/>
          <p:cNvSpPr/>
          <p:nvPr/>
        </p:nvSpPr>
        <p:spPr>
          <a:xfrm>
            <a:off x="4128096" y="930671"/>
            <a:ext cx="3746933" cy="387150"/>
          </a:xfrm>
          <a:custGeom>
            <a:avLst/>
            <a:gdLst/>
            <a:ahLst/>
            <a:cxnLst/>
            <a:rect l="0" t="0" r="0" b="0"/>
            <a:pathLst>
              <a:path w="2764257" h="285623">
                <a:moveTo>
                  <a:pt x="0" y="0"/>
                </a:moveTo>
                <a:lnTo>
                  <a:pt x="2764257" y="285623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72" name="Shape 327"/>
          <p:cNvSpPr/>
          <p:nvPr/>
        </p:nvSpPr>
        <p:spPr>
          <a:xfrm>
            <a:off x="7450099" y="2345187"/>
            <a:ext cx="0" cy="351259"/>
          </a:xfrm>
          <a:custGeom>
            <a:avLst/>
            <a:gdLst/>
            <a:ahLst/>
            <a:cxnLst/>
            <a:rect l="0" t="0" r="0" b="0"/>
            <a:pathLst>
              <a:path h="259144">
                <a:moveTo>
                  <a:pt x="0" y="0"/>
                </a:moveTo>
                <a:lnTo>
                  <a:pt x="0" y="259144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73" name="Shape 328"/>
          <p:cNvSpPr/>
          <p:nvPr/>
        </p:nvSpPr>
        <p:spPr>
          <a:xfrm>
            <a:off x="6133755" y="3051491"/>
            <a:ext cx="256861" cy="175638"/>
          </a:xfrm>
          <a:custGeom>
            <a:avLst/>
            <a:gdLst/>
            <a:ahLst/>
            <a:cxnLst/>
            <a:rect l="0" t="0" r="0" b="0"/>
            <a:pathLst>
              <a:path w="189496" h="129578">
                <a:moveTo>
                  <a:pt x="189496" y="0"/>
                </a:moveTo>
                <a:lnTo>
                  <a:pt x="0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74" name="Shape 329"/>
          <p:cNvSpPr/>
          <p:nvPr/>
        </p:nvSpPr>
        <p:spPr>
          <a:xfrm>
            <a:off x="2464253" y="3051491"/>
            <a:ext cx="0" cy="175638"/>
          </a:xfrm>
          <a:custGeom>
            <a:avLst/>
            <a:gdLst/>
            <a:ahLst/>
            <a:cxnLst/>
            <a:rect l="0" t="0" r="0" b="0"/>
            <a:pathLst>
              <a:path h="129578">
                <a:moveTo>
                  <a:pt x="0" y="0"/>
                </a:moveTo>
                <a:lnTo>
                  <a:pt x="0" y="12957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75" name="Shape 330"/>
          <p:cNvSpPr/>
          <p:nvPr/>
        </p:nvSpPr>
        <p:spPr>
          <a:xfrm>
            <a:off x="4940186" y="2345187"/>
            <a:ext cx="0" cy="423025"/>
          </a:xfrm>
          <a:custGeom>
            <a:avLst/>
            <a:gdLst/>
            <a:ahLst/>
            <a:cxnLst/>
            <a:rect l="0" t="0" r="0" b="0"/>
            <a:pathLst>
              <a:path h="312090">
                <a:moveTo>
                  <a:pt x="0" y="0"/>
                </a:moveTo>
                <a:lnTo>
                  <a:pt x="0" y="312090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176" name="Shape 331"/>
          <p:cNvSpPr/>
          <p:nvPr/>
        </p:nvSpPr>
        <p:spPr>
          <a:xfrm>
            <a:off x="8369832" y="3051491"/>
            <a:ext cx="0" cy="211530"/>
          </a:xfrm>
          <a:custGeom>
            <a:avLst/>
            <a:gdLst/>
            <a:ahLst/>
            <a:cxnLst/>
            <a:rect l="0" t="0" r="0" b="0"/>
            <a:pathLst>
              <a:path h="156058">
                <a:moveTo>
                  <a:pt x="0" y="0"/>
                </a:moveTo>
                <a:lnTo>
                  <a:pt x="0" y="156058"/>
                </a:lnTo>
              </a:path>
            </a:pathLst>
          </a:custGeom>
          <a:ln w="1270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ctr"/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170611" y="4221088"/>
            <a:ext cx="7199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Slca({v},S2)  =</a:t>
            </a:r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{</a:t>
            </a:r>
            <a:r>
              <a:rPr lang="en-US" altLang="zh-CN" sz="2400" dirty="0" smtClean="0">
                <a:solidFill>
                  <a:srgbClr val="FF0000"/>
                </a:solidFill>
              </a:rPr>
              <a:t>descendant(</a:t>
            </a:r>
            <a:r>
              <a:rPr lang="en-US" altLang="zh-CN" sz="2400" dirty="0" smtClean="0">
                <a:solidFill>
                  <a:srgbClr val="00B050"/>
                </a:solidFill>
              </a:rPr>
              <a:t>lca(v,</a:t>
            </a:r>
            <a:r>
              <a:rPr lang="en-US" altLang="zh-CN" sz="2400" dirty="0" smtClean="0">
                <a:solidFill>
                  <a:srgbClr val="00B0F0"/>
                </a:solidFill>
              </a:rPr>
              <a:t>lm(v,S2)</a:t>
            </a:r>
            <a:r>
              <a:rPr lang="en-US" altLang="zh-CN" sz="2400" dirty="0" smtClean="0">
                <a:solidFill>
                  <a:srgbClr val="00B050"/>
                </a:solidFill>
              </a:rPr>
              <a:t>),lca</a:t>
            </a:r>
            <a:r>
              <a:rPr lang="en-US" altLang="zh-CN" sz="2400" dirty="0" smtClean="0">
                <a:solidFill>
                  <a:srgbClr val="00B0F0"/>
                </a:solidFill>
              </a:rPr>
              <a:t>(v,rm(v,s)</a:t>
            </a:r>
            <a:r>
              <a:rPr lang="en-US" altLang="zh-CN" sz="2400" dirty="0" smtClean="0">
                <a:solidFill>
                  <a:srgbClr val="00B050"/>
                </a:solidFill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cxnSp>
        <p:nvCxnSpPr>
          <p:cNvPr id="185" name="直接连接符 184"/>
          <p:cNvCxnSpPr/>
          <p:nvPr/>
        </p:nvCxnSpPr>
        <p:spPr>
          <a:xfrm>
            <a:off x="2920933" y="1196277"/>
            <a:ext cx="689238" cy="319426"/>
          </a:xfrm>
          <a:prstGeom prst="line">
            <a:avLst/>
          </a:prstGeom>
          <a:ln w="60325">
            <a:gradFill>
              <a:gsLst>
                <a:gs pos="71000">
                  <a:srgbClr val="FF0000">
                    <a:alpha val="73000"/>
                  </a:srgbClr>
                </a:gs>
                <a:gs pos="78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5" grpId="0"/>
      <p:bldP spid="48" grpId="0"/>
      <p:bldP spid="55" grpId="0"/>
      <p:bldP spid="57" grpId="0"/>
      <p:bldP spid="69" grpId="0"/>
      <p:bldP spid="7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853-3CE5-4459-8D40-517430DE4E3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9356" y="2009312"/>
            <a:ext cx="4517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   The second case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S1={v};</a:t>
            </a:r>
          </a:p>
          <a:p>
            <a:r>
              <a:rPr lang="en-US" altLang="zh-CN" b="1" dirty="0" smtClean="0"/>
              <a:t>       S2={v1,v2,v3……};</a:t>
            </a:r>
          </a:p>
          <a:p>
            <a:r>
              <a:rPr lang="en-US" altLang="zh-CN" b="1" dirty="0" smtClean="0"/>
              <a:t>        …………       </a:t>
            </a:r>
            <a:endParaRPr lang="zh-CN" altLang="en-US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137388" y="3490563"/>
            <a:ext cx="7199219" cy="1631216"/>
            <a:chOff x="1137388" y="3490563"/>
            <a:chExt cx="7199219" cy="1631216"/>
          </a:xfrm>
        </p:grpSpPr>
        <p:sp>
          <p:nvSpPr>
            <p:cNvPr id="9" name="文本框 8"/>
            <p:cNvSpPr txBox="1"/>
            <p:nvPr/>
          </p:nvSpPr>
          <p:spPr>
            <a:xfrm>
              <a:off x="1137388" y="3490563"/>
              <a:ext cx="719921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slca</a:t>
              </a:r>
              <a:r>
                <a:rPr lang="en-US" altLang="zh-CN" sz="2000" b="1" dirty="0">
                  <a:solidFill>
                    <a:srgbClr val="0070C0"/>
                  </a:solidFill>
                </a:rPr>
                <a:t>({v},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S2,S3,S4……,S</a:t>
              </a:r>
              <a:r>
                <a:rPr lang="en-US" altLang="zh-CN" sz="2000" b="1" baseline="-25000" dirty="0" smtClean="0">
                  <a:solidFill>
                    <a:srgbClr val="0070C0"/>
                  </a:solidFill>
                </a:rPr>
                <a:t>k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)  </a:t>
              </a:r>
              <a:r>
                <a:rPr lang="en-US" altLang="zh-CN" sz="2000" b="1" dirty="0">
                  <a:solidFill>
                    <a:srgbClr val="0070C0"/>
                  </a:solidFill>
                </a:rPr>
                <a:t>=  </a:t>
              </a:r>
              <a:endParaRPr lang="en-US" altLang="zh-CN" sz="2000" b="1" dirty="0" smtClean="0">
                <a:solidFill>
                  <a:srgbClr val="0070C0"/>
                </a:solidFill>
              </a:endParaRPr>
            </a:p>
            <a:p>
              <a:r>
                <a:rPr lang="en-US" altLang="zh-CN" sz="2000" b="1" dirty="0">
                  <a:solidFill>
                    <a:srgbClr val="0070C0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             slca(slca({v},S2,S3,……,S</a:t>
              </a:r>
              <a:r>
                <a:rPr lang="en-US" altLang="zh-CN" sz="2000" b="1" baseline="-25000" dirty="0" smtClean="0">
                  <a:solidFill>
                    <a:srgbClr val="0070C0"/>
                  </a:solidFill>
                </a:rPr>
                <a:t>k-1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),S</a:t>
              </a:r>
              <a:r>
                <a:rPr lang="en-US" altLang="zh-CN" sz="2000" b="1" baseline="-25000" dirty="0" smtClean="0">
                  <a:solidFill>
                    <a:srgbClr val="0070C0"/>
                  </a:solidFill>
                </a:rPr>
                <a:t>k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)   for k&gt;2;</a:t>
              </a:r>
            </a:p>
            <a:p>
              <a:endParaRPr lang="en-US" altLang="zh-CN" sz="2000" b="1" dirty="0">
                <a:solidFill>
                  <a:srgbClr val="0070C0"/>
                </a:solidFill>
              </a:endParaRPr>
            </a:p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                                 </a:t>
              </a:r>
            </a:p>
            <a:p>
              <a:r>
                <a:rPr lang="en-US" altLang="zh-CN" sz="2000" b="1" dirty="0">
                  <a:solidFill>
                    <a:srgbClr val="0070C0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                slca(slca(</a:t>
              </a:r>
              <a:r>
                <a:rPr lang="en-US" altLang="zh-CN" sz="2000" b="1" dirty="0" smtClean="0">
                  <a:solidFill>
                    <a:srgbClr val="7030A0"/>
                  </a:solidFill>
                </a:rPr>
                <a:t>slca({v},S2)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,S3)……)  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089642" y="4265514"/>
              <a:ext cx="461665" cy="4596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17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1357</Words>
  <Application>Microsoft Office PowerPoint</Application>
  <PresentationFormat>全屏显示(4:3)</PresentationFormat>
  <Paragraphs>535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Palatino Linotype</vt:lpstr>
      <vt:lpstr>Times New Roman</vt:lpstr>
      <vt:lpstr>Wingdings</vt:lpstr>
      <vt:lpstr>Office 主题</vt:lpstr>
      <vt:lpstr>PowerPoint 演示文稿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weitianzhu</cp:lastModifiedBy>
  <cp:revision>310</cp:revision>
  <dcterms:created xsi:type="dcterms:W3CDTF">2015-05-05T08:02:00Z</dcterms:created>
  <dcterms:modified xsi:type="dcterms:W3CDTF">2016-01-17T10:32:27Z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