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8" autoAdjust="0"/>
    <p:restoredTop sz="84884" autoAdjust="0"/>
  </p:normalViewPr>
  <p:slideViewPr>
    <p:cSldViewPr snapToGrid="0" showGuides="1">
      <p:cViewPr varScale="1">
        <p:scale>
          <a:sx n="87" d="100"/>
          <a:sy n="87" d="100"/>
        </p:scale>
        <p:origin x="72" y="174"/>
      </p:cViewPr>
      <p:guideLst>
        <p:guide orient="horz" pos="3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nlogn</a:t>
            </a:r>
            <a:r>
              <a:rPr lang="zh-CN" altLang="en-US" dirty="0" smtClean="0"/>
              <a:t>是排序的时间复杂度（对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个端点进行排序），真正进行扫除的时间复杂度是（最大是）</a:t>
            </a:r>
            <a:r>
              <a:rPr lang="en-US" altLang="zh-CN" dirty="0" smtClean="0"/>
              <a:t>2N</a:t>
            </a:r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5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最小的点）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5670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32"/>
          <p:cNvSpPr txBox="1">
            <a:spLocks noChangeArrowheads="1"/>
          </p:cNvSpPr>
          <p:nvPr/>
        </p:nvSpPr>
        <p:spPr bwMode="auto">
          <a:xfrm>
            <a:off x="7387771" y="4309026"/>
            <a:ext cx="1357313" cy="46196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40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219157" y="3750139"/>
            <a:ext cx="994415" cy="423004"/>
            <a:chOff x="3585480" y="5740558"/>
            <a:chExt cx="994415" cy="423004"/>
          </a:xfrm>
        </p:grpSpPr>
        <p:cxnSp>
          <p:nvCxnSpPr>
            <p:cNvPr id="63" name="直接箭头连接符 6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931" y="4838124"/>
            <a:ext cx="994415" cy="423004"/>
            <a:chOff x="3585480" y="5740558"/>
            <a:chExt cx="994415" cy="423004"/>
          </a:xfrm>
        </p:grpSpPr>
        <p:cxnSp>
          <p:nvCxnSpPr>
            <p:cNvPr id="73" name="直接箭头连接符 7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步进法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3006" y="3342065"/>
            <a:ext cx="3878927" cy="2719794"/>
            <a:chOff x="643006" y="3342065"/>
            <a:chExt cx="3878927" cy="2719794"/>
          </a:xfrm>
        </p:grpSpPr>
        <p:grpSp>
          <p:nvGrpSpPr>
            <p:cNvPr id="6" name="组合 5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15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22948" y="485771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643006" y="1046830"/>
            <a:ext cx="7535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找最高点和最低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从最低点开始找它的最小极角点，即为下一个凸包点，再找出此点的下一个最小极角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点，循环此操作，直至最（低）高点。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>
            <a:off x="2094835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197632" y="3677642"/>
            <a:ext cx="186948" cy="18695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5793" y="5658880"/>
            <a:ext cx="1844245" cy="504682"/>
            <a:chOff x="2265793" y="5658880"/>
            <a:chExt cx="1844245" cy="504682"/>
          </a:xfrm>
        </p:grpSpPr>
        <p:cxnSp>
          <p:nvCxnSpPr>
            <p:cNvPr id="27" name="直接箭头连接符 26"/>
            <p:cNvCxnSpPr>
              <a:stCxn id="24" idx="6"/>
            </p:cNvCxnSpPr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2139950" y="2800351"/>
            <a:ext cx="209550" cy="3575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7"/>
            <a:endCxn id="22" idx="2"/>
          </p:cNvCxnSpPr>
          <p:nvPr/>
        </p:nvCxnSpPr>
        <p:spPr>
          <a:xfrm flipV="1">
            <a:off x="2241569" y="5260557"/>
            <a:ext cx="1587936" cy="33787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01847" y="5263027"/>
            <a:ext cx="1844245" cy="504682"/>
            <a:chOff x="2265793" y="5658880"/>
            <a:chExt cx="1844245" cy="50468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22" idx="0"/>
            <a:endCxn id="18" idx="5"/>
          </p:cNvCxnSpPr>
          <p:nvPr/>
        </p:nvCxnSpPr>
        <p:spPr>
          <a:xfrm flipH="1" flipV="1">
            <a:off x="3568065" y="3904941"/>
            <a:ext cx="346919" cy="12701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590284" y="3854064"/>
            <a:ext cx="1844245" cy="504682"/>
            <a:chOff x="2265793" y="5658880"/>
            <a:chExt cx="1844245" cy="504682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51" name="直接箭头连接符 50"/>
          <p:cNvCxnSpPr>
            <a:stCxn id="18" idx="2"/>
            <a:endCxn id="20" idx="6"/>
          </p:cNvCxnSpPr>
          <p:nvPr/>
        </p:nvCxnSpPr>
        <p:spPr>
          <a:xfrm flipH="1" flipV="1">
            <a:off x="2378115" y="3767354"/>
            <a:ext cx="1044028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55591" y="2789001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右链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55591" y="351134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左链：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8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6" name="直接箭头连接符 65"/>
          <p:cNvCxnSpPr>
            <a:stCxn id="20" idx="3"/>
            <a:endCxn id="19" idx="7"/>
          </p:cNvCxnSpPr>
          <p:nvPr/>
        </p:nvCxnSpPr>
        <p:spPr>
          <a:xfrm flipH="1">
            <a:off x="1168374" y="3827797"/>
            <a:ext cx="1063819" cy="9561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4"/>
            <a:endCxn id="15" idx="2"/>
          </p:cNvCxnSpPr>
          <p:nvPr/>
        </p:nvCxnSpPr>
        <p:spPr>
          <a:xfrm>
            <a:off x="1107931" y="4929826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0"/>
          <p:cNvSpPr txBox="1">
            <a:spLocks noChangeArrowheads="1"/>
          </p:cNvSpPr>
          <p:nvPr/>
        </p:nvSpPr>
        <p:spPr bwMode="auto">
          <a:xfrm>
            <a:off x="7525162" y="525375"/>
            <a:ext cx="1000125" cy="4619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Franklin Gothic Book" pitchFamily="34" charset="0"/>
                <a:ea typeface="华文楷体" pitchFamily="2" charset="-122"/>
              </a:rPr>
              <a:t>O(nh)</a:t>
            </a:r>
            <a:endParaRPr lang="zh-CN" altLang="en-US" sz="2400">
              <a:latin typeface="Franklin Gothic Book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 animBg="1"/>
      <p:bldP spid="59" grpId="0"/>
      <p:bldP spid="60" grpId="0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400" dirty="0" smtClean="0">
                <a:cs typeface="+mn-ea"/>
              </a:rPr>
              <a:t>计</a:t>
            </a:r>
            <a:r>
              <a:rPr lang="zh-CN" altLang="zh-CN" sz="2400" dirty="0">
                <a:cs typeface="+mn-ea"/>
              </a:rPr>
              <a:t>算凸包直径——</a:t>
            </a:r>
            <a:r>
              <a:rPr lang="zh-CN" altLang="zh-CN" sz="2400" dirty="0">
                <a:solidFill>
                  <a:srgbClr val="FF0000"/>
                </a:solidFill>
                <a:cs typeface="+mn-ea"/>
              </a:rPr>
              <a:t>旋转卡壳算法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3" name="TextBox 36"/>
          <p:cNvSpPr txBox="1">
            <a:spLocks noChangeArrowheads="1"/>
          </p:cNvSpPr>
          <p:nvPr/>
        </p:nvSpPr>
        <p:spPr bwMode="auto">
          <a:xfrm>
            <a:off x="4048343" y="1320842"/>
            <a:ext cx="4714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思想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：对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每一条边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求距离它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的顶点，求该点到边两端点的距离，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，对每条边都遍历一次后取得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大的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值，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则找到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包直径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929194" y="2952483"/>
            <a:ext cx="1127961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zh-CN" altLang="zh-CN" sz="24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447900" y="3631964"/>
            <a:ext cx="28719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事实上</a:t>
            </a:r>
            <a:r>
              <a:rPr lang="zh-CN" altLang="en-US" sz="2000" dirty="0" smtClean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000" dirty="0" smtClean="0">
              <a:solidFill>
                <a:srgbClr val="CC33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处理每条边时，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最远点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也是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变化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67"/>
          <p:cNvSpPr txBox="1">
            <a:spLocks noChangeArrowheads="1"/>
          </p:cNvSpPr>
          <p:nvPr/>
        </p:nvSpPr>
        <p:spPr bwMode="auto">
          <a:xfrm>
            <a:off x="5135980" y="5029511"/>
            <a:ext cx="714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O(n)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2" name="直接连接符 31"/>
          <p:cNvCxnSpPr>
            <a:stCxn id="45" idx="5"/>
          </p:cNvCxnSpPr>
          <p:nvPr/>
        </p:nvCxnSpPr>
        <p:spPr>
          <a:xfrm>
            <a:off x="3547379" y="3337127"/>
            <a:ext cx="216281" cy="30354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287279" y="1983053"/>
            <a:ext cx="3869027" cy="3775780"/>
            <a:chOff x="541279" y="1995753"/>
            <a:chExt cx="3869027" cy="3775780"/>
          </a:xfrm>
        </p:grpSpPr>
        <p:grpSp>
          <p:nvGrpSpPr>
            <p:cNvPr id="8" name="组合 35"/>
            <p:cNvGrpSpPr>
              <a:grpSpLocks/>
            </p:cNvGrpSpPr>
            <p:nvPr/>
          </p:nvGrpSpPr>
          <p:grpSpPr bwMode="auto">
            <a:xfrm>
              <a:off x="541279" y="1995753"/>
              <a:ext cx="3869027" cy="3775780"/>
              <a:chOff x="1250105" y="1632728"/>
              <a:chExt cx="3024897" cy="2461887"/>
            </a:xfrm>
          </p:grpSpPr>
          <p:cxnSp>
            <p:nvCxnSpPr>
              <p:cNvPr id="9" name="直接连接符 8"/>
              <p:cNvCxnSpPr>
                <a:stCxn id="70" idx="3"/>
                <a:endCxn id="73" idx="7"/>
              </p:cNvCxnSpPr>
              <p:nvPr/>
            </p:nvCxnSpPr>
            <p:spPr>
              <a:xfrm flipH="1">
                <a:off x="1608455" y="2036634"/>
                <a:ext cx="702772" cy="7216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70" idx="6"/>
                <a:endCxn id="48" idx="2"/>
              </p:cNvCxnSpPr>
              <p:nvPr/>
            </p:nvCxnSpPr>
            <p:spPr>
              <a:xfrm flipV="1">
                <a:off x="2390904" y="1966472"/>
                <a:ext cx="1023344" cy="4263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48" idx="5"/>
                <a:endCxn id="45" idx="0"/>
              </p:cNvCxnSpPr>
              <p:nvPr/>
            </p:nvCxnSpPr>
            <p:spPr>
              <a:xfrm>
                <a:off x="3493926" y="1993996"/>
                <a:ext cx="271999" cy="45516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5" idx="4"/>
                <a:endCxn id="69" idx="7"/>
              </p:cNvCxnSpPr>
              <p:nvPr/>
            </p:nvCxnSpPr>
            <p:spPr>
              <a:xfrm flipH="1">
                <a:off x="3525391" y="2527013"/>
                <a:ext cx="240534" cy="44550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3" idx="4"/>
                <a:endCxn id="76" idx="1"/>
              </p:cNvCxnSpPr>
              <p:nvPr/>
            </p:nvCxnSpPr>
            <p:spPr>
              <a:xfrm>
                <a:off x="1575452" y="2824706"/>
                <a:ext cx="125734" cy="5058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24"/>
              <p:cNvSpPr txBox="1">
                <a:spLocks noChangeArrowheads="1"/>
              </p:cNvSpPr>
              <p:nvPr/>
            </p:nvSpPr>
            <p:spPr bwMode="auto">
              <a:xfrm>
                <a:off x="2266751" y="369450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0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cxnSp>
            <p:nvCxnSpPr>
              <p:cNvPr id="15" name="直接连接符 14"/>
              <p:cNvCxnSpPr>
                <a:stCxn id="76" idx="5"/>
                <a:endCxn id="79" idx="2"/>
              </p:cNvCxnSpPr>
              <p:nvPr/>
            </p:nvCxnSpPr>
            <p:spPr>
              <a:xfrm>
                <a:off x="1767193" y="3385590"/>
                <a:ext cx="548718" cy="25615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79" idx="6"/>
                <a:endCxn id="69" idx="3"/>
              </p:cNvCxnSpPr>
              <p:nvPr/>
            </p:nvCxnSpPr>
            <p:spPr>
              <a:xfrm flipV="1">
                <a:off x="2409260" y="3027567"/>
                <a:ext cx="1050124" cy="6141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29"/>
              <p:cNvSpPr txBox="1">
                <a:spLocks noChangeArrowheads="1"/>
              </p:cNvSpPr>
              <p:nvPr/>
            </p:nvSpPr>
            <p:spPr bwMode="auto">
              <a:xfrm>
                <a:off x="3539500" y="2972274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1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8" name="TextBox 30"/>
              <p:cNvSpPr txBox="1">
                <a:spLocks noChangeArrowheads="1"/>
              </p:cNvSpPr>
              <p:nvPr/>
            </p:nvSpPr>
            <p:spPr bwMode="auto">
              <a:xfrm>
                <a:off x="3903154" y="2283197"/>
                <a:ext cx="371848" cy="260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2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9" name="TextBox 31"/>
              <p:cNvSpPr txBox="1">
                <a:spLocks noChangeArrowheads="1"/>
              </p:cNvSpPr>
              <p:nvPr/>
            </p:nvSpPr>
            <p:spPr bwMode="auto">
              <a:xfrm>
                <a:off x="3395625" y="1632728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3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0" name="TextBox 32"/>
              <p:cNvSpPr txBox="1">
                <a:spLocks noChangeArrowheads="1"/>
              </p:cNvSpPr>
              <p:nvPr/>
            </p:nvSpPr>
            <p:spPr bwMode="auto">
              <a:xfrm>
                <a:off x="2082056" y="171634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4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1" name="TextBox 33"/>
              <p:cNvSpPr txBox="1">
                <a:spLocks noChangeArrowheads="1"/>
              </p:cNvSpPr>
              <p:nvPr/>
            </p:nvSpPr>
            <p:spPr bwMode="auto">
              <a:xfrm>
                <a:off x="1250105" y="2524316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5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2" name="TextBox 34"/>
              <p:cNvSpPr txBox="1">
                <a:spLocks noChangeArrowheads="1"/>
              </p:cNvSpPr>
              <p:nvPr/>
            </p:nvSpPr>
            <p:spPr bwMode="auto">
              <a:xfrm>
                <a:off x="1612487" y="3430520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6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3699466" y="324791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309350" y="2447915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349595" y="4033097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81032" y="2513310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897717" y="370448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00753" y="458219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904510" y="5017273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473082" y="3561342"/>
            <a:ext cx="2445416" cy="1704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9" idx="0"/>
            <a:endCxn id="70" idx="5"/>
          </p:cNvCxnSpPr>
          <p:nvPr/>
        </p:nvCxnSpPr>
        <p:spPr>
          <a:xfrm flipH="1" flipV="1">
            <a:off x="1728945" y="2602523"/>
            <a:ext cx="1426350" cy="141787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0" idx="4"/>
            <a:endCxn id="79" idx="0"/>
          </p:cNvCxnSpPr>
          <p:nvPr/>
        </p:nvCxnSpPr>
        <p:spPr>
          <a:xfrm>
            <a:off x="1686732" y="2620009"/>
            <a:ext cx="23478" cy="238456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48" idx="6"/>
          </p:cNvCxnSpPr>
          <p:nvPr/>
        </p:nvCxnSpPr>
        <p:spPr>
          <a:xfrm>
            <a:off x="3174749" y="2494915"/>
            <a:ext cx="690439" cy="105344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0" idx="5"/>
          </p:cNvCxnSpPr>
          <p:nvPr/>
        </p:nvCxnSpPr>
        <p:spPr>
          <a:xfrm>
            <a:off x="1728945" y="2602523"/>
            <a:ext cx="1178391" cy="162384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73" idx="5"/>
          </p:cNvCxnSpPr>
          <p:nvPr/>
        </p:nvCxnSpPr>
        <p:spPr>
          <a:xfrm>
            <a:off x="745630" y="3793697"/>
            <a:ext cx="940542" cy="13164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029070" y="3078647"/>
            <a:ext cx="597015" cy="1304453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3036342" y="2413842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620060" y="2140241"/>
            <a:ext cx="1254077" cy="274010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594032" y="2476336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34933" y="3681687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73" idx="5"/>
            <a:endCxn id="69" idx="2"/>
          </p:cNvCxnSpPr>
          <p:nvPr/>
        </p:nvCxnSpPr>
        <p:spPr>
          <a:xfrm>
            <a:off x="745630" y="3793697"/>
            <a:ext cx="2349965" cy="2864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45" idx="2"/>
            <a:endCxn id="73" idx="6"/>
          </p:cNvCxnSpPr>
          <p:nvPr/>
        </p:nvCxnSpPr>
        <p:spPr>
          <a:xfrm flipH="1">
            <a:off x="763116" y="3294914"/>
            <a:ext cx="2682350" cy="4565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3027671" y="2282853"/>
            <a:ext cx="599765" cy="118504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76" idx="7"/>
            <a:endCxn id="48" idx="3"/>
          </p:cNvCxnSpPr>
          <p:nvPr/>
        </p:nvCxnSpPr>
        <p:spPr>
          <a:xfrm flipV="1">
            <a:off x="948666" y="2537128"/>
            <a:ext cx="2124170" cy="204985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567679" y="3494530"/>
            <a:ext cx="827913" cy="16358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76" idx="6"/>
            <a:endCxn id="45" idx="3"/>
          </p:cNvCxnSpPr>
          <p:nvPr/>
        </p:nvCxnSpPr>
        <p:spPr>
          <a:xfrm flipV="1">
            <a:off x="966152" y="3337127"/>
            <a:ext cx="2496800" cy="129206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>
            <a:off x="1222936" y="2473699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658643" y="4541648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514323" y="2337504"/>
            <a:ext cx="1347959" cy="166988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1570991" y="2841318"/>
            <a:ext cx="1952796" cy="241917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66165" y="3572265"/>
            <a:ext cx="245881" cy="1234502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2798250" y="2267954"/>
            <a:ext cx="401418" cy="201540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728816" y="4538726"/>
            <a:ext cx="1143566" cy="6625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" idx="3"/>
          </p:cNvCxnSpPr>
          <p:nvPr/>
        </p:nvCxnSpPr>
        <p:spPr>
          <a:xfrm>
            <a:off x="1991010" y="2418119"/>
            <a:ext cx="1860253" cy="106825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136" grpId="0" animBg="1"/>
      <p:bldP spid="136" grpId="1" animBg="1"/>
      <p:bldP spid="139" grpId="0" animBg="1"/>
      <p:bldP spid="139" grpId="1" animBg="1"/>
      <p:bldP spid="140" grpId="0" animBg="1"/>
      <p:bldP spid="140" grpId="1" animBg="1"/>
      <p:bldP spid="140" grpId="2" animBg="1"/>
      <p:bldP spid="140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85189" y="1153520"/>
            <a:ext cx="4029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最远点对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0427" y="2047509"/>
            <a:ext cx="3643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凸包直径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122127" y="3516254"/>
            <a:ext cx="4755173" cy="25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674077" y="3079694"/>
            <a:ext cx="2786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最远点对：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&gt;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674077" y="3642617"/>
            <a:ext cx="3714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求凸包：        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求凸包直径：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求最远点对：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35233" y="2047509"/>
            <a:ext cx="4185282" cy="2719794"/>
            <a:chOff x="643006" y="3342065"/>
            <a:chExt cx="4185282" cy="271979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22452" y="3681873"/>
              <a:ext cx="3556344" cy="2062487"/>
              <a:chOff x="793853" y="3309612"/>
              <a:chExt cx="4215592" cy="2444815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4806796" y="4819154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29303" y="508059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cxnSp>
        <p:nvCxnSpPr>
          <p:cNvPr id="53" name="直接箭头连接符 52"/>
          <p:cNvCxnSpPr>
            <a:stCxn id="44" idx="6"/>
            <a:endCxn id="51" idx="3"/>
          </p:cNvCxnSpPr>
          <p:nvPr/>
        </p:nvCxnSpPr>
        <p:spPr>
          <a:xfrm flipV="1">
            <a:off x="5958832" y="3806716"/>
            <a:ext cx="2166269" cy="55760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1" idx="0"/>
          </p:cNvCxnSpPr>
          <p:nvPr/>
        </p:nvCxnSpPr>
        <p:spPr>
          <a:xfrm>
            <a:off x="7260292" y="2610385"/>
            <a:ext cx="925252" cy="10504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47" idx="2"/>
          </p:cNvCxnSpPr>
          <p:nvPr/>
        </p:nvCxnSpPr>
        <p:spPr>
          <a:xfrm>
            <a:off x="6070341" y="2472798"/>
            <a:ext cx="1044029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8" idx="0"/>
            <a:endCxn id="49" idx="2"/>
          </p:cNvCxnSpPr>
          <p:nvPr/>
        </p:nvCxnSpPr>
        <p:spPr>
          <a:xfrm flipV="1">
            <a:off x="4800158" y="2472798"/>
            <a:ext cx="1099225" cy="9915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4"/>
            <a:endCxn id="44" idx="2"/>
          </p:cNvCxnSpPr>
          <p:nvPr/>
        </p:nvCxnSpPr>
        <p:spPr>
          <a:xfrm>
            <a:off x="4800158" y="3635270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</a:rPr>
              <a:t>最远、最近点问题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45036" y="3178563"/>
            <a:ext cx="2327101" cy="1115789"/>
            <a:chOff x="1733501" y="3807330"/>
            <a:chExt cx="2758482" cy="1322626"/>
          </a:xfrm>
        </p:grpSpPr>
        <p:sp>
          <p:nvSpPr>
            <p:cNvPr id="53" name="AutoShape 29"/>
            <p:cNvSpPr>
              <a:spLocks noChangeArrowheads="1"/>
            </p:cNvSpPr>
            <p:nvPr/>
          </p:nvSpPr>
          <p:spPr bwMode="auto">
            <a:xfrm>
              <a:off x="2296870" y="4927305"/>
              <a:ext cx="202649" cy="20265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AutoShape 29"/>
            <p:cNvSpPr>
              <a:spLocks noChangeArrowheads="1"/>
            </p:cNvSpPr>
            <p:nvPr/>
          </p:nvSpPr>
          <p:spPr bwMode="auto">
            <a:xfrm>
              <a:off x="3412266" y="4152051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AutoShape 29"/>
            <p:cNvSpPr>
              <a:spLocks noChangeArrowheads="1"/>
            </p:cNvSpPr>
            <p:nvPr/>
          </p:nvSpPr>
          <p:spPr bwMode="auto">
            <a:xfrm>
              <a:off x="4289334" y="3807330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AutoShape 29"/>
            <p:cNvSpPr>
              <a:spLocks noChangeArrowheads="1"/>
            </p:cNvSpPr>
            <p:nvPr/>
          </p:nvSpPr>
          <p:spPr bwMode="auto">
            <a:xfrm>
              <a:off x="1733501" y="4498517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AutoShape 29"/>
            <p:cNvSpPr>
              <a:spLocks noChangeArrowheads="1"/>
            </p:cNvSpPr>
            <p:nvPr/>
          </p:nvSpPr>
          <p:spPr bwMode="auto">
            <a:xfrm>
              <a:off x="2535199" y="4298869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AutoShape 29"/>
            <p:cNvSpPr>
              <a:spLocks noChangeArrowheads="1"/>
            </p:cNvSpPr>
            <p:nvPr/>
          </p:nvSpPr>
          <p:spPr bwMode="auto">
            <a:xfrm>
              <a:off x="3957670" y="4924446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642196" y="1186545"/>
            <a:ext cx="3690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求最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3407237" y="513654"/>
            <a:ext cx="269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4" name="TextBox 26"/>
          <p:cNvSpPr txBox="1">
            <a:spLocks noChangeArrowheads="1"/>
          </p:cNvSpPr>
          <p:nvPr/>
        </p:nvSpPr>
        <p:spPr bwMode="auto">
          <a:xfrm>
            <a:off x="3407237" y="1194771"/>
            <a:ext cx="2262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力搜索方法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sz="20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77460" y="2651283"/>
            <a:ext cx="2215280" cy="3273906"/>
            <a:chOff x="977460" y="3043168"/>
            <a:chExt cx="2215280" cy="3273906"/>
          </a:xfrm>
        </p:grpSpPr>
        <p:grpSp>
          <p:nvGrpSpPr>
            <p:cNvPr id="68" name="组合 67"/>
            <p:cNvGrpSpPr/>
            <p:nvPr/>
          </p:nvGrpSpPr>
          <p:grpSpPr>
            <a:xfrm>
              <a:off x="1749374" y="3043168"/>
              <a:ext cx="638471" cy="3273906"/>
              <a:chOff x="1705830" y="2890769"/>
              <a:chExt cx="638471" cy="3273906"/>
            </a:xfrm>
          </p:grpSpPr>
          <p:cxnSp>
            <p:nvCxnSpPr>
              <p:cNvPr id="61" name="直接连接符 60"/>
              <p:cNvCxnSpPr>
                <a:endCxn id="67" idx="0"/>
              </p:cNvCxnSpPr>
              <p:nvPr/>
            </p:nvCxnSpPr>
            <p:spPr>
              <a:xfrm>
                <a:off x="2025066" y="2890769"/>
                <a:ext cx="0" cy="290457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705830" y="5795343"/>
                <a:ext cx="638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</a:rPr>
                  <a:t>L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77460" y="5624721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L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743578" y="5624721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R</a:t>
              </a:r>
              <a:endParaRPr lang="zh-CN" altLang="en-US" dirty="0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4248073" y="1859436"/>
            <a:ext cx="4375111" cy="688618"/>
          </a:xfrm>
          <a:prstGeom prst="roundRect">
            <a:avLst>
              <a:gd name="adj" fmla="val 44167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找到一条直线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将点集划分为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满足：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⌈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⌉     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⌊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⌋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307437" y="2679899"/>
            <a:ext cx="4256383" cy="1164806"/>
            <a:chOff x="4307437" y="2734329"/>
            <a:chExt cx="4256383" cy="1164806"/>
          </a:xfrm>
        </p:grpSpPr>
        <p:sp>
          <p:nvSpPr>
            <p:cNvPr id="73" name="下箭头 72"/>
            <p:cNvSpPr/>
            <p:nvPr/>
          </p:nvSpPr>
          <p:spPr>
            <a:xfrm>
              <a:off x="6316236" y="2734329"/>
              <a:ext cx="238785" cy="58623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307437" y="3376211"/>
              <a:ext cx="4256383" cy="52292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当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zh-CN" altLang="en-US" dirty="0">
                  <a:solidFill>
                    <a:schemeClr val="tx1"/>
                  </a:solidFill>
                </a:rPr>
                <a:t>≤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</a:rPr>
                <a:t>时采用暴力搜索求解最近点对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39079" y="4008218"/>
            <a:ext cx="3383647" cy="1322621"/>
            <a:chOff x="4739079" y="3984468"/>
            <a:chExt cx="3383647" cy="1322621"/>
          </a:xfrm>
        </p:grpSpPr>
        <p:grpSp>
          <p:nvGrpSpPr>
            <p:cNvPr id="86" name="组合 85"/>
            <p:cNvGrpSpPr/>
            <p:nvPr/>
          </p:nvGrpSpPr>
          <p:grpSpPr>
            <a:xfrm>
              <a:off x="6316236" y="3984468"/>
              <a:ext cx="711643" cy="586239"/>
              <a:chOff x="6316236" y="3984468"/>
              <a:chExt cx="711643" cy="586239"/>
            </a:xfrm>
          </p:grpSpPr>
          <p:sp>
            <p:nvSpPr>
              <p:cNvPr id="82" name="下箭头 81"/>
              <p:cNvSpPr/>
              <p:nvPr/>
            </p:nvSpPr>
            <p:spPr>
              <a:xfrm>
                <a:off x="6316236" y="3984468"/>
                <a:ext cx="238785" cy="58623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14972" y="4105487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 smtClean="0"/>
                  <a:t>  </a:t>
                </a:r>
                <a:endParaRPr lang="zh-CN" altLang="en-US" b="1" dirty="0"/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>
              <a:off x="4739079" y="4727290"/>
              <a:ext cx="3383647" cy="57979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搜索最近点对是否一个点在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L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5748583" y="54443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T(n) = 2T(n/2)+O(n)</a:t>
            </a:r>
            <a:endParaRPr lang="zh-CN" altLang="en-US" dirty="0">
              <a:solidFill>
                <a:srgbClr val="0000FF"/>
              </a:solidFill>
              <a:ea typeface="华文楷体" pitchFamily="2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19643" y="4631463"/>
            <a:ext cx="3431969" cy="814136"/>
          </a:xfrm>
          <a:prstGeom prst="roundRect">
            <a:avLst>
              <a:gd name="adj" fmla="val 3538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19"/>
          <p:cNvSpPr txBox="1">
            <a:spLocks noChangeArrowheads="1"/>
          </p:cNvSpPr>
          <p:nvPr/>
        </p:nvSpPr>
        <p:spPr bwMode="auto">
          <a:xfrm>
            <a:off x="4255595" y="4123392"/>
            <a:ext cx="229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d=min(d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b="1" baseline="-25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6" name="阴影矩形 135"/>
          <p:cNvSpPr/>
          <p:nvPr/>
        </p:nvSpPr>
        <p:spPr>
          <a:xfrm>
            <a:off x="1298509" y="4294248"/>
            <a:ext cx="1526379" cy="741211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63378" y="4280680"/>
            <a:ext cx="1723280" cy="768347"/>
            <a:chOff x="1463378" y="4280680"/>
            <a:chExt cx="1723280" cy="768347"/>
          </a:xfrm>
        </p:grpSpPr>
        <p:cxnSp>
          <p:nvCxnSpPr>
            <p:cNvPr id="135" name="直接连接符 134"/>
            <p:cNvCxnSpPr>
              <a:cxnSpLocks/>
            </p:cNvCxnSpPr>
            <p:nvPr/>
          </p:nvCxnSpPr>
          <p:spPr>
            <a:xfrm>
              <a:off x="1615778" y="4280680"/>
              <a:ext cx="15708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cxnSpLocks/>
            </p:cNvCxnSpPr>
            <p:nvPr/>
          </p:nvCxnSpPr>
          <p:spPr>
            <a:xfrm>
              <a:off x="1463378" y="5049027"/>
              <a:ext cx="17232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98601" y="2569679"/>
            <a:ext cx="759474" cy="2586911"/>
            <a:chOff x="1298601" y="2569679"/>
            <a:chExt cx="759474" cy="2586911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1298601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1323897" y="2569679"/>
              <a:ext cx="734178" cy="415198"/>
              <a:chOff x="1323897" y="2961564"/>
              <a:chExt cx="734178" cy="415198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>
                <a:off x="1323897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19"/>
              <p:cNvSpPr txBox="1">
                <a:spLocks noChangeArrowheads="1"/>
              </p:cNvSpPr>
              <p:nvPr/>
            </p:nvSpPr>
            <p:spPr bwMode="auto">
              <a:xfrm>
                <a:off x="1532762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068610" y="2569679"/>
            <a:ext cx="756278" cy="2586911"/>
            <a:chOff x="2068610" y="2569679"/>
            <a:chExt cx="756278" cy="2586911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824888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组合 139"/>
            <p:cNvGrpSpPr/>
            <p:nvPr/>
          </p:nvGrpSpPr>
          <p:grpSpPr>
            <a:xfrm>
              <a:off x="2068610" y="2569679"/>
              <a:ext cx="734178" cy="415198"/>
              <a:chOff x="2068610" y="2961564"/>
              <a:chExt cx="734178" cy="415198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>
                <a:off x="2068610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9"/>
              <p:cNvSpPr txBox="1">
                <a:spLocks noChangeArrowheads="1"/>
              </p:cNvSpPr>
              <p:nvPr/>
            </p:nvSpPr>
            <p:spPr bwMode="auto">
              <a:xfrm>
                <a:off x="2233597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1271182" y="4958796"/>
            <a:ext cx="887400" cy="594067"/>
            <a:chOff x="1178376" y="5907335"/>
            <a:chExt cx="887400" cy="594067"/>
          </a:xfrm>
        </p:grpSpPr>
        <p:sp>
          <p:nvSpPr>
            <p:cNvPr id="102" name="TextBox 19"/>
            <p:cNvSpPr txBox="1">
              <a:spLocks noChangeArrowheads="1"/>
            </p:cNvSpPr>
            <p:nvPr/>
          </p:nvSpPr>
          <p:spPr bwMode="auto">
            <a:xfrm>
              <a:off x="1178376" y="6101292"/>
              <a:ext cx="88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4" name="AutoShape 29"/>
            <p:cNvSpPr>
              <a:spLocks noChangeArrowheads="1"/>
            </p:cNvSpPr>
            <p:nvPr/>
          </p:nvSpPr>
          <p:spPr bwMode="auto">
            <a:xfrm>
              <a:off x="1511588" y="5907335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06494" y="3748766"/>
            <a:ext cx="595428" cy="609881"/>
            <a:chOff x="2388845" y="5490912"/>
            <a:chExt cx="595428" cy="609881"/>
          </a:xfrm>
        </p:grpSpPr>
        <p:sp>
          <p:nvSpPr>
            <p:cNvPr id="103" name="TextBox 19"/>
            <p:cNvSpPr txBox="1">
              <a:spLocks noChangeArrowheads="1"/>
            </p:cNvSpPr>
            <p:nvPr/>
          </p:nvSpPr>
          <p:spPr bwMode="auto">
            <a:xfrm>
              <a:off x="2388845" y="5490912"/>
              <a:ext cx="59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6" name="AutoShape 29"/>
            <p:cNvSpPr>
              <a:spLocks noChangeArrowheads="1"/>
            </p:cNvSpPr>
            <p:nvPr/>
          </p:nvSpPr>
          <p:spPr bwMode="auto">
            <a:xfrm>
              <a:off x="2556707" y="5929832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008210" y="4301282"/>
            <a:ext cx="342713" cy="734178"/>
            <a:chOff x="2453038" y="4693167"/>
            <a:chExt cx="342713" cy="734178"/>
          </a:xfrm>
        </p:grpSpPr>
        <p:sp>
          <p:nvSpPr>
            <p:cNvPr id="126" name="TextBox 19"/>
            <p:cNvSpPr txBox="1">
              <a:spLocks noChangeArrowheads="1"/>
            </p:cNvSpPr>
            <p:nvPr/>
          </p:nvSpPr>
          <p:spPr bwMode="auto">
            <a:xfrm>
              <a:off x="2458646" y="4857610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rot="5400000">
              <a:off x="2085949" y="5060256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6"/>
          <p:cNvSpPr txBox="1">
            <a:spLocks noChangeArrowheads="1"/>
          </p:cNvSpPr>
          <p:nvPr/>
        </p:nvSpPr>
        <p:spPr bwMode="auto">
          <a:xfrm>
            <a:off x="435499" y="6019772"/>
            <a:ext cx="30570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影区域最多有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个点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（不考虑重复的点）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3946" y="3047741"/>
            <a:ext cx="1240097" cy="1911055"/>
            <a:chOff x="723946" y="3047741"/>
            <a:chExt cx="1240097" cy="1911055"/>
          </a:xfrm>
        </p:grpSpPr>
        <p:sp>
          <p:nvSpPr>
            <p:cNvPr id="2" name="矩形 1"/>
            <p:cNvSpPr/>
            <p:nvPr/>
          </p:nvSpPr>
          <p:spPr>
            <a:xfrm>
              <a:off x="1113456" y="4373034"/>
              <a:ext cx="4555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05456" y="3047741"/>
            <a:ext cx="1240097" cy="1911055"/>
            <a:chOff x="723946" y="3047741"/>
            <a:chExt cx="1240097" cy="1911055"/>
          </a:xfrm>
        </p:grpSpPr>
        <p:sp>
          <p:nvSpPr>
            <p:cNvPr id="63" name="矩形 62"/>
            <p:cNvSpPr/>
            <p:nvPr/>
          </p:nvSpPr>
          <p:spPr>
            <a:xfrm>
              <a:off x="1113456" y="4373034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400" dirty="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6517" y="3748188"/>
            <a:ext cx="734178" cy="415198"/>
            <a:chOff x="768595" y="6284089"/>
            <a:chExt cx="734178" cy="415198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68610" y="3746426"/>
            <a:ext cx="734178" cy="415198"/>
            <a:chOff x="768595" y="6284089"/>
            <a:chExt cx="734178" cy="415198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6639" y="4222034"/>
            <a:ext cx="932593" cy="879855"/>
            <a:chOff x="1216639" y="4222034"/>
            <a:chExt cx="932593" cy="879855"/>
          </a:xfrm>
        </p:grpSpPr>
        <p:sp>
          <p:nvSpPr>
            <p:cNvPr id="79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79281" y="4222034"/>
            <a:ext cx="932593" cy="879855"/>
            <a:chOff x="1216639" y="4222034"/>
            <a:chExt cx="932593" cy="879855"/>
          </a:xfrm>
          <a:solidFill>
            <a:srgbClr val="FFFF00"/>
          </a:solidFill>
        </p:grpSpPr>
        <p:sp>
          <p:nvSpPr>
            <p:cNvPr id="98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2" name="TextBox 19"/>
          <p:cNvSpPr txBox="1">
            <a:spLocks noChangeArrowheads="1"/>
          </p:cNvSpPr>
          <p:nvPr/>
        </p:nvSpPr>
        <p:spPr bwMode="auto">
          <a:xfrm>
            <a:off x="1312449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3" name="TextBox 19"/>
          <p:cNvSpPr txBox="1">
            <a:spLocks noChangeArrowheads="1"/>
          </p:cNvSpPr>
          <p:nvPr/>
        </p:nvSpPr>
        <p:spPr bwMode="auto">
          <a:xfrm>
            <a:off x="1991315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293646" y="2417240"/>
            <a:ext cx="1533466" cy="300026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29065"/>
              </p:ext>
            </p:extLst>
          </p:nvPr>
        </p:nvGraphicFramePr>
        <p:xfrm>
          <a:off x="4034664" y="6010815"/>
          <a:ext cx="2680308" cy="38100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508263"/>
                <a:gridCol w="508263"/>
                <a:gridCol w="508263"/>
                <a:gridCol w="676547"/>
                <a:gridCol w="47897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Pn-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566301" y="6050550"/>
            <a:ext cx="3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Y’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1261138" y="1862933"/>
            <a:ext cx="1584236" cy="416105"/>
            <a:chOff x="768595" y="6283182"/>
            <a:chExt cx="1523493" cy="416105"/>
          </a:xfrm>
        </p:grpSpPr>
        <p:cxnSp>
          <p:nvCxnSpPr>
            <p:cNvPr id="116" name="直接箭头连接符 115"/>
            <p:cNvCxnSpPr/>
            <p:nvPr/>
          </p:nvCxnSpPr>
          <p:spPr>
            <a:xfrm>
              <a:off x="768595" y="6699287"/>
              <a:ext cx="1523493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9"/>
            <p:cNvSpPr txBox="1">
              <a:spLocks noChangeArrowheads="1"/>
            </p:cNvSpPr>
            <p:nvPr/>
          </p:nvSpPr>
          <p:spPr bwMode="auto">
            <a:xfrm>
              <a:off x="1154698" y="6283182"/>
              <a:ext cx="8475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2d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6" grpId="0"/>
      <p:bldP spid="74" grpId="0"/>
      <p:bldP spid="74" grpId="1"/>
      <p:bldP spid="78" grpId="0" animBg="1"/>
      <p:bldP spid="87" grpId="0"/>
      <p:bldP spid="91" grpId="0" animBg="1"/>
      <p:bldP spid="93" grpId="0"/>
      <p:bldP spid="136" grpId="0" animBg="1"/>
      <p:bldP spid="136" grpId="1" animBg="1"/>
      <p:bldP spid="51" grpId="0"/>
      <p:bldP spid="112" grpId="0"/>
      <p:bldP spid="112" grpId="1"/>
      <p:bldP spid="113" grpId="0"/>
      <p:bldP spid="113" grpId="1"/>
      <p:bldP spid="114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2814411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437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9769" y="1374066"/>
            <a:ext cx="5224462" cy="4325229"/>
            <a:chOff x="1538103" y="1374066"/>
            <a:chExt cx="5224462" cy="4325229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68800" y="3907377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80947" y="4193713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280" y="4373428"/>
            <a:ext cx="1870169" cy="911814"/>
            <a:chOff x="6357786" y="5000790"/>
            <a:chExt cx="1870169" cy="911814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712802" y="500079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46681" y="4729984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912" t="-10769" r="-1147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59638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54601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12250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63793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31177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435570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036653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47267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34" name="文本框 233"/>
          <p:cNvSpPr txBox="1"/>
          <p:nvPr/>
        </p:nvSpPr>
        <p:spPr>
          <a:xfrm>
            <a:off x="4595999" y="5661013"/>
            <a:ext cx="108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18269" y="3553060"/>
            <a:ext cx="446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使用红黑树来对序列</a:t>
            </a:r>
            <a:r>
              <a:rPr lang="en-US" altLang="zh-CN" dirty="0" smtClean="0"/>
              <a:t>T</a:t>
            </a:r>
            <a:r>
              <a:rPr lang="zh-CN" altLang="en-US" dirty="0" smtClean="0"/>
              <a:t>进行维护：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容</a:t>
            </a:r>
            <a:r>
              <a:rPr lang="zh-CN" altLang="en-US" dirty="0" smtClean="0"/>
              <a:t>易找到了之相邻的上一个结点和下一个结点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基</a:t>
            </a:r>
            <a:r>
              <a:rPr lang="zh-CN" altLang="en-US" dirty="0" smtClean="0"/>
              <a:t>本操作的时间</a:t>
            </a:r>
            <a:r>
              <a:rPr lang="zh-CN" altLang="en-US" dirty="0"/>
              <a:t>复杂</a:t>
            </a:r>
            <a:r>
              <a:rPr lang="zh-CN" altLang="en-US" dirty="0" smtClean="0"/>
              <a:t>度均为</a:t>
            </a:r>
            <a:r>
              <a:rPr lang="en-US" altLang="zh-CN" dirty="0" smtClean="0"/>
              <a:t>logn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81699" y="5523830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067620" y="5985078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525238" y="5507161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746054" y="4243299"/>
            <a:ext cx="136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 b </a:t>
            </a:r>
            <a:r>
              <a:rPr lang="zh-CN" altLang="en-US" dirty="0" smtClean="0"/>
              <a:t>相交 </a:t>
            </a:r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66272" y="5631135"/>
            <a:ext cx="258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只</a:t>
            </a:r>
            <a:r>
              <a:rPr lang="zh-CN" altLang="en-US" sz="2000" dirty="0" smtClean="0">
                <a:solidFill>
                  <a:srgbClr val="FF0000"/>
                </a:solidFill>
              </a:rPr>
              <a:t>能判断有没有交点，不能返回交点的个数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  <p:bldP spid="234" grpId="0"/>
      <p:bldP spid="4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805287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（</a:t>
            </a:r>
            <a:r>
              <a:rPr lang="zh-CN" altLang="en-US" sz="1800" dirty="0" smtClean="0">
                <a:solidFill>
                  <a:srgbClr val="FF3300"/>
                </a:solidFill>
                <a:cs typeface="+mn-ea"/>
              </a:rPr>
              <a:t>可求交点个数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4" name="组合 43"/>
          <p:cNvGrpSpPr>
            <a:grpSpLocks/>
          </p:cNvGrpSpPr>
          <p:nvPr/>
        </p:nvGrpSpPr>
        <p:grpSpPr bwMode="auto">
          <a:xfrm>
            <a:off x="978115" y="1933779"/>
            <a:ext cx="3918412" cy="2138734"/>
            <a:chOff x="1950717" y="2514111"/>
            <a:chExt cx="3917758" cy="2138404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327072" y="3236190"/>
              <a:ext cx="2552790" cy="241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830046" y="2889241"/>
              <a:ext cx="3038429" cy="47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002400" y="2514111"/>
              <a:ext cx="3173803" cy="1747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77"/>
            <p:cNvSpPr txBox="1">
              <a:spLocks noChangeArrowheads="1"/>
            </p:cNvSpPr>
            <p:nvPr/>
          </p:nvSpPr>
          <p:spPr bwMode="auto">
            <a:xfrm>
              <a:off x="1950717" y="42524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1" name="TextBox 78"/>
            <p:cNvSpPr txBox="1">
              <a:spLocks noChangeArrowheads="1"/>
            </p:cNvSpPr>
            <p:nvPr/>
          </p:nvSpPr>
          <p:spPr bwMode="auto">
            <a:xfrm>
              <a:off x="2446184" y="311553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2721708" y="2539359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2166" y="1765791"/>
            <a:ext cx="4248261" cy="2214528"/>
            <a:chOff x="1068549" y="2056185"/>
            <a:chExt cx="4248261" cy="2214528"/>
          </a:xfrm>
        </p:grpSpPr>
        <p:sp>
          <p:nvSpPr>
            <p:cNvPr id="17" name="文本框 16"/>
            <p:cNvSpPr txBox="1"/>
            <p:nvPr/>
          </p:nvSpPr>
          <p:spPr>
            <a:xfrm>
              <a:off x="1068549" y="3901381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74498" y="293761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554435" y="2506597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11756" y="296770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59046" y="205618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99708" y="259663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rot="5400000">
            <a:off x="-893681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166059" y="1284080"/>
            <a:ext cx="1187419" cy="369332"/>
            <a:chOff x="4166059" y="1284080"/>
            <a:chExt cx="1187419" cy="369332"/>
          </a:xfrm>
        </p:grpSpPr>
        <p:grpSp>
          <p:nvGrpSpPr>
            <p:cNvPr id="36" name="组合 35"/>
            <p:cNvGrpSpPr>
              <a:grpSpLocks/>
            </p:cNvGrpSpPr>
            <p:nvPr/>
          </p:nvGrpSpPr>
          <p:grpSpPr>
            <a:xfrm>
              <a:off x="4166059" y="1284080"/>
              <a:ext cx="415498" cy="369332"/>
              <a:chOff x="4800075" y="3829659"/>
              <a:chExt cx="417102" cy="36933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B050"/>
                    </a:solidFill>
                  </a:rPr>
                  <a:t>①</a:t>
                </a:r>
                <a:endParaRPr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58" name="组合 57"/>
            <p:cNvGrpSpPr>
              <a:grpSpLocks/>
            </p:cNvGrpSpPr>
            <p:nvPr/>
          </p:nvGrpSpPr>
          <p:grpSpPr>
            <a:xfrm>
              <a:off x="4553892" y="1284080"/>
              <a:ext cx="415498" cy="369332"/>
              <a:chOff x="4800075" y="3829659"/>
              <a:chExt cx="417102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②</a:t>
                </a:r>
                <a:endParaRPr lang="zh-CN" altLang="en-US" dirty="0"/>
              </a:p>
            </p:txBody>
          </p:sp>
        </p:grpSp>
        <p:grpSp>
          <p:nvGrpSpPr>
            <p:cNvPr id="61" name="组合 60"/>
            <p:cNvGrpSpPr>
              <a:grpSpLocks/>
            </p:cNvGrpSpPr>
            <p:nvPr/>
          </p:nvGrpSpPr>
          <p:grpSpPr>
            <a:xfrm>
              <a:off x="4937980" y="1284080"/>
              <a:ext cx="415498" cy="369332"/>
              <a:chOff x="4800075" y="3829659"/>
              <a:chExt cx="417102" cy="369332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③</a:t>
                </a:r>
                <a:endParaRPr lang="zh-CN" altLang="en-US" dirty="0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323840" y="1284080"/>
            <a:ext cx="1152092" cy="369332"/>
            <a:chOff x="5323840" y="1284080"/>
            <a:chExt cx="1152092" cy="369332"/>
          </a:xfrm>
        </p:grpSpPr>
        <p:grpSp>
          <p:nvGrpSpPr>
            <p:cNvPr id="64" name="组合 63"/>
            <p:cNvGrpSpPr>
              <a:grpSpLocks/>
            </p:cNvGrpSpPr>
            <p:nvPr/>
          </p:nvGrpSpPr>
          <p:grpSpPr>
            <a:xfrm>
              <a:off x="5323840" y="1284080"/>
              <a:ext cx="415498" cy="369332"/>
              <a:chOff x="4800075" y="3829659"/>
              <a:chExt cx="417102" cy="369332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④</a:t>
                </a:r>
                <a:endParaRPr lang="zh-CN" altLang="en-US" dirty="0"/>
              </a:p>
            </p:txBody>
          </p:sp>
        </p:grpSp>
        <p:grpSp>
          <p:nvGrpSpPr>
            <p:cNvPr id="67" name="组合 66"/>
            <p:cNvGrpSpPr>
              <a:grpSpLocks/>
            </p:cNvGrpSpPr>
            <p:nvPr/>
          </p:nvGrpSpPr>
          <p:grpSpPr>
            <a:xfrm>
              <a:off x="5711027" y="1284080"/>
              <a:ext cx="377725" cy="369332"/>
              <a:chOff x="4800075" y="3829659"/>
              <a:chExt cx="417102" cy="36933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⑤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>
              <a:grpSpLocks/>
            </p:cNvGrpSpPr>
            <p:nvPr/>
          </p:nvGrpSpPr>
          <p:grpSpPr>
            <a:xfrm>
              <a:off x="6060434" y="1284080"/>
              <a:ext cx="415498" cy="369332"/>
              <a:chOff x="4800075" y="3829659"/>
              <a:chExt cx="417102" cy="36933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⑥</a:t>
                </a:r>
                <a:endParaRPr lang="zh-CN" altLang="en-US" dirty="0"/>
              </a:p>
            </p:txBody>
          </p:sp>
        </p:grpSp>
      </p:grpSp>
      <p:sp>
        <p:nvSpPr>
          <p:cNvPr id="92" name="文本框 91"/>
          <p:cNvSpPr txBox="1"/>
          <p:nvPr/>
        </p:nvSpPr>
        <p:spPr>
          <a:xfrm>
            <a:off x="877211" y="4842993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192592" y="4852559"/>
            <a:ext cx="271912" cy="778304"/>
            <a:chOff x="975750" y="4867381"/>
            <a:chExt cx="271912" cy="778304"/>
          </a:xfrm>
        </p:grpSpPr>
        <p:sp>
          <p:nvSpPr>
            <p:cNvPr id="117" name="文本框 116"/>
            <p:cNvSpPr txBox="1"/>
            <p:nvPr/>
          </p:nvSpPr>
          <p:spPr>
            <a:xfrm>
              <a:off x="975750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75750" y="486738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667968" y="4841811"/>
            <a:ext cx="282670" cy="1164032"/>
            <a:chOff x="964992" y="5665951"/>
            <a:chExt cx="282670" cy="1164032"/>
          </a:xfrm>
        </p:grpSpPr>
        <p:sp>
          <p:nvSpPr>
            <p:cNvPr id="132" name="文本框 131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2203074" y="2426703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5333433" y="1286461"/>
            <a:ext cx="449162" cy="369332"/>
            <a:chOff x="4811484" y="3832925"/>
            <a:chExt cx="449162" cy="369332"/>
          </a:xfrm>
        </p:grpSpPr>
        <p:sp>
          <p:nvSpPr>
            <p:cNvPr id="137" name="矩形 136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1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2489806" y="4841811"/>
            <a:ext cx="282670" cy="1164032"/>
            <a:chOff x="964992" y="5665951"/>
            <a:chExt cx="282670" cy="1164032"/>
          </a:xfrm>
        </p:grpSpPr>
        <p:sp>
          <p:nvSpPr>
            <p:cNvPr id="167" name="文本框 166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b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70" name="文本框 169"/>
          <p:cNvSpPr txBox="1"/>
          <p:nvPr/>
        </p:nvSpPr>
        <p:spPr>
          <a:xfrm>
            <a:off x="2990209" y="1904418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5700854" y="1286461"/>
            <a:ext cx="449162" cy="369332"/>
            <a:chOff x="4811484" y="3832925"/>
            <a:chExt cx="449162" cy="369332"/>
          </a:xfrm>
        </p:grpSpPr>
        <p:sp>
          <p:nvSpPr>
            <p:cNvPr id="174" name="矩形 173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2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300621" y="4841811"/>
            <a:ext cx="271912" cy="1164032"/>
            <a:chOff x="970371" y="5665951"/>
            <a:chExt cx="271912" cy="1164032"/>
          </a:xfrm>
        </p:grpSpPr>
        <p:sp>
          <p:nvSpPr>
            <p:cNvPr id="177" name="文本框 176"/>
            <p:cNvSpPr txBox="1"/>
            <p:nvPr/>
          </p:nvSpPr>
          <p:spPr>
            <a:xfrm>
              <a:off x="970371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70371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970371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4270306" y="3456928"/>
            <a:ext cx="4419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注意在经过交点的时候，两条直线在数组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中的位置发生交换</a:t>
            </a:r>
            <a:endParaRPr lang="zh-CN" altLang="en-US" sz="24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5323840" y="2392374"/>
            <a:ext cx="32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设</a:t>
            </a:r>
            <a:r>
              <a:rPr lang="zh-CN" altLang="en-US" sz="2400" dirty="0" smtClean="0"/>
              <a:t>置一个</a:t>
            </a:r>
            <a:r>
              <a:rPr lang="en-US" altLang="zh-CN" sz="2400" dirty="0" smtClean="0">
                <a:solidFill>
                  <a:srgbClr val="0000FF"/>
                </a:solidFill>
              </a:rPr>
              <a:t>count=0</a:t>
            </a:r>
            <a:r>
              <a:rPr lang="zh-CN" altLang="en-US" sz="2400" dirty="0" smtClean="0"/>
              <a:t>值用来存放交点的个数</a:t>
            </a:r>
            <a:endParaRPr lang="zh-CN" altLang="en-US" sz="2400" dirty="0"/>
          </a:p>
        </p:txBody>
      </p:sp>
      <p:sp>
        <p:nvSpPr>
          <p:cNvPr id="185" name="矩形 184"/>
          <p:cNvSpPr/>
          <p:nvPr/>
        </p:nvSpPr>
        <p:spPr>
          <a:xfrm>
            <a:off x="1857591" y="400837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count++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4357 0.00232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7 0.00231 L 0.07673 0.0034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3 0.00347 L 0.13107 0.0011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4444 0.00023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07 0.00116 L 0.22222 0.0011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4 0.00023 L 0.08333 0.0006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2 0.00116 L 0.30885 0.00139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35" grpId="0"/>
      <p:bldP spid="170" grpId="0"/>
      <p:bldP spid="183" grpId="0"/>
      <p:bldP spid="184" grpId="0"/>
      <p:bldP spid="185" grpId="0"/>
      <p:bldP spid="1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3323</TotalTime>
  <Words>1525</Words>
  <Application>Microsoft Office PowerPoint</Application>
  <PresentationFormat>全屏显示(4:3)</PresentationFormat>
  <Paragraphs>326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Franklin Gothic Book</vt:lpstr>
      <vt:lpstr>Lucida Sans Unicode</vt:lpstr>
      <vt:lpstr>Office 主题</vt:lpstr>
      <vt:lpstr>计算几何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1117</cp:revision>
  <dcterms:created xsi:type="dcterms:W3CDTF">2016-04-06T11:05:22Z</dcterms:created>
  <dcterms:modified xsi:type="dcterms:W3CDTF">2016-04-16T13:19:11Z</dcterms:modified>
  <cp:category>算法</cp:category>
</cp:coreProperties>
</file>